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6"/>
  </p:notesMasterIdLst>
  <p:sldIdLst>
    <p:sldId id="256" r:id="rId2"/>
    <p:sldId id="257" r:id="rId3"/>
    <p:sldId id="269" r:id="rId4"/>
    <p:sldId id="258" r:id="rId5"/>
    <p:sldId id="259" r:id="rId6"/>
    <p:sldId id="267" r:id="rId7"/>
    <p:sldId id="268"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FBE0603-8F4B-438C-9AC3-AE97983C87D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9D8EB-3017-4588-B015-FEE94CE7E27B}" type="slidenum">
              <a:rPr lang="en-US"/>
              <a:pPr/>
              <a:t>4</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F64CAE-D408-4D23-ACC3-92D47F0B55CC}" type="slidenum">
              <a:rPr lang="en-US"/>
              <a:pPr/>
              <a:t>8</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0" y="2438400"/>
            <a:ext cx="9009063" cy="1052513"/>
            <a:chOff x="0" y="1536"/>
            <a:chExt cx="5675" cy="663"/>
          </a:xfrm>
        </p:grpSpPr>
        <p:grpSp>
          <p:nvGrpSpPr>
            <p:cNvPr id="9219" name="Group 3"/>
            <p:cNvGrpSpPr>
              <a:grpSpLocks/>
            </p:cNvGrpSpPr>
            <p:nvPr/>
          </p:nvGrpSpPr>
          <p:grpSpPr bwMode="auto">
            <a:xfrm>
              <a:off x="183" y="1604"/>
              <a:ext cx="448" cy="299"/>
              <a:chOff x="720" y="336"/>
              <a:chExt cx="624" cy="432"/>
            </a:xfrm>
          </p:grpSpPr>
          <p:sp>
            <p:nvSpPr>
              <p:cNvPr id="9220"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922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9222" name="Group 6"/>
            <p:cNvGrpSpPr>
              <a:grpSpLocks/>
            </p:cNvGrpSpPr>
            <p:nvPr/>
          </p:nvGrpSpPr>
          <p:grpSpPr bwMode="auto">
            <a:xfrm>
              <a:off x="261" y="1870"/>
              <a:ext cx="465" cy="299"/>
              <a:chOff x="912" y="2640"/>
              <a:chExt cx="672" cy="432"/>
            </a:xfrm>
          </p:grpSpPr>
          <p:sp>
            <p:nvSpPr>
              <p:cNvPr id="922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922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922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9226"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922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9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9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23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923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Utilitarianisme</a:t>
            </a:r>
            <a:endParaRPr lang="en-US"/>
          </a:p>
        </p:txBody>
      </p:sp>
      <p:sp>
        <p:nvSpPr>
          <p:cNvPr id="923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5C6CD56F-D42C-4111-BD3F-9EC97729F9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Utilitarianisme</a:t>
            </a:r>
            <a:endParaRPr lang="en-US"/>
          </a:p>
        </p:txBody>
      </p:sp>
      <p:sp>
        <p:nvSpPr>
          <p:cNvPr id="6" name="Slide Number Placeholder 5"/>
          <p:cNvSpPr>
            <a:spLocks noGrp="1"/>
          </p:cNvSpPr>
          <p:nvPr>
            <p:ph type="sldNum" sz="quarter" idx="12"/>
          </p:nvPr>
        </p:nvSpPr>
        <p:spPr/>
        <p:txBody>
          <a:bodyPr/>
          <a:lstStyle>
            <a:lvl1pPr>
              <a:defRPr/>
            </a:lvl1pPr>
          </a:lstStyle>
          <a:p>
            <a:fld id="{ED181885-E127-4907-BD76-60D2C51DA47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Utilitarianisme</a:t>
            </a:r>
            <a:endParaRPr lang="en-US"/>
          </a:p>
        </p:txBody>
      </p:sp>
      <p:sp>
        <p:nvSpPr>
          <p:cNvPr id="6" name="Slide Number Placeholder 5"/>
          <p:cNvSpPr>
            <a:spLocks noGrp="1"/>
          </p:cNvSpPr>
          <p:nvPr>
            <p:ph type="sldNum" sz="quarter" idx="12"/>
          </p:nvPr>
        </p:nvSpPr>
        <p:spPr/>
        <p:txBody>
          <a:bodyPr/>
          <a:lstStyle>
            <a:lvl1pPr>
              <a:defRPr/>
            </a:lvl1pPr>
          </a:lstStyle>
          <a:p>
            <a:fld id="{79C7D0E7-B01C-4FFF-AEBE-ABC19710BD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Utilitarianisme</a:t>
            </a:r>
            <a:endParaRPr lang="en-US"/>
          </a:p>
        </p:txBody>
      </p:sp>
      <p:sp>
        <p:nvSpPr>
          <p:cNvPr id="6" name="Slide Number Placeholder 5"/>
          <p:cNvSpPr>
            <a:spLocks noGrp="1"/>
          </p:cNvSpPr>
          <p:nvPr>
            <p:ph type="sldNum" sz="quarter" idx="12"/>
          </p:nvPr>
        </p:nvSpPr>
        <p:spPr/>
        <p:txBody>
          <a:bodyPr/>
          <a:lstStyle>
            <a:lvl1pPr>
              <a:defRPr/>
            </a:lvl1pPr>
          </a:lstStyle>
          <a:p>
            <a:fld id="{A96E0BAE-5E08-419E-9D35-FC5DB6DCD15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Utilitarianisme</a:t>
            </a:r>
            <a:endParaRPr lang="en-US"/>
          </a:p>
        </p:txBody>
      </p:sp>
      <p:sp>
        <p:nvSpPr>
          <p:cNvPr id="6" name="Slide Number Placeholder 5"/>
          <p:cNvSpPr>
            <a:spLocks noGrp="1"/>
          </p:cNvSpPr>
          <p:nvPr>
            <p:ph type="sldNum" sz="quarter" idx="12"/>
          </p:nvPr>
        </p:nvSpPr>
        <p:spPr/>
        <p:txBody>
          <a:bodyPr/>
          <a:lstStyle>
            <a:lvl1pPr>
              <a:defRPr/>
            </a:lvl1pPr>
          </a:lstStyle>
          <a:p>
            <a:fld id="{AA59D0FC-15C3-4516-B549-9853D36794A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Utilitarianisme</a:t>
            </a:r>
            <a:endParaRPr lang="en-US"/>
          </a:p>
        </p:txBody>
      </p:sp>
      <p:sp>
        <p:nvSpPr>
          <p:cNvPr id="7" name="Slide Number Placeholder 6"/>
          <p:cNvSpPr>
            <a:spLocks noGrp="1"/>
          </p:cNvSpPr>
          <p:nvPr>
            <p:ph type="sldNum" sz="quarter" idx="12"/>
          </p:nvPr>
        </p:nvSpPr>
        <p:spPr/>
        <p:txBody>
          <a:bodyPr/>
          <a:lstStyle>
            <a:lvl1pPr>
              <a:defRPr/>
            </a:lvl1pPr>
          </a:lstStyle>
          <a:p>
            <a:fld id="{2EFB5439-7D83-455A-97EB-9BC00EC492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Utilitarianisme</a:t>
            </a:r>
            <a:endParaRPr lang="en-US"/>
          </a:p>
        </p:txBody>
      </p:sp>
      <p:sp>
        <p:nvSpPr>
          <p:cNvPr id="9" name="Slide Number Placeholder 8"/>
          <p:cNvSpPr>
            <a:spLocks noGrp="1"/>
          </p:cNvSpPr>
          <p:nvPr>
            <p:ph type="sldNum" sz="quarter" idx="12"/>
          </p:nvPr>
        </p:nvSpPr>
        <p:spPr/>
        <p:txBody>
          <a:bodyPr/>
          <a:lstStyle>
            <a:lvl1pPr>
              <a:defRPr/>
            </a:lvl1pPr>
          </a:lstStyle>
          <a:p>
            <a:fld id="{9960D256-8879-48B3-8FE3-33C27D9B375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Utilitarianisme</a:t>
            </a:r>
            <a:endParaRPr lang="en-US"/>
          </a:p>
        </p:txBody>
      </p:sp>
      <p:sp>
        <p:nvSpPr>
          <p:cNvPr id="5" name="Slide Number Placeholder 4"/>
          <p:cNvSpPr>
            <a:spLocks noGrp="1"/>
          </p:cNvSpPr>
          <p:nvPr>
            <p:ph type="sldNum" sz="quarter" idx="12"/>
          </p:nvPr>
        </p:nvSpPr>
        <p:spPr/>
        <p:txBody>
          <a:bodyPr/>
          <a:lstStyle>
            <a:lvl1pPr>
              <a:defRPr/>
            </a:lvl1pPr>
          </a:lstStyle>
          <a:p>
            <a:fld id="{68837108-E188-4441-83E7-86CDB24C901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Utilitarianisme</a:t>
            </a:r>
            <a:endParaRPr lang="en-US"/>
          </a:p>
        </p:txBody>
      </p:sp>
      <p:sp>
        <p:nvSpPr>
          <p:cNvPr id="4" name="Slide Number Placeholder 3"/>
          <p:cNvSpPr>
            <a:spLocks noGrp="1"/>
          </p:cNvSpPr>
          <p:nvPr>
            <p:ph type="sldNum" sz="quarter" idx="12"/>
          </p:nvPr>
        </p:nvSpPr>
        <p:spPr/>
        <p:txBody>
          <a:bodyPr/>
          <a:lstStyle>
            <a:lvl1pPr>
              <a:defRPr/>
            </a:lvl1pPr>
          </a:lstStyle>
          <a:p>
            <a:fld id="{7D8441C1-4563-46FB-92DB-30B5C585EAF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Utilitarianisme</a:t>
            </a:r>
            <a:endParaRPr lang="en-US"/>
          </a:p>
        </p:txBody>
      </p:sp>
      <p:sp>
        <p:nvSpPr>
          <p:cNvPr id="7" name="Slide Number Placeholder 6"/>
          <p:cNvSpPr>
            <a:spLocks noGrp="1"/>
          </p:cNvSpPr>
          <p:nvPr>
            <p:ph type="sldNum" sz="quarter" idx="12"/>
          </p:nvPr>
        </p:nvSpPr>
        <p:spPr/>
        <p:txBody>
          <a:bodyPr/>
          <a:lstStyle>
            <a:lvl1pPr>
              <a:defRPr/>
            </a:lvl1pPr>
          </a:lstStyle>
          <a:p>
            <a:fld id="{E98D2166-8D1B-4485-9561-E279D3ECE2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Utilitarianisme</a:t>
            </a:r>
            <a:endParaRPr lang="en-US"/>
          </a:p>
        </p:txBody>
      </p:sp>
      <p:sp>
        <p:nvSpPr>
          <p:cNvPr id="7" name="Slide Number Placeholder 6"/>
          <p:cNvSpPr>
            <a:spLocks noGrp="1"/>
          </p:cNvSpPr>
          <p:nvPr>
            <p:ph type="sldNum" sz="quarter" idx="12"/>
          </p:nvPr>
        </p:nvSpPr>
        <p:spPr/>
        <p:txBody>
          <a:bodyPr/>
          <a:lstStyle>
            <a:lvl1pPr>
              <a:defRPr/>
            </a:lvl1pPr>
          </a:lstStyle>
          <a:p>
            <a:fld id="{D8470FB2-6A58-4223-BDAA-15B13039E09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8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8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8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8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8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8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820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20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8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smtClean="0"/>
              <a:t>Utilitarianisme</a:t>
            </a:r>
            <a:endParaRPr lang="en-US"/>
          </a:p>
        </p:txBody>
      </p:sp>
      <p:sp>
        <p:nvSpPr>
          <p:cNvPr id="8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58D461E-F696-43DA-91BA-683ACE30EE0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Utilitarianisme &amp; Idealisme</a:t>
            </a:r>
          </a:p>
        </p:txBody>
      </p:sp>
      <p:sp>
        <p:nvSpPr>
          <p:cNvPr id="2051" name="Rectangle 3"/>
          <p:cNvSpPr>
            <a:spLocks noGrp="1" noChangeArrowheads="1"/>
          </p:cNvSpPr>
          <p:nvPr>
            <p:ph type="subTitle" idx="1"/>
          </p:nvPr>
        </p:nvSpPr>
        <p:spPr/>
        <p:txBody>
          <a:bodyPr/>
          <a:lstStyle/>
          <a:p>
            <a:r>
              <a:rPr lang="en-US" dirty="0" err="1" smtClean="0"/>
              <a:t>Adi</a:t>
            </a:r>
            <a:r>
              <a:rPr lang="en-US" dirty="0"/>
              <a:t> </a:t>
            </a:r>
            <a:r>
              <a:rPr lang="en-US" dirty="0" err="1" smtClean="0"/>
              <a:t>Suhendra</a:t>
            </a:r>
            <a:endParaRPr lang="en-US" dirty="0"/>
          </a:p>
          <a:p>
            <a:endParaRPr lang="en-US" dirty="0"/>
          </a:p>
        </p:txBody>
      </p:sp>
      <p:pic>
        <p:nvPicPr>
          <p:cNvPr id="2052" name="Picture 4" descr="alexander3"/>
          <p:cNvPicPr>
            <a:picLocks noChangeAspect="1" noChangeArrowheads="1"/>
          </p:cNvPicPr>
          <p:nvPr/>
        </p:nvPicPr>
        <p:blipFill>
          <a:blip r:embed="rId2" cstate="print"/>
          <a:srcRect/>
          <a:stretch>
            <a:fillRect/>
          </a:stretch>
        </p:blipFill>
        <p:spPr bwMode="auto">
          <a:xfrm>
            <a:off x="3492500" y="1125538"/>
            <a:ext cx="1943100" cy="1223962"/>
          </a:xfrm>
          <a:prstGeom prst="rect">
            <a:avLst/>
          </a:prstGeom>
          <a:noFill/>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Utilitarianisme</a:t>
            </a:r>
            <a:endParaRPr lang="en-US"/>
          </a:p>
        </p:txBody>
      </p:sp>
      <p:sp>
        <p:nvSpPr>
          <p:cNvPr id="15362" name="AutoShape 2"/>
          <p:cNvSpPr>
            <a:spLocks noChangeAspect="1" noChangeArrowheads="1"/>
          </p:cNvSpPr>
          <p:nvPr>
            <p:ph type="title"/>
          </p:nvPr>
        </p:nvSpPr>
        <p:spPr/>
        <p:txBody>
          <a:bodyPr/>
          <a:lstStyle/>
          <a:p>
            <a:r>
              <a:rPr lang="en-US" b="1" u="sng"/>
              <a:t>Idealisme</a:t>
            </a:r>
          </a:p>
        </p:txBody>
      </p:sp>
      <p:sp>
        <p:nvSpPr>
          <p:cNvPr id="15363" name="Rectangle 3"/>
          <p:cNvSpPr>
            <a:spLocks noGrp="1" noChangeArrowheads="1"/>
          </p:cNvSpPr>
          <p:nvPr>
            <p:ph type="body" idx="1"/>
          </p:nvPr>
        </p:nvSpPr>
        <p:spPr/>
        <p:txBody>
          <a:bodyPr/>
          <a:lstStyle/>
          <a:p>
            <a:pPr>
              <a:lnSpc>
                <a:spcPct val="90000"/>
              </a:lnSpc>
            </a:pPr>
            <a:r>
              <a:rPr lang="en-US" sz="2800"/>
              <a:t>Filsafat adalah pandangan tentang dunia dan alam yang dinyatakan secara teori. Filsafat adalah suatu ilmu atau metode berfikir untuk memecahkan gejala-gejala alam dan masyarakat. Namun filsafat bukanlah suatu dogma atau suatu kepercayaan yang membuta. Filsafat mempersoalkan soal-soal: etika/moral, estetika/seni, sosial dan politik, epistemology/tentang asal pengetahuan, ontology/tentang manusia, dll.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Utilitarianisme</a:t>
            </a:r>
            <a:endParaRPr lang="en-US"/>
          </a:p>
        </p:txBody>
      </p:sp>
      <p:sp>
        <p:nvSpPr>
          <p:cNvPr id="16386" name="Rectangle 2"/>
          <p:cNvSpPr>
            <a:spLocks noGrp="1" noChangeArrowheads="1"/>
          </p:cNvSpPr>
          <p:nvPr>
            <p:ph type="title"/>
          </p:nvPr>
        </p:nvSpPr>
        <p:spPr/>
        <p:txBody>
          <a:bodyPr/>
          <a:lstStyle/>
          <a:p>
            <a:endParaRPr lang="en-US"/>
          </a:p>
        </p:txBody>
      </p:sp>
      <p:sp>
        <p:nvSpPr>
          <p:cNvPr id="16387" name="Rectangle 3"/>
          <p:cNvSpPr>
            <a:spLocks noGrp="1" noChangeArrowheads="1"/>
          </p:cNvSpPr>
          <p:nvPr>
            <p:ph type="body" idx="1"/>
          </p:nvPr>
        </p:nvSpPr>
        <p:spPr/>
        <p:txBody>
          <a:bodyPr/>
          <a:lstStyle/>
          <a:p>
            <a:pPr>
              <a:lnSpc>
                <a:spcPct val="90000"/>
              </a:lnSpc>
            </a:pPr>
            <a:r>
              <a:rPr lang="sv-SE"/>
              <a:t>Untuk belajar berfilsafat orang harus mempelajari filsafat. </a:t>
            </a:r>
            <a:r>
              <a:rPr lang="sv-SE" b="1" i="1"/>
              <a:t>Cara belajar filsafat adalah menangkap pengertiannya secara ilmu lalu memadukan ajaran dan pengertiannya dalam praktek. Kemudian pengalaman dari praktek diambil dan disimpulkan kembali secara ilmu.</a:t>
            </a:r>
            <a:endParaRPr lang="en-US" b="1"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Utilitarianisme</a:t>
            </a:r>
            <a:endParaRPr lang="en-US"/>
          </a:p>
        </p:txBody>
      </p:sp>
      <p:sp>
        <p:nvSpPr>
          <p:cNvPr id="17410" name="Rectangle 2"/>
          <p:cNvSpPr>
            <a:spLocks noGrp="1" noChangeArrowheads="1"/>
          </p:cNvSpPr>
          <p:nvPr>
            <p:ph type="title"/>
          </p:nvPr>
        </p:nvSpPr>
        <p:spPr/>
        <p:txBody>
          <a:bodyPr/>
          <a:lstStyle/>
          <a:p>
            <a:r>
              <a:rPr lang="en-US"/>
              <a:t>Filsafat idealisme</a:t>
            </a:r>
          </a:p>
        </p:txBody>
      </p:sp>
      <p:sp>
        <p:nvSpPr>
          <p:cNvPr id="17411" name="Rectangle 3"/>
          <p:cNvSpPr>
            <a:spLocks noGrp="1" noChangeArrowheads="1"/>
          </p:cNvSpPr>
          <p:nvPr>
            <p:ph type="body" idx="1"/>
          </p:nvPr>
        </p:nvSpPr>
        <p:spPr/>
        <p:txBody>
          <a:bodyPr/>
          <a:lstStyle/>
          <a:p>
            <a:r>
              <a:rPr lang="sv-SE"/>
              <a:t>Idealisme ialah filsafat yang menganggap atau memandang ide itu primer dan materi adalah sekundernya, dengan kata lain menganggap materi berasal dari ide atau diciptakan oleh ide.</a:t>
            </a:r>
            <a:endParaRPr lang="en-US"/>
          </a:p>
        </p:txBody>
      </p:sp>
      <p:pic>
        <p:nvPicPr>
          <p:cNvPr id="17412" name="Picture 4" descr="CAAF892B"/>
          <p:cNvPicPr>
            <a:picLocks noChangeAspect="1" noChangeArrowheads="1"/>
          </p:cNvPicPr>
          <p:nvPr/>
        </p:nvPicPr>
        <p:blipFill>
          <a:blip r:embed="rId2" cstate="print"/>
          <a:srcRect/>
          <a:stretch>
            <a:fillRect/>
          </a:stretch>
        </p:blipFill>
        <p:spPr bwMode="auto">
          <a:xfrm>
            <a:off x="6588125" y="692150"/>
            <a:ext cx="2076450" cy="13684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Utilitarianisme</a:t>
            </a:r>
            <a:endParaRPr lang="en-US"/>
          </a:p>
        </p:txBody>
      </p:sp>
      <p:sp>
        <p:nvSpPr>
          <p:cNvPr id="18434" name="Rectangle 2"/>
          <p:cNvSpPr>
            <a:spLocks noGrp="1" noChangeArrowheads="1"/>
          </p:cNvSpPr>
          <p:nvPr>
            <p:ph type="title"/>
          </p:nvPr>
        </p:nvSpPr>
        <p:spPr/>
        <p:txBody>
          <a:bodyPr/>
          <a:lstStyle/>
          <a:p>
            <a:r>
              <a:rPr lang="it-IT"/>
              <a:t>Aliran-aliran dalam filsafat Idealisme</a:t>
            </a:r>
            <a:endParaRPr lang="en-US"/>
          </a:p>
        </p:txBody>
      </p:sp>
      <p:sp>
        <p:nvSpPr>
          <p:cNvPr id="18435" name="Rectangle 3"/>
          <p:cNvSpPr>
            <a:spLocks noGrp="1" noChangeArrowheads="1"/>
          </p:cNvSpPr>
          <p:nvPr>
            <p:ph type="body" idx="1"/>
          </p:nvPr>
        </p:nvSpPr>
        <p:spPr/>
        <p:txBody>
          <a:bodyPr/>
          <a:lstStyle/>
          <a:p>
            <a:r>
              <a:rPr lang="it-IT" sz="2800" b="1"/>
              <a:t>1. Idealisme Obyektif</a:t>
            </a:r>
            <a:endParaRPr lang="it-IT" sz="2800"/>
          </a:p>
          <a:p>
            <a:r>
              <a:rPr lang="it-IT" sz="2800"/>
              <a:t>Idealisme obyektif adalah suatu aliran filsafat yang pandangannya idealis, dan idealismenya itu bertitik tolak dari ide universil (Absolute Idea- Hegel / LOGOS-nya Plato) ide diluar ide manusia. Menurut idealisme obyektif segala sesuatu baik dalam alam atau masyarakat adalah hasil dari ciptaan ide universil.</a:t>
            </a:r>
            <a:endParaRPr lang="en-US" sz="2800"/>
          </a:p>
        </p:txBody>
      </p:sp>
      <p:pic>
        <p:nvPicPr>
          <p:cNvPr id="18436" name="Picture 4" descr="plato"/>
          <p:cNvPicPr>
            <a:picLocks noChangeAspect="1" noChangeArrowheads="1"/>
          </p:cNvPicPr>
          <p:nvPr/>
        </p:nvPicPr>
        <p:blipFill>
          <a:blip r:embed="rId2" cstate="print"/>
          <a:srcRect/>
          <a:stretch>
            <a:fillRect/>
          </a:stretch>
        </p:blipFill>
        <p:spPr bwMode="auto">
          <a:xfrm>
            <a:off x="7308850" y="1125538"/>
            <a:ext cx="1076325" cy="13335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Utilitarianisme</a:t>
            </a:r>
            <a:endParaRPr lang="en-US"/>
          </a:p>
        </p:txBody>
      </p:sp>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type="body" idx="1"/>
          </p:nvPr>
        </p:nvSpPr>
        <p:spPr/>
        <p:txBody>
          <a:bodyPr/>
          <a:lstStyle/>
          <a:p>
            <a:pPr>
              <a:lnSpc>
                <a:spcPct val="80000"/>
              </a:lnSpc>
            </a:pPr>
            <a:r>
              <a:rPr lang="sv-SE" sz="2800" b="1"/>
              <a:t>2. Idealisme Subyektif</a:t>
            </a:r>
            <a:endParaRPr lang="sv-SE" sz="2800"/>
          </a:p>
          <a:p>
            <a:pPr>
              <a:lnSpc>
                <a:spcPct val="80000"/>
              </a:lnSpc>
            </a:pPr>
            <a:r>
              <a:rPr lang="sv-SE" sz="2800"/>
              <a:t>Idealisme subyektif adalah filsafat yang berpandangan idealis dan bertitik tolak pada ide manusia atau ide sendiri. Alam dan masyarakat ini tercipta dari ide manusia. Segala sesuatu yang timbul dan terjadi di alam atau di masyarakat adalah hasil atau karena ciptaan ide manusia atau idenya sendiri, atau dengan kata lain alam dan masyarakat hanyalah sebuah ide/fikiran dari dirinya sendiri atau ide manusia.</a:t>
            </a:r>
            <a:endParaRPr lang="en-US" sz="2800"/>
          </a:p>
        </p:txBody>
      </p:sp>
      <p:pic>
        <p:nvPicPr>
          <p:cNvPr id="19460" name="Picture 4" descr="filsul soc"/>
          <p:cNvPicPr>
            <a:picLocks noChangeAspect="1" noChangeArrowheads="1"/>
          </p:cNvPicPr>
          <p:nvPr/>
        </p:nvPicPr>
        <p:blipFill>
          <a:blip r:embed="rId2" cstate="print"/>
          <a:srcRect/>
          <a:stretch>
            <a:fillRect/>
          </a:stretch>
        </p:blipFill>
        <p:spPr bwMode="auto">
          <a:xfrm>
            <a:off x="7451725" y="1052513"/>
            <a:ext cx="1081088" cy="122396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Utilitarianisme</a:t>
            </a:r>
            <a:endParaRPr lang="en-US"/>
          </a:p>
        </p:txBody>
      </p:sp>
      <p:sp>
        <p:nvSpPr>
          <p:cNvPr id="10242" name="Rectangle 2"/>
          <p:cNvSpPr>
            <a:spLocks noGrp="1" noChangeArrowheads="1"/>
          </p:cNvSpPr>
          <p:nvPr>
            <p:ph type="title"/>
          </p:nvPr>
        </p:nvSpPr>
        <p:spPr/>
        <p:txBody>
          <a:bodyPr/>
          <a:lstStyle/>
          <a:p>
            <a:r>
              <a:rPr lang="en-US"/>
              <a:t>UTILITARIANISME</a:t>
            </a:r>
          </a:p>
        </p:txBody>
      </p:sp>
      <p:sp>
        <p:nvSpPr>
          <p:cNvPr id="10243" name="Rectangle 3"/>
          <p:cNvSpPr>
            <a:spLocks noGrp="1" noChangeArrowheads="1"/>
          </p:cNvSpPr>
          <p:nvPr>
            <p:ph type="body" idx="1"/>
          </p:nvPr>
        </p:nvSpPr>
        <p:spPr/>
        <p:txBody>
          <a:bodyPr/>
          <a:lstStyle/>
          <a:p>
            <a:r>
              <a:rPr lang="en-US" b="1" dirty="0" err="1"/>
              <a:t>Utilitarianisme</a:t>
            </a:r>
            <a:r>
              <a:rPr lang="en-US" dirty="0"/>
              <a:t> </a:t>
            </a:r>
            <a:r>
              <a:rPr lang="en-US" dirty="0" err="1"/>
              <a:t>adalah</a:t>
            </a:r>
            <a:r>
              <a:rPr lang="en-US" dirty="0"/>
              <a:t> </a:t>
            </a:r>
            <a:r>
              <a:rPr lang="en-US" dirty="0" err="1"/>
              <a:t>sebuah</a:t>
            </a:r>
            <a:r>
              <a:rPr lang="en-US" dirty="0"/>
              <a:t> </a:t>
            </a:r>
            <a:r>
              <a:rPr lang="en-US" dirty="0" err="1"/>
              <a:t>teori</a:t>
            </a:r>
            <a:r>
              <a:rPr lang="en-US" dirty="0"/>
              <a:t> yang </a:t>
            </a:r>
            <a:r>
              <a:rPr lang="en-US" dirty="0" err="1"/>
              <a:t>diusulkan</a:t>
            </a:r>
            <a:r>
              <a:rPr lang="en-US" dirty="0"/>
              <a:t> </a:t>
            </a:r>
            <a:r>
              <a:rPr lang="en-US" dirty="0" err="1"/>
              <a:t>oleh</a:t>
            </a:r>
            <a:r>
              <a:rPr lang="en-US" dirty="0"/>
              <a:t> David Hume </a:t>
            </a:r>
            <a:r>
              <a:rPr lang="en-US" dirty="0" err="1"/>
              <a:t>untuk</a:t>
            </a:r>
            <a:r>
              <a:rPr lang="en-US" dirty="0"/>
              <a:t> </a:t>
            </a:r>
            <a:r>
              <a:rPr lang="en-US" dirty="0" err="1"/>
              <a:t>menjawab</a:t>
            </a:r>
            <a:r>
              <a:rPr lang="en-US" dirty="0"/>
              <a:t> </a:t>
            </a:r>
            <a:r>
              <a:rPr lang="en-US" dirty="0" err="1"/>
              <a:t>moralitas</a:t>
            </a:r>
            <a:r>
              <a:rPr lang="en-US" dirty="0"/>
              <a:t> yang </a:t>
            </a:r>
            <a:r>
              <a:rPr lang="en-US" dirty="0" err="1"/>
              <a:t>saat</a:t>
            </a:r>
            <a:r>
              <a:rPr lang="en-US" dirty="0"/>
              <a:t> </a:t>
            </a:r>
            <a:r>
              <a:rPr lang="en-US" dirty="0" err="1"/>
              <a:t>itu</a:t>
            </a:r>
            <a:r>
              <a:rPr lang="en-US" dirty="0"/>
              <a:t> </a:t>
            </a:r>
            <a:r>
              <a:rPr lang="en-US" dirty="0" err="1"/>
              <a:t>mulai</a:t>
            </a:r>
            <a:r>
              <a:rPr lang="en-US" dirty="0"/>
              <a:t> </a:t>
            </a:r>
            <a:r>
              <a:rPr lang="en-US" dirty="0" err="1"/>
              <a:t>diterpa</a:t>
            </a:r>
            <a:r>
              <a:rPr lang="en-US" dirty="0"/>
              <a:t> </a:t>
            </a:r>
            <a:r>
              <a:rPr lang="en-US" dirty="0" err="1"/>
              <a:t>badai</a:t>
            </a:r>
            <a:r>
              <a:rPr lang="en-US" dirty="0"/>
              <a:t> </a:t>
            </a:r>
            <a:r>
              <a:rPr lang="en-US" dirty="0" err="1"/>
              <a:t>keraguan</a:t>
            </a:r>
            <a:r>
              <a:rPr lang="en-US" dirty="0"/>
              <a:t> yang </a:t>
            </a:r>
            <a:r>
              <a:rPr lang="en-US" dirty="0" err="1"/>
              <a:t>besar</a:t>
            </a:r>
            <a:r>
              <a:rPr lang="en-US" dirty="0"/>
              <a:t>, </a:t>
            </a:r>
            <a:r>
              <a:rPr lang="en-US" dirty="0" err="1"/>
              <a:t>tetapi</a:t>
            </a:r>
            <a:r>
              <a:rPr lang="en-US" dirty="0"/>
              <a:t> </a:t>
            </a:r>
            <a:r>
              <a:rPr lang="en-US" dirty="0" err="1"/>
              <a:t>pada</a:t>
            </a:r>
            <a:r>
              <a:rPr lang="en-US" dirty="0"/>
              <a:t> </a:t>
            </a:r>
            <a:r>
              <a:rPr lang="en-US" dirty="0" err="1"/>
              <a:t>saat</a:t>
            </a:r>
            <a:r>
              <a:rPr lang="en-US" dirty="0"/>
              <a:t> yang </a:t>
            </a:r>
            <a:r>
              <a:rPr lang="en-US" dirty="0" err="1"/>
              <a:t>sama</a:t>
            </a:r>
            <a:r>
              <a:rPr lang="en-US" dirty="0"/>
              <a:t> </a:t>
            </a:r>
            <a:r>
              <a:rPr lang="en-US" dirty="0" err="1"/>
              <a:t>masih</a:t>
            </a:r>
            <a:r>
              <a:rPr lang="en-US" dirty="0"/>
              <a:t> </a:t>
            </a:r>
            <a:r>
              <a:rPr lang="en-US" dirty="0" err="1"/>
              <a:t>tetap</a:t>
            </a:r>
            <a:r>
              <a:rPr lang="en-US" dirty="0"/>
              <a:t> </a:t>
            </a:r>
            <a:r>
              <a:rPr lang="en-US" dirty="0" err="1"/>
              <a:t>sangat</a:t>
            </a:r>
            <a:r>
              <a:rPr lang="en-US" dirty="0"/>
              <a:t> </a:t>
            </a:r>
            <a:r>
              <a:rPr lang="en-US" dirty="0" err="1"/>
              <a:t>terpaku</a:t>
            </a:r>
            <a:r>
              <a:rPr lang="en-US" dirty="0"/>
              <a:t> </a:t>
            </a:r>
            <a:r>
              <a:rPr lang="en-US" dirty="0" err="1"/>
              <a:t>pada</a:t>
            </a:r>
            <a:r>
              <a:rPr lang="en-US" dirty="0"/>
              <a:t> aturan2 </a:t>
            </a:r>
            <a:r>
              <a:rPr lang="en-US" dirty="0" err="1"/>
              <a:t>ketat</a:t>
            </a:r>
            <a:r>
              <a:rPr lang="en-US" dirty="0"/>
              <a:t> </a:t>
            </a:r>
            <a:r>
              <a:rPr lang="en-US" dirty="0" err="1"/>
              <a:t>moralitas</a:t>
            </a:r>
            <a:r>
              <a:rPr lang="en-US" dirty="0"/>
              <a:t> yang </a:t>
            </a:r>
            <a:r>
              <a:rPr lang="en-US" dirty="0" err="1"/>
              <a:t>tidak</a:t>
            </a:r>
            <a:r>
              <a:rPr lang="en-US" dirty="0"/>
              <a:t> </a:t>
            </a:r>
            <a:r>
              <a:rPr lang="en-US" dirty="0" err="1"/>
              <a:t>mencerminkan</a:t>
            </a:r>
            <a:r>
              <a:rPr lang="en-US" dirty="0"/>
              <a:t> perubahan2 </a:t>
            </a:r>
            <a:r>
              <a:rPr lang="en-US" dirty="0" err="1"/>
              <a:t>radikal</a:t>
            </a:r>
            <a:r>
              <a:rPr lang="en-US" dirty="0"/>
              <a:t> </a:t>
            </a:r>
            <a:r>
              <a:rPr lang="en-US" dirty="0" err="1"/>
              <a:t>di</a:t>
            </a:r>
            <a:r>
              <a:rPr lang="en-US" dirty="0"/>
              <a:t> </a:t>
            </a:r>
            <a:r>
              <a:rPr lang="en-US" dirty="0" err="1"/>
              <a:t>zamannya</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Hume</a:t>
            </a:r>
            <a:endParaRPr lang="en-US" dirty="0"/>
          </a:p>
        </p:txBody>
      </p:sp>
      <p:sp>
        <p:nvSpPr>
          <p:cNvPr id="4" name="Footer Placeholder 3"/>
          <p:cNvSpPr>
            <a:spLocks noGrp="1"/>
          </p:cNvSpPr>
          <p:nvPr>
            <p:ph type="ftr" sz="quarter" idx="11"/>
          </p:nvPr>
        </p:nvSpPr>
        <p:spPr/>
        <p:txBody>
          <a:bodyPr/>
          <a:lstStyle/>
          <a:p>
            <a:r>
              <a:rPr lang="en-US" smtClean="0"/>
              <a:t>Utilitarianisme</a:t>
            </a:r>
            <a:endParaRPr lang="en-US"/>
          </a:p>
        </p:txBody>
      </p:sp>
      <p:pic>
        <p:nvPicPr>
          <p:cNvPr id="25602" name="Picture 2" descr="D:\DATA\UNDAR\610.jpg"/>
          <p:cNvPicPr>
            <a:picLocks noGrp="1" noChangeAspect="1" noChangeArrowheads="1"/>
          </p:cNvPicPr>
          <p:nvPr>
            <p:ph idx="1"/>
          </p:nvPr>
        </p:nvPicPr>
        <p:blipFill>
          <a:blip r:embed="rId2" cstate="print"/>
          <a:srcRect/>
          <a:stretch>
            <a:fillRect/>
          </a:stretch>
        </p:blipFill>
        <p:spPr bwMode="auto">
          <a:xfrm>
            <a:off x="2020888" y="2360613"/>
            <a:ext cx="6096000" cy="3429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Utilitarianisme</a:t>
            </a:r>
            <a:endParaRPr lang="en-US"/>
          </a:p>
        </p:txBody>
      </p:sp>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type="body" idx="1"/>
          </p:nvPr>
        </p:nvSpPr>
        <p:spPr/>
        <p:txBody>
          <a:bodyPr/>
          <a:lstStyle/>
          <a:p>
            <a:r>
              <a:rPr lang="en-US"/>
              <a:t>Utilitarianisme secara utuh dirumuskan oleh </a:t>
            </a:r>
            <a:r>
              <a:rPr lang="en-US" b="1"/>
              <a:t>Jeremy Bentham</a:t>
            </a:r>
            <a:r>
              <a:rPr lang="en-US"/>
              <a:t> dan dikembangkan secara lebih luas oleh </a:t>
            </a:r>
            <a:r>
              <a:rPr lang="en-US" b="1"/>
              <a:t>James Mill</a:t>
            </a:r>
            <a:r>
              <a:rPr lang="en-US"/>
              <a:t> dan </a:t>
            </a:r>
            <a:r>
              <a:rPr lang="en-US" b="1"/>
              <a:t>John Stuart Mill</a:t>
            </a:r>
            <a:r>
              <a:rPr lang="en-US"/>
              <a:t> </a:t>
            </a:r>
          </a:p>
          <a:p>
            <a:r>
              <a:rPr lang="en-US"/>
              <a:t>Prinsip moral tertinggi yang disebutnya dengan ‘</a:t>
            </a:r>
            <a:r>
              <a:rPr lang="en-US" b="1"/>
              <a:t>Asas Kegunaan atau Manfaat’</a:t>
            </a:r>
            <a:r>
              <a:rPr lang="en-US"/>
              <a:t> (</a:t>
            </a:r>
            <a:r>
              <a:rPr lang="en-US" i="1"/>
              <a:t>the principle of utility</a:t>
            </a:r>
            <a:r>
              <a:rPr lang="en-US"/>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Utilitarianisme</a:t>
            </a:r>
            <a:endParaRPr lang="en-US"/>
          </a:p>
        </p:txBody>
      </p:sp>
      <p:sp>
        <p:nvSpPr>
          <p:cNvPr id="12290" name="Rectangle 2"/>
          <p:cNvSpPr>
            <a:spLocks noGrp="1" noChangeArrowheads="1"/>
          </p:cNvSpPr>
          <p:nvPr>
            <p:ph type="title"/>
          </p:nvPr>
        </p:nvSpPr>
        <p:spPr/>
        <p:txBody>
          <a:bodyPr/>
          <a:lstStyle/>
          <a:p>
            <a:endParaRPr lang="en-US"/>
          </a:p>
        </p:txBody>
      </p:sp>
      <p:sp>
        <p:nvSpPr>
          <p:cNvPr id="12291" name="Rectangle 3"/>
          <p:cNvSpPr>
            <a:spLocks noGrp="1" noChangeArrowheads="1"/>
          </p:cNvSpPr>
          <p:nvPr>
            <p:ph type="body" idx="1"/>
          </p:nvPr>
        </p:nvSpPr>
        <p:spPr/>
        <p:txBody>
          <a:bodyPr/>
          <a:lstStyle/>
          <a:p>
            <a:r>
              <a:rPr lang="en-US" sz="2800"/>
              <a:t>Maksud Asas Manfaat atau Kegunaan, kata Bentham, ialah </a:t>
            </a:r>
            <a:r>
              <a:rPr lang="en-US" sz="2800" i="1"/>
              <a:t>asas yang menyuruh setiap orang untuk melakukan apa yang menghasilkan kebahagiaan atau kenikmatan terbesar yang diinginkan oleh semua orang untuk sebanyak mungkin orang atau untuk masyarakat seluruhnya</a:t>
            </a:r>
            <a:r>
              <a:rPr lang="en-US" sz="2800"/>
              <a:t>. Oleh karena itu, menurut pandangan </a:t>
            </a:r>
            <a:r>
              <a:rPr lang="en-US" sz="2800" b="1"/>
              <a:t>utilitarian</a:t>
            </a:r>
            <a:r>
              <a:rPr lang="en-US" sz="2800"/>
              <a:t>, tujuan akhir manusia juga merupakan ukuran moralitas.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Ilustrasi</a:t>
            </a:r>
            <a:endParaRPr lang="en-US" dirty="0"/>
          </a:p>
        </p:txBody>
      </p:sp>
      <p:sp>
        <p:nvSpPr>
          <p:cNvPr id="4" name="Footer Placeholder 3"/>
          <p:cNvSpPr>
            <a:spLocks noGrp="1"/>
          </p:cNvSpPr>
          <p:nvPr>
            <p:ph type="ftr" sz="quarter" idx="11"/>
          </p:nvPr>
        </p:nvSpPr>
        <p:spPr/>
        <p:txBody>
          <a:bodyPr/>
          <a:lstStyle/>
          <a:p>
            <a:r>
              <a:rPr lang="en-US" dirty="0" err="1" smtClean="0"/>
              <a:t>Utilitarianisme</a:t>
            </a:r>
            <a:endParaRPr lang="en-US" dirty="0"/>
          </a:p>
        </p:txBody>
      </p:sp>
      <p:pic>
        <p:nvPicPr>
          <p:cNvPr id="5" name="Picture 5" descr="anggota DPR Tidur gak kasih manfaat untuk rakyat, makan gaji buta"/>
          <p:cNvPicPr>
            <a:picLocks noGrp="1" noChangeAspect="1" noChangeArrowheads="1"/>
          </p:cNvPicPr>
          <p:nvPr>
            <p:ph idx="1"/>
          </p:nvPr>
        </p:nvPicPr>
        <p:blipFill>
          <a:blip r:embed="rId2" cstate="print"/>
          <a:srcRect/>
          <a:stretch>
            <a:fillRect/>
          </a:stretch>
        </p:blipFill>
        <p:spPr bwMode="auto">
          <a:xfrm>
            <a:off x="2123729" y="1867498"/>
            <a:ext cx="5689918" cy="426501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ilustrasi</a:t>
            </a:r>
            <a:endParaRPr lang="en-US" dirty="0"/>
          </a:p>
        </p:txBody>
      </p:sp>
      <p:sp>
        <p:nvSpPr>
          <p:cNvPr id="4" name="Footer Placeholder 3"/>
          <p:cNvSpPr>
            <a:spLocks noGrp="1"/>
          </p:cNvSpPr>
          <p:nvPr>
            <p:ph type="ftr" sz="quarter" idx="11"/>
          </p:nvPr>
        </p:nvSpPr>
        <p:spPr/>
        <p:txBody>
          <a:bodyPr/>
          <a:lstStyle/>
          <a:p>
            <a:r>
              <a:rPr lang="en-US" smtClean="0"/>
              <a:t>Utilitarianisme</a:t>
            </a:r>
            <a:endParaRPr lang="en-US"/>
          </a:p>
        </p:txBody>
      </p:sp>
      <p:pic>
        <p:nvPicPr>
          <p:cNvPr id="24578" name="Picture 2" descr="C:\Users\hendra\Pictures\2001-factory-smoke-pollution.jpg"/>
          <p:cNvPicPr>
            <a:picLocks noGrp="1" noChangeAspect="1" noChangeArrowheads="1"/>
          </p:cNvPicPr>
          <p:nvPr>
            <p:ph idx="1"/>
          </p:nvPr>
        </p:nvPicPr>
        <p:blipFill>
          <a:blip r:embed="rId2" cstate="print"/>
          <a:srcRect/>
          <a:stretch>
            <a:fillRect/>
          </a:stretch>
        </p:blipFill>
        <p:spPr bwMode="auto">
          <a:xfrm>
            <a:off x="1259632" y="1844824"/>
            <a:ext cx="7416824" cy="445009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smtClean="0"/>
              <a:t>Utilitarianisme</a:t>
            </a:r>
            <a:endParaRPr lang="en-US"/>
          </a:p>
        </p:txBody>
      </p:sp>
      <p:sp>
        <p:nvSpPr>
          <p:cNvPr id="13314" name="Rectangle 2"/>
          <p:cNvSpPr>
            <a:spLocks noGrp="1" noChangeArrowheads="1"/>
          </p:cNvSpPr>
          <p:nvPr>
            <p:ph type="title"/>
          </p:nvPr>
        </p:nvSpPr>
        <p:spPr/>
        <p:txBody>
          <a:bodyPr/>
          <a:lstStyle/>
          <a:p>
            <a:endParaRPr lang="en-US"/>
          </a:p>
        </p:txBody>
      </p:sp>
      <p:sp>
        <p:nvSpPr>
          <p:cNvPr id="13315" name="Rectangle 3"/>
          <p:cNvSpPr>
            <a:spLocks noGrp="1" noChangeArrowheads="1"/>
          </p:cNvSpPr>
          <p:nvPr>
            <p:ph type="body" idx="1"/>
          </p:nvPr>
        </p:nvSpPr>
        <p:spPr/>
        <p:txBody>
          <a:bodyPr/>
          <a:lstStyle/>
          <a:p>
            <a:r>
              <a:rPr lang="en-US" b="1"/>
              <a:t>Singkatnya, Utilitarianisme Klasik yang diusung oleh Jeremy Bentham, James Mill dan, anaknya, John Stuart Mill, dapat diringkas dalam tiga proposisi berikut</a:t>
            </a:r>
            <a:r>
              <a:rPr lang="en-US"/>
              <a:t>:</a:t>
            </a:r>
          </a:p>
        </p:txBody>
      </p:sp>
      <p:pic>
        <p:nvPicPr>
          <p:cNvPr id="13316" name="Picture 4" descr="bentham"/>
          <p:cNvPicPr>
            <a:picLocks noChangeAspect="1" noChangeArrowheads="1"/>
          </p:cNvPicPr>
          <p:nvPr/>
        </p:nvPicPr>
        <p:blipFill>
          <a:blip r:embed="rId3" cstate="print"/>
          <a:srcRect/>
          <a:stretch>
            <a:fillRect/>
          </a:stretch>
        </p:blipFill>
        <p:spPr bwMode="auto">
          <a:xfrm>
            <a:off x="6948488" y="404813"/>
            <a:ext cx="1230312" cy="1511300"/>
          </a:xfrm>
          <a:prstGeom prst="rect">
            <a:avLst/>
          </a:prstGeom>
          <a:noFill/>
        </p:spPr>
      </p:pic>
      <p:pic>
        <p:nvPicPr>
          <p:cNvPr id="13317" name="Picture 5" descr="john stuart mill"/>
          <p:cNvPicPr>
            <a:picLocks noChangeAspect="1" noChangeArrowheads="1"/>
          </p:cNvPicPr>
          <p:nvPr/>
        </p:nvPicPr>
        <p:blipFill>
          <a:blip r:embed="rId4" cstate="print"/>
          <a:srcRect/>
          <a:stretch>
            <a:fillRect/>
          </a:stretch>
        </p:blipFill>
        <p:spPr bwMode="auto">
          <a:xfrm>
            <a:off x="1692275" y="4652963"/>
            <a:ext cx="1295400" cy="13874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Utilitarianisme</a:t>
            </a:r>
            <a:endParaRPr lang="en-US"/>
          </a:p>
        </p:txBody>
      </p:sp>
      <p:sp>
        <p:nvSpPr>
          <p:cNvPr id="14338" name="Rectangle 2"/>
          <p:cNvSpPr>
            <a:spLocks noGrp="1" noChangeArrowheads="1"/>
          </p:cNvSpPr>
          <p:nvPr>
            <p:ph type="title"/>
          </p:nvPr>
        </p:nvSpPr>
        <p:spPr/>
        <p:txBody>
          <a:bodyPr/>
          <a:lstStyle/>
          <a:p>
            <a:r>
              <a:rPr lang="en-US"/>
              <a:t>Utilitarianisme Klasik :</a:t>
            </a:r>
          </a:p>
        </p:txBody>
      </p:sp>
      <p:sp>
        <p:nvSpPr>
          <p:cNvPr id="14339" name="Rectangle 3"/>
          <p:cNvSpPr>
            <a:spLocks noGrp="1" noChangeArrowheads="1"/>
          </p:cNvSpPr>
          <p:nvPr>
            <p:ph type="body" idx="1"/>
          </p:nvPr>
        </p:nvSpPr>
        <p:spPr/>
        <p:txBody>
          <a:bodyPr/>
          <a:lstStyle/>
          <a:p>
            <a:pPr>
              <a:lnSpc>
                <a:spcPct val="80000"/>
              </a:lnSpc>
            </a:pPr>
            <a:r>
              <a:rPr lang="en-US" sz="2400" i="1" dirty="0" err="1"/>
              <a:t>Pertama</a:t>
            </a:r>
            <a:r>
              <a:rPr lang="en-US" sz="2400" dirty="0"/>
              <a:t>, </a:t>
            </a:r>
            <a:r>
              <a:rPr lang="en-US" sz="2400" dirty="0" err="1"/>
              <a:t>semua</a:t>
            </a:r>
            <a:r>
              <a:rPr lang="en-US" sz="2400" dirty="0"/>
              <a:t> </a:t>
            </a:r>
            <a:r>
              <a:rPr lang="en-US" sz="2400" dirty="0" err="1"/>
              <a:t>tindakan</a:t>
            </a:r>
            <a:r>
              <a:rPr lang="en-US" sz="2400" dirty="0"/>
              <a:t> </a:t>
            </a:r>
            <a:r>
              <a:rPr lang="en-US" sz="2400" dirty="0" err="1"/>
              <a:t>mesti</a:t>
            </a:r>
            <a:r>
              <a:rPr lang="en-US" sz="2400" dirty="0"/>
              <a:t> </a:t>
            </a:r>
            <a:r>
              <a:rPr lang="en-US" sz="2400" dirty="0" err="1"/>
              <a:t>dinilai</a:t>
            </a:r>
            <a:r>
              <a:rPr lang="en-US" sz="2400" dirty="0"/>
              <a:t> </a:t>
            </a:r>
            <a:r>
              <a:rPr lang="en-US" sz="2400" dirty="0" err="1"/>
              <a:t>benar</a:t>
            </a:r>
            <a:r>
              <a:rPr lang="en-US" sz="2400" dirty="0"/>
              <a:t>/</a:t>
            </a:r>
            <a:r>
              <a:rPr lang="en-US" sz="2400" dirty="0" err="1"/>
              <a:t>baik</a:t>
            </a:r>
            <a:r>
              <a:rPr lang="en-US" sz="2400" dirty="0"/>
              <a:t> </a:t>
            </a:r>
            <a:r>
              <a:rPr lang="en-US" sz="2400" dirty="0" err="1"/>
              <a:t>atau</a:t>
            </a:r>
            <a:r>
              <a:rPr lang="en-US" sz="2400" dirty="0"/>
              <a:t> </a:t>
            </a:r>
            <a:r>
              <a:rPr lang="en-US" sz="2400" dirty="0" err="1"/>
              <a:t>salah</a:t>
            </a:r>
            <a:r>
              <a:rPr lang="en-US" sz="2400" dirty="0"/>
              <a:t>/</a:t>
            </a:r>
            <a:r>
              <a:rPr lang="en-US" sz="2400" dirty="0" err="1"/>
              <a:t>jelek</a:t>
            </a:r>
            <a:r>
              <a:rPr lang="en-US" sz="2400" dirty="0"/>
              <a:t> </a:t>
            </a:r>
            <a:r>
              <a:rPr lang="en-US" sz="2400" dirty="0" err="1"/>
              <a:t>semata-mata</a:t>
            </a:r>
            <a:r>
              <a:rPr lang="en-US" sz="2400" dirty="0"/>
              <a:t> </a:t>
            </a:r>
            <a:r>
              <a:rPr lang="en-US" sz="2400" dirty="0" err="1"/>
              <a:t>berdasarkan</a:t>
            </a:r>
            <a:r>
              <a:rPr lang="en-US" sz="2400" dirty="0"/>
              <a:t> konsekuensi2 </a:t>
            </a:r>
            <a:r>
              <a:rPr lang="en-US" sz="2400" dirty="0" err="1"/>
              <a:t>atau</a:t>
            </a:r>
            <a:r>
              <a:rPr lang="en-US" sz="2400" dirty="0"/>
              <a:t> akibat2nya. </a:t>
            </a:r>
          </a:p>
          <a:p>
            <a:pPr>
              <a:lnSpc>
                <a:spcPct val="80000"/>
              </a:lnSpc>
            </a:pPr>
            <a:r>
              <a:rPr lang="en-US" sz="2400" i="1" dirty="0" err="1"/>
              <a:t>Kedua</a:t>
            </a:r>
            <a:r>
              <a:rPr lang="en-US" sz="2400" dirty="0"/>
              <a:t>, </a:t>
            </a:r>
            <a:r>
              <a:rPr lang="en-US" sz="2400" dirty="0" err="1"/>
              <a:t>dalam</a:t>
            </a:r>
            <a:r>
              <a:rPr lang="en-US" sz="2400" dirty="0"/>
              <a:t> </a:t>
            </a:r>
            <a:r>
              <a:rPr lang="en-US" sz="2400" dirty="0" err="1"/>
              <a:t>menilai</a:t>
            </a:r>
            <a:r>
              <a:rPr lang="en-US" sz="2400" dirty="0"/>
              <a:t> konsekuensi2 </a:t>
            </a:r>
            <a:r>
              <a:rPr lang="en-US" sz="2400" dirty="0" err="1"/>
              <a:t>atau</a:t>
            </a:r>
            <a:r>
              <a:rPr lang="en-US" sz="2400" dirty="0"/>
              <a:t> akibat2 </a:t>
            </a:r>
            <a:r>
              <a:rPr lang="en-US" sz="2400" dirty="0" err="1"/>
              <a:t>itu</a:t>
            </a:r>
            <a:r>
              <a:rPr lang="en-US" sz="2400" dirty="0"/>
              <a:t>, </a:t>
            </a:r>
            <a:r>
              <a:rPr lang="en-US" sz="2400" dirty="0" err="1"/>
              <a:t>satu-satunya</a:t>
            </a:r>
            <a:r>
              <a:rPr lang="en-US" sz="2400" dirty="0"/>
              <a:t> </a:t>
            </a:r>
            <a:r>
              <a:rPr lang="en-US" sz="2400" dirty="0" err="1"/>
              <a:t>hal</a:t>
            </a:r>
            <a:r>
              <a:rPr lang="en-US" sz="2400" dirty="0"/>
              <a:t> yang </a:t>
            </a:r>
            <a:r>
              <a:rPr lang="en-US" sz="2400" dirty="0" err="1"/>
              <a:t>penting</a:t>
            </a:r>
            <a:r>
              <a:rPr lang="en-US" sz="2400" dirty="0"/>
              <a:t> </a:t>
            </a:r>
            <a:r>
              <a:rPr lang="en-US" sz="2400" dirty="0" err="1"/>
              <a:t>adalah</a:t>
            </a:r>
            <a:r>
              <a:rPr lang="en-US" sz="2400" dirty="0"/>
              <a:t> </a:t>
            </a:r>
            <a:r>
              <a:rPr lang="en-US" sz="2400" dirty="0" err="1"/>
              <a:t>jumlah</a:t>
            </a:r>
            <a:r>
              <a:rPr lang="en-US" sz="2400" dirty="0"/>
              <a:t> </a:t>
            </a:r>
            <a:r>
              <a:rPr lang="en-US" sz="2400" dirty="0" err="1"/>
              <a:t>kebahagiaan</a:t>
            </a:r>
            <a:r>
              <a:rPr lang="en-US" sz="2400" dirty="0"/>
              <a:t> </a:t>
            </a:r>
            <a:r>
              <a:rPr lang="en-US" sz="2400" dirty="0" err="1"/>
              <a:t>atau</a:t>
            </a:r>
            <a:r>
              <a:rPr lang="en-US" sz="2400" dirty="0"/>
              <a:t> </a:t>
            </a:r>
            <a:r>
              <a:rPr lang="en-US" sz="2400" dirty="0" err="1"/>
              <a:t>penderitaan</a:t>
            </a:r>
            <a:r>
              <a:rPr lang="en-US" sz="2400" dirty="0"/>
              <a:t> yang </a:t>
            </a:r>
            <a:r>
              <a:rPr lang="en-US" sz="2400" dirty="0" err="1"/>
              <a:t>dihasilkannya</a:t>
            </a:r>
            <a:r>
              <a:rPr lang="en-US" sz="2400" dirty="0"/>
              <a:t>. </a:t>
            </a:r>
            <a:r>
              <a:rPr lang="en-US" sz="2400" dirty="0" err="1"/>
              <a:t>Jadi</a:t>
            </a:r>
            <a:r>
              <a:rPr lang="en-US" sz="2400" dirty="0"/>
              <a:t>, tindakan2 yang </a:t>
            </a:r>
            <a:r>
              <a:rPr lang="en-US" sz="2400" dirty="0" err="1"/>
              <a:t>benar</a:t>
            </a:r>
            <a:r>
              <a:rPr lang="en-US" sz="2400" dirty="0"/>
              <a:t> </a:t>
            </a:r>
            <a:r>
              <a:rPr lang="en-US" sz="2400" dirty="0" err="1"/>
              <a:t>adalah</a:t>
            </a:r>
            <a:r>
              <a:rPr lang="en-US" sz="2400" dirty="0"/>
              <a:t> yang </a:t>
            </a:r>
            <a:r>
              <a:rPr lang="en-US" sz="2400" dirty="0" err="1"/>
              <a:t>menghasilkan</a:t>
            </a:r>
            <a:r>
              <a:rPr lang="en-US" sz="2400" dirty="0"/>
              <a:t> surplus </a:t>
            </a:r>
            <a:r>
              <a:rPr lang="en-US" sz="2400" dirty="0" err="1"/>
              <a:t>kebahagiaan</a:t>
            </a:r>
            <a:r>
              <a:rPr lang="en-US" sz="2400" dirty="0"/>
              <a:t> </a:t>
            </a:r>
            <a:r>
              <a:rPr lang="en-US" sz="2400" dirty="0" err="1"/>
              <a:t>terbesar</a:t>
            </a:r>
            <a:r>
              <a:rPr lang="en-US" sz="2400" dirty="0"/>
              <a:t> </a:t>
            </a:r>
            <a:r>
              <a:rPr lang="en-US" sz="2400" dirty="0" err="1"/>
              <a:t>ketimbang</a:t>
            </a:r>
            <a:r>
              <a:rPr lang="en-US" sz="2400" dirty="0"/>
              <a:t> </a:t>
            </a:r>
            <a:r>
              <a:rPr lang="en-US" sz="2400" dirty="0" err="1"/>
              <a:t>penderitaan</a:t>
            </a:r>
            <a:r>
              <a:rPr lang="en-US" sz="2400" dirty="0"/>
              <a:t>. </a:t>
            </a:r>
          </a:p>
          <a:p>
            <a:pPr>
              <a:lnSpc>
                <a:spcPct val="80000"/>
              </a:lnSpc>
            </a:pPr>
            <a:r>
              <a:rPr lang="en-US" sz="2400" i="1" dirty="0" err="1"/>
              <a:t>Ketiga</a:t>
            </a:r>
            <a:r>
              <a:rPr lang="en-US" sz="2400" dirty="0"/>
              <a:t>, </a:t>
            </a:r>
            <a:r>
              <a:rPr lang="en-US" sz="2400" dirty="0" err="1"/>
              <a:t>dalam</a:t>
            </a:r>
            <a:r>
              <a:rPr lang="en-US" sz="2400" dirty="0"/>
              <a:t> </a:t>
            </a:r>
            <a:r>
              <a:rPr lang="en-US" sz="2400" dirty="0" err="1"/>
              <a:t>mengkalkulasi</a:t>
            </a:r>
            <a:r>
              <a:rPr lang="en-US" sz="2400" dirty="0"/>
              <a:t> </a:t>
            </a:r>
            <a:r>
              <a:rPr lang="en-US" sz="2400" dirty="0" err="1"/>
              <a:t>kebahagiaan</a:t>
            </a:r>
            <a:r>
              <a:rPr lang="en-US" sz="2400" dirty="0"/>
              <a:t> </a:t>
            </a:r>
            <a:r>
              <a:rPr lang="en-US" sz="2400" dirty="0" err="1"/>
              <a:t>atau</a:t>
            </a:r>
            <a:r>
              <a:rPr lang="en-US" sz="2400" dirty="0"/>
              <a:t> </a:t>
            </a:r>
            <a:r>
              <a:rPr lang="en-US" sz="2400" dirty="0" err="1"/>
              <a:t>penderitaan</a:t>
            </a:r>
            <a:r>
              <a:rPr lang="en-US" sz="2400" dirty="0"/>
              <a:t> yang </a:t>
            </a:r>
            <a:r>
              <a:rPr lang="en-US" sz="2400" dirty="0" err="1"/>
              <a:t>dihasilkan</a:t>
            </a:r>
            <a:r>
              <a:rPr lang="en-US" sz="2400" dirty="0"/>
              <a:t>, </a:t>
            </a:r>
            <a:r>
              <a:rPr lang="en-US" sz="2400" dirty="0" err="1"/>
              <a:t>tidak</a:t>
            </a:r>
            <a:r>
              <a:rPr lang="en-US" sz="2400" dirty="0"/>
              <a:t> </a:t>
            </a:r>
            <a:r>
              <a:rPr lang="en-US" sz="2400" dirty="0" err="1"/>
              <a:t>boleh</a:t>
            </a:r>
            <a:r>
              <a:rPr lang="en-US" sz="2400" dirty="0"/>
              <a:t> </a:t>
            </a:r>
            <a:r>
              <a:rPr lang="en-US" sz="2400" dirty="0" err="1"/>
              <a:t>kebahagiaan</a:t>
            </a:r>
            <a:r>
              <a:rPr lang="en-US" sz="2400" dirty="0"/>
              <a:t> </a:t>
            </a:r>
            <a:r>
              <a:rPr lang="en-US" sz="2400" dirty="0" err="1"/>
              <a:t>seseorang</a:t>
            </a:r>
            <a:r>
              <a:rPr lang="en-US" sz="2400" dirty="0"/>
              <a:t> </a:t>
            </a:r>
            <a:r>
              <a:rPr lang="en-US" sz="2400" dirty="0" err="1"/>
              <a:t>dianggap</a:t>
            </a:r>
            <a:r>
              <a:rPr lang="en-US" sz="2400" dirty="0"/>
              <a:t> </a:t>
            </a:r>
            <a:r>
              <a:rPr lang="en-US" sz="2400" dirty="0" err="1"/>
              <a:t>lebih</a:t>
            </a:r>
            <a:r>
              <a:rPr lang="en-US" sz="2400" dirty="0"/>
              <a:t> </a:t>
            </a:r>
            <a:r>
              <a:rPr lang="en-US" sz="2400" dirty="0" err="1"/>
              <a:t>penting</a:t>
            </a:r>
            <a:r>
              <a:rPr lang="en-US" sz="2400" dirty="0"/>
              <a:t> </a:t>
            </a:r>
            <a:r>
              <a:rPr lang="en-US" sz="2400" dirty="0" err="1"/>
              <a:t>daripada</a:t>
            </a:r>
            <a:r>
              <a:rPr lang="en-US" sz="2400" dirty="0"/>
              <a:t> </a:t>
            </a:r>
            <a:r>
              <a:rPr lang="en-US" sz="2400" dirty="0" err="1"/>
              <a:t>kebahagiaan</a:t>
            </a:r>
            <a:r>
              <a:rPr lang="en-US" sz="2400" dirty="0"/>
              <a:t> </a:t>
            </a:r>
            <a:r>
              <a:rPr lang="en-US" sz="2400" dirty="0" err="1"/>
              <a:t>orang</a:t>
            </a:r>
            <a:r>
              <a:rPr lang="en-US" sz="2400" dirty="0"/>
              <a:t> lain. </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92</TotalTime>
  <Words>509</Words>
  <Application>Microsoft Office PowerPoint</Application>
  <PresentationFormat>On-screen Show (4:3)</PresentationFormat>
  <Paragraphs>40</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Tahoma</vt:lpstr>
      <vt:lpstr>Wingdings</vt:lpstr>
      <vt:lpstr>Blends</vt:lpstr>
      <vt:lpstr>Utilitarianisme &amp; Idealisme</vt:lpstr>
      <vt:lpstr>UTILITARIANISME</vt:lpstr>
      <vt:lpstr>David Hume</vt:lpstr>
      <vt:lpstr>Slide 4</vt:lpstr>
      <vt:lpstr>Slide 5</vt:lpstr>
      <vt:lpstr>Ilustrasi</vt:lpstr>
      <vt:lpstr>ilustrasi</vt:lpstr>
      <vt:lpstr>Slide 8</vt:lpstr>
      <vt:lpstr>Utilitarianisme Klasik :</vt:lpstr>
      <vt:lpstr>Idealisme</vt:lpstr>
      <vt:lpstr>Slide 11</vt:lpstr>
      <vt:lpstr>Filsafat idealisme</vt:lpstr>
      <vt:lpstr>Aliran-aliran dalam filsafat Idealisme</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Utilitarianisme &amp; Idealisme</dc:title>
  <dc:creator>Administrator</dc:creator>
  <cp:lastModifiedBy>hendra</cp:lastModifiedBy>
  <cp:revision>7</cp:revision>
  <dcterms:created xsi:type="dcterms:W3CDTF">2010-03-09T03:09:19Z</dcterms:created>
  <dcterms:modified xsi:type="dcterms:W3CDTF">2013-10-11T14:29:10Z</dcterms:modified>
</cp:coreProperties>
</file>