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0" r:id="rId12"/>
    <p:sldId id="261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B6672-2FF9-4D47-AAC5-DDA6A146D223}" type="datetimeFigureOut">
              <a:rPr lang="id-ID" smtClean="0"/>
              <a:pPr/>
              <a:t>18/10/2013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DE5F7-4C87-4A58-9858-6D3FDFCABDF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B13-CA90-4A68-8B5D-4FC2261823D6}" type="datetime1">
              <a:rPr lang="id-ID" smtClean="0"/>
              <a:pPr/>
              <a:t>18/10/2013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9F8C-52A9-43CE-A6CF-295C98B711ED}" type="datetime1">
              <a:rPr lang="id-ID" smtClean="0"/>
              <a:pPr/>
              <a:t>18/10/2013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C83B-DA9D-4D06-A56F-D866B5A6CFA7}" type="datetime1">
              <a:rPr lang="id-ID" smtClean="0"/>
              <a:pPr/>
              <a:t>18/10/2013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FC25-7D2B-47E4-B01D-93D66C27B83F}" type="datetime1">
              <a:rPr lang="id-ID" smtClean="0"/>
              <a:pPr/>
              <a:t>18/10/2013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B9314-2944-4D8E-9A13-2CC5B8663D80}" type="datetime1">
              <a:rPr lang="id-ID" smtClean="0"/>
              <a:pPr/>
              <a:t>18/10/2013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222B-38AD-4B39-8EA0-A778FBD70E0E}" type="datetime1">
              <a:rPr lang="id-ID" smtClean="0"/>
              <a:pPr/>
              <a:t>18/10/2013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C7D2-E12D-4F66-A91E-A97C034535CC}" type="datetime1">
              <a:rPr lang="id-ID" smtClean="0"/>
              <a:pPr/>
              <a:t>18/10/2013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1EE3-6209-4106-B572-5190FCA65498}" type="datetime1">
              <a:rPr lang="id-ID" smtClean="0"/>
              <a:pPr/>
              <a:t>18/10/2013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E7BC-3991-4CE0-A42C-DB32E51F82B5}" type="datetime1">
              <a:rPr lang="id-ID" smtClean="0"/>
              <a:pPr/>
              <a:t>18/10/2013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641C-A8CE-49F2-A8DD-734E18BD40DC}" type="datetime1">
              <a:rPr lang="id-ID" smtClean="0"/>
              <a:pPr/>
              <a:t>18/10/2013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D448-C90E-446D-8D1E-4185FB8AE4E4}" type="datetime1">
              <a:rPr lang="id-ID" smtClean="0"/>
              <a:pPr/>
              <a:t>18/10/2013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917E56-9251-41AF-B3AB-E573C479A65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60EB97-DB63-452A-BBBE-24344E8C34C7}" type="datetime1">
              <a:rPr lang="id-ID" smtClean="0"/>
              <a:pPr/>
              <a:t>18/10/2013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917E56-9251-41AF-B3AB-E573C479A65F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214422"/>
            <a:ext cx="7772400" cy="1814524"/>
          </a:xfrm>
        </p:spPr>
        <p:txBody>
          <a:bodyPr>
            <a:normAutofit/>
          </a:bodyPr>
          <a:lstStyle/>
          <a:p>
            <a:r>
              <a:rPr lang="id-ID" b="1" dirty="0" smtClean="0"/>
              <a:t>PERBEDAAN KUANTITATIF DAN KUALITATIF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SEBUAH </a:t>
            </a:r>
            <a:r>
              <a:rPr lang="id-ID" dirty="0" smtClean="0"/>
              <a:t>RINGKASAN</a:t>
            </a:r>
            <a:endParaRPr lang="en-US" dirty="0" smtClean="0"/>
          </a:p>
          <a:p>
            <a:r>
              <a:rPr lang="en-US" sz="1800" dirty="0" err="1" smtClean="0">
                <a:solidFill>
                  <a:srgbClr val="FFFF00"/>
                </a:solidFill>
              </a:rPr>
              <a:t>Adi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Suhendra</a:t>
            </a:r>
            <a:r>
              <a:rPr lang="en-US" sz="1800" dirty="0" smtClean="0">
                <a:solidFill>
                  <a:srgbClr val="FFFF00"/>
                </a:solidFill>
              </a:rPr>
              <a:t>, </a:t>
            </a:r>
            <a:r>
              <a:rPr lang="en-US" sz="1800" dirty="0" err="1" smtClean="0">
                <a:solidFill>
                  <a:srgbClr val="FFFF00"/>
                </a:solidFill>
              </a:rPr>
              <a:t>M.Sosio</a:t>
            </a:r>
            <a:endParaRPr lang="id-ID" sz="18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r>
              <a:rPr lang="id-ID" dirty="0" smtClean="0"/>
              <a:t>PERBEDAAN AKSIOLOGIS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1" y="1714489"/>
          <a:ext cx="8715438" cy="4655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353404">
                <a:tc>
                  <a:txBody>
                    <a:bodyPr/>
                    <a:lstStyle/>
                    <a:p>
                      <a:r>
                        <a:rPr lang="id-ID" dirty="0" smtClean="0"/>
                        <a:t>KLASIK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KONSTRUKTIVIS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KRITIS</a:t>
                      </a:r>
                      <a:endParaRPr lang="id-ID" dirty="0"/>
                    </a:p>
                  </a:txBody>
                  <a:tcPr/>
                </a:tc>
              </a:tr>
              <a:tr h="4290065">
                <a:tc>
                  <a:txBody>
                    <a:bodyPr/>
                    <a:lstStyle/>
                    <a:p>
                      <a:r>
                        <a:rPr lang="id-ID" sz="1700" b="1" i="1" dirty="0" smtClean="0"/>
                        <a:t>Observer</a:t>
                      </a:r>
                    </a:p>
                    <a:p>
                      <a:endParaRPr lang="id-ID" sz="17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700" dirty="0" smtClean="0"/>
                        <a:t> Nilai etika dan pilihan</a:t>
                      </a:r>
                      <a:r>
                        <a:rPr lang="id-ID" sz="1700" baseline="0" dirty="0" smtClean="0"/>
                        <a:t> moral harus berada di luar proses penelitian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d-ID" sz="17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700" baseline="0" dirty="0" smtClean="0"/>
                        <a:t> Peneliti berperan sebagai </a:t>
                      </a:r>
                      <a:r>
                        <a:rPr lang="id-ID" sz="1700" i="1" baseline="0" dirty="0" smtClean="0"/>
                        <a:t>disinterested scientist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d-ID" sz="17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id-ID" sz="17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d-ID" sz="17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700" baseline="0" dirty="0" smtClean="0"/>
                        <a:t>Tujuan penelitian: eksplanasi, prediksi dan kontrol atas realitas</a:t>
                      </a:r>
                      <a:endParaRPr lang="id-ID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700" b="1" i="1" dirty="0" smtClean="0"/>
                        <a:t>Facilitator</a:t>
                      </a:r>
                    </a:p>
                    <a:p>
                      <a:endParaRPr lang="id-ID" sz="17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700" dirty="0" smtClean="0"/>
                        <a:t> Nilai etika dan pilihan</a:t>
                      </a:r>
                      <a:r>
                        <a:rPr lang="id-ID" sz="1700" baseline="0" dirty="0" smtClean="0"/>
                        <a:t> moral merupakan bagian tak terpisahkan dari penelitian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d-ID" sz="17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700" baseline="0" dirty="0" smtClean="0"/>
                        <a:t> Peneliti sebagai </a:t>
                      </a:r>
                      <a:r>
                        <a:rPr lang="id-ID" sz="1700" i="1" baseline="0" dirty="0" smtClean="0"/>
                        <a:t>passionate participant</a:t>
                      </a:r>
                      <a:r>
                        <a:rPr lang="id-ID" sz="1700" baseline="0" dirty="0" smtClean="0"/>
                        <a:t>, fasilitator yang menjembatani keragaman subyektifitas pelaku sosial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d-ID" sz="17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700" baseline="0" dirty="0" smtClean="0"/>
                        <a:t> Tujuan penelitian: rekonstruksi realitas sosial secara dialektis antara peneliti dan yang diteliti</a:t>
                      </a:r>
                      <a:endParaRPr lang="id-ID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700" b="1" i="1" dirty="0" smtClean="0"/>
                        <a:t>Activist</a:t>
                      </a:r>
                    </a:p>
                    <a:p>
                      <a:endParaRPr lang="id-ID" sz="17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700" dirty="0" smtClean="0"/>
                        <a:t> Nilai etika dan pilihan</a:t>
                      </a:r>
                      <a:r>
                        <a:rPr lang="id-ID" sz="1700" baseline="0" dirty="0" smtClean="0"/>
                        <a:t> moral merupakan bagian tak terpisahkan dari penelitian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id-ID" sz="17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700" baseline="0" dirty="0" smtClean="0"/>
                        <a:t>Peneliti menempatkan diri sebagai </a:t>
                      </a:r>
                      <a:r>
                        <a:rPr lang="id-ID" sz="1700" i="1" baseline="0" dirty="0" smtClean="0"/>
                        <a:t>transformative intellectual</a:t>
                      </a:r>
                      <a:r>
                        <a:rPr lang="id-ID" sz="1700" baseline="0" dirty="0" smtClean="0"/>
                        <a:t>, advokat dan aktifis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d-ID" sz="17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700" baseline="0" dirty="0" smtClean="0"/>
                        <a:t>Tujuan penelitian: kritik sosial,transformasi, emansipasi dan </a:t>
                      </a:r>
                      <a:r>
                        <a:rPr lang="id-ID" sz="1700" i="1" baseline="0" dirty="0" smtClean="0"/>
                        <a:t>social empowerment </a:t>
                      </a:r>
                      <a:endParaRPr lang="id-ID" sz="17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868478"/>
          </a:xfrm>
        </p:spPr>
        <p:txBody>
          <a:bodyPr>
            <a:noAutofit/>
          </a:bodyPr>
          <a:lstStyle/>
          <a:p>
            <a:r>
              <a:rPr lang="id-ID" sz="3200" b="1" dirty="0" smtClean="0"/>
              <a:t>PERBANDINGAN KRITERIA PENILAIAN KUALITAS PENELITIAN YANG DIPERGUNAKAN PARADIGMA KLASIK, KRITIS, DAN KONSTRUKTIVIS</a:t>
            </a:r>
            <a:endParaRPr lang="id-ID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2500306"/>
          <a:ext cx="8229600" cy="3563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214578"/>
                <a:gridCol w="3657568"/>
              </a:tblGrid>
              <a:tr h="537214">
                <a:tc rowSpan="4">
                  <a:txBody>
                    <a:bodyPr/>
                    <a:lstStyle/>
                    <a:p>
                      <a:r>
                        <a:rPr lang="id-ID" dirty="0" smtClean="0"/>
                        <a:t>PARADIGMA</a:t>
                      </a:r>
                      <a:r>
                        <a:rPr lang="id-ID" baseline="0" dirty="0" smtClean="0"/>
                        <a:t> KLASIK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INTENAL</a:t>
                      </a:r>
                      <a:r>
                        <a:rPr lang="id-ID" b="1" baseline="0" dirty="0" smtClean="0"/>
                        <a:t> VALIDITY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0" dirty="0" smtClean="0"/>
                        <a:t>Isomorphism</a:t>
                      </a:r>
                      <a:r>
                        <a:rPr lang="id-ID" b="0" baseline="0" dirty="0" smtClean="0"/>
                        <a:t> of findings</a:t>
                      </a:r>
                      <a:endParaRPr lang="id-ID" b="0" dirty="0"/>
                    </a:p>
                  </a:txBody>
                  <a:tcPr/>
                </a:tc>
              </a:tr>
              <a:tr h="53721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EXTERNAL VALIDITY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Generalizability</a:t>
                      </a:r>
                      <a:endParaRPr lang="id-ID" dirty="0"/>
                    </a:p>
                  </a:txBody>
                  <a:tcPr/>
                </a:tc>
              </a:tr>
              <a:tr h="94012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RELIABILITY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Stability/consistency of measurement</a:t>
                      </a:r>
                      <a:endParaRPr lang="id-ID" dirty="0"/>
                    </a:p>
                  </a:txBody>
                  <a:tcPr/>
                </a:tc>
              </a:tr>
              <a:tr h="134303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OBJECTIVITY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Distanced – neutral observer (for post-positivism: probabilistic and inter subjectivity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785794"/>
          <a:ext cx="857255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623"/>
                <a:gridCol w="2488409"/>
                <a:gridCol w="4000527"/>
              </a:tblGrid>
              <a:tr h="892975">
                <a:tc rowSpan="2">
                  <a:txBody>
                    <a:bodyPr/>
                    <a:lstStyle/>
                    <a:p>
                      <a:r>
                        <a:rPr lang="id-ID" dirty="0" smtClean="0"/>
                        <a:t>PARADIGMA KRITIS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HISTORICAL SITUATEDNESS OF THE INQUIRY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0" dirty="0" smtClean="0"/>
                        <a:t>i.e</a:t>
                      </a:r>
                      <a:r>
                        <a:rPr lang="id-ID" b="0" baseline="0" dirty="0" smtClean="0"/>
                        <a:t> </a:t>
                      </a:r>
                      <a:r>
                        <a:rPr lang="id-ID" b="0" dirty="0" smtClean="0"/>
                        <a:t>that it takes account</a:t>
                      </a:r>
                      <a:r>
                        <a:rPr lang="id-ID" b="0" baseline="0" dirty="0" smtClean="0"/>
                        <a:t> of the social, political, cultural, ethnic, and gender antecedents of the studied situtation</a:t>
                      </a:r>
                      <a:endParaRPr lang="id-ID" b="0" dirty="0"/>
                    </a:p>
                  </a:txBody>
                  <a:tcPr/>
                </a:tc>
              </a:tr>
              <a:tr h="116086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WHOLENESS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The extent to which the inquiry takes account the wider social total within which the subject</a:t>
                      </a:r>
                      <a:r>
                        <a:rPr lang="id-ID" baseline="0" dirty="0" smtClean="0"/>
                        <a:t> of the inquiry located</a:t>
                      </a:r>
                      <a:endParaRPr lang="id-ID" dirty="0"/>
                    </a:p>
                  </a:txBody>
                  <a:tcPr/>
                </a:tc>
              </a:tr>
              <a:tr h="1428760">
                <a:tc rowSpan="2">
                  <a:txBody>
                    <a:bodyPr/>
                    <a:lstStyle/>
                    <a:p>
                      <a:r>
                        <a:rPr lang="id-ID" b="1" dirty="0" smtClean="0"/>
                        <a:t>PARADIGMA KONSTRUKTIVIS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TRUSTWORTHINESS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credibility (paralelling internal validity)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transferability (paralelling external validity)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confirmability (“objectivity”)</a:t>
                      </a:r>
                      <a:endParaRPr lang="id-ID" dirty="0"/>
                    </a:p>
                  </a:txBody>
                  <a:tcPr/>
                </a:tc>
              </a:tr>
              <a:tr h="223243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AUTHENTICITY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ontological authenticity (enlarges personal construction)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educative authenticity (leads to improved understanding of others)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catalytic authenticity (stimulates</a:t>
                      </a:r>
                      <a:r>
                        <a:rPr lang="id-ID" baseline="0" dirty="0" smtClean="0"/>
                        <a:t> to action)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tactical authenticity (empower action)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id-ID" sz="3200" b="1" dirty="0" smtClean="0"/>
              <a:t>PERBEDAAN ANALISIS KUANTITATIF DAN KUALITATIF (Neumann, 1997)</a:t>
            </a:r>
            <a:endParaRPr lang="id-ID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85925"/>
          <a:ext cx="8229600" cy="488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86325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KUANTITATIF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KUALITATIF</a:t>
                      </a:r>
                      <a:endParaRPr lang="id-ID" sz="2000" b="1" dirty="0"/>
                    </a:p>
                  </a:txBody>
                  <a:tcPr/>
                </a:tc>
              </a:tr>
              <a:tr h="1116364">
                <a:tc>
                  <a:txBody>
                    <a:bodyPr/>
                    <a:lstStyle/>
                    <a:p>
                      <a:r>
                        <a:rPr lang="id-ID" dirty="0" smtClean="0"/>
                        <a:t>Klasifikasi dan kuantifikasi fenomena</a:t>
                      </a:r>
                      <a:r>
                        <a:rPr lang="id-ID" baseline="0" dirty="0" smtClean="0"/>
                        <a:t> sosial (e.g interval variabel, kekuatan korelasi antar variabel, dsb)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Klasifikasi</a:t>
                      </a:r>
                      <a:r>
                        <a:rPr lang="id-ID" baseline="0" dirty="0" smtClean="0"/>
                        <a:t> fenomena sosial (nominal dan ordinal tanpa pengukuran korelasi statistik)</a:t>
                      </a:r>
                      <a:endParaRPr lang="id-ID" dirty="0"/>
                    </a:p>
                  </a:txBody>
                  <a:tcPr/>
                </a:tc>
              </a:tr>
              <a:tr h="1116364">
                <a:tc>
                  <a:txBody>
                    <a:bodyPr/>
                    <a:lstStyle/>
                    <a:p>
                      <a:r>
                        <a:rPr lang="id-ID" dirty="0" smtClean="0"/>
                        <a:t>Kriteria kuantitatif  dalam pengambilan</a:t>
                      </a:r>
                      <a:r>
                        <a:rPr lang="id-ID" baseline="0" dirty="0" smtClean="0"/>
                        <a:t> kesimpulan (e.g sample representativeness, significance etc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Kriteria kualitatif (e.g inter-subjectivity agreement</a:t>
                      </a:r>
                      <a:r>
                        <a:rPr lang="id-ID" baseline="0" dirty="0" smtClean="0"/>
                        <a:t>, face validity)</a:t>
                      </a:r>
                      <a:endParaRPr lang="id-ID" dirty="0"/>
                    </a:p>
                  </a:txBody>
                  <a:tcPr/>
                </a:tc>
              </a:tr>
              <a:tr h="943194">
                <a:tc>
                  <a:txBody>
                    <a:bodyPr/>
                    <a:lstStyle/>
                    <a:p>
                      <a:r>
                        <a:rPr lang="id-ID" dirty="0" smtClean="0"/>
                        <a:t>Analisis data dimulai setelah proses pengumpulan data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Analisis data dilakukan sepanjang proses penelitian</a:t>
                      </a:r>
                    </a:p>
                    <a:p>
                      <a:endParaRPr lang="id-ID" dirty="0"/>
                    </a:p>
                  </a:txBody>
                  <a:tcPr/>
                </a:tc>
              </a:tr>
              <a:tr h="1226153">
                <a:tc>
                  <a:txBody>
                    <a:bodyPr/>
                    <a:lstStyle/>
                    <a:p>
                      <a:r>
                        <a:rPr lang="id-ID" dirty="0" smtClean="0"/>
                        <a:t>Memiliki teknik-teknik standar pengukuran</a:t>
                      </a:r>
                      <a:r>
                        <a:rPr lang="id-ID" baseline="0" dirty="0" smtClean="0"/>
                        <a:t> dan analisis data (hypothesis testing, reliability and validity assessment,etc)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Belum/tidak memiliki teknik-teknik</a:t>
                      </a:r>
                      <a:r>
                        <a:rPr lang="id-ID" baseline="0" dirty="0" smtClean="0"/>
                        <a:t> standar yang diakui bersama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id-ID" sz="2800" b="1" dirty="0" smtClean="0"/>
              <a:t>PERBEDAAN ANALISIS KUANTITATIF DAN KUALITATIF (Bryman, 1988)</a:t>
            </a:r>
            <a:endParaRPr lang="id-ID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357299"/>
          <a:ext cx="8643999" cy="5168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3119460"/>
                <a:gridCol w="2881333"/>
              </a:tblGrid>
              <a:tr h="584398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QUANTITATIVE</a:t>
                      </a:r>
                    </a:p>
                    <a:p>
                      <a:pPr algn="ctr"/>
                      <a:r>
                        <a:rPr lang="id-ID" sz="1600" dirty="0" smtClean="0"/>
                        <a:t>“objective”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QUALITATIVE</a:t>
                      </a:r>
                    </a:p>
                    <a:p>
                      <a:pPr algn="ctr"/>
                      <a:r>
                        <a:rPr lang="id-ID" sz="1600" dirty="0" smtClean="0"/>
                        <a:t>“reflective”</a:t>
                      </a:r>
                      <a:endParaRPr lang="id-ID" sz="1600" dirty="0"/>
                    </a:p>
                  </a:txBody>
                  <a:tcPr/>
                </a:tc>
              </a:tr>
              <a:tr h="58439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id-ID" sz="1600" b="1" dirty="0" smtClean="0"/>
                        <a:t>1. Kedudukan</a:t>
                      </a:r>
                      <a:r>
                        <a:rPr lang="id-ID" sz="1600" b="1" baseline="0" dirty="0" smtClean="0"/>
                        <a:t> suatu penelitian kualitatif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Studi awal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Penggalian interpretasi</a:t>
                      </a:r>
                      <a:r>
                        <a:rPr lang="id-ID" sz="1600" baseline="0" dirty="0" smtClean="0"/>
                        <a:t> subyek</a:t>
                      </a:r>
                      <a:endParaRPr lang="id-ID" sz="1600" dirty="0"/>
                    </a:p>
                  </a:txBody>
                  <a:tcPr/>
                </a:tc>
              </a:tr>
              <a:tr h="58439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id-ID" sz="1600" b="1" dirty="0" smtClean="0"/>
                        <a:t>2. Hubungan peneliti</a:t>
                      </a:r>
                      <a:r>
                        <a:rPr lang="id-ID" sz="1600" b="1" baseline="0" dirty="0" smtClean="0"/>
                        <a:t> dan yang diteliti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Jauh (peneliti-obyek penelitian) </a:t>
                      </a:r>
                      <a:r>
                        <a:rPr lang="id-ID" sz="1600" i="1" dirty="0" smtClean="0"/>
                        <a:t>outsider</a:t>
                      </a:r>
                      <a:endParaRPr lang="id-ID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Dekat (empati) </a:t>
                      </a:r>
                      <a:r>
                        <a:rPr lang="id-ID" sz="1600" i="1" dirty="0" smtClean="0"/>
                        <a:t>insider</a:t>
                      </a:r>
                      <a:endParaRPr lang="id-ID" sz="1600" i="1" dirty="0"/>
                    </a:p>
                  </a:txBody>
                  <a:tcPr/>
                </a:tc>
              </a:tr>
              <a:tr h="83485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id-ID" sz="1600" b="1" dirty="0" smtClean="0"/>
                        <a:t>3. Hubungan teori/konsep dengan data empirik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Confirmatory data empirik untuk memberi konfirmasi</a:t>
                      </a:r>
                      <a:r>
                        <a:rPr lang="id-ID" sz="1600" baseline="0" dirty="0" smtClean="0"/>
                        <a:t> teori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Emergent (atau exploratory): teori</a:t>
                      </a:r>
                      <a:r>
                        <a:rPr lang="id-ID" sz="1600" baseline="0" dirty="0" smtClean="0"/>
                        <a:t> dimunculkan atas dasar empirik</a:t>
                      </a:r>
                      <a:endParaRPr lang="id-ID" sz="1600" dirty="0"/>
                    </a:p>
                  </a:txBody>
                  <a:tcPr/>
                </a:tc>
              </a:tr>
              <a:tr h="33857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id-ID" sz="1600" b="1" dirty="0" smtClean="0"/>
                        <a:t>4. Strategi penelitian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Berstruktur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Tidak berstruktur</a:t>
                      </a:r>
                      <a:endParaRPr lang="id-ID" sz="1600" dirty="0"/>
                    </a:p>
                  </a:txBody>
                  <a:tcPr/>
                </a:tc>
              </a:tr>
              <a:tr h="58439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id-ID" sz="1600" b="1" dirty="0" smtClean="0"/>
                        <a:t>5. Lingkup/klaim</a:t>
                      </a:r>
                      <a:r>
                        <a:rPr lang="id-ID" sz="1600" b="1" baseline="0" dirty="0" smtClean="0"/>
                        <a:t> temuan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i="1" dirty="0" smtClean="0"/>
                        <a:t>Nomothetic </a:t>
                      </a:r>
                      <a:r>
                        <a:rPr lang="id-ID" sz="1600" dirty="0" smtClean="0"/>
                        <a:t>mencari </a:t>
                      </a:r>
                      <a:r>
                        <a:rPr lang="id-ID" sz="1600" i="1" dirty="0" smtClean="0"/>
                        <a:t>“the truth”</a:t>
                      </a:r>
                      <a:endParaRPr lang="id-ID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i="1" dirty="0" smtClean="0"/>
                        <a:t>Ideographic </a:t>
                      </a:r>
                      <a:r>
                        <a:rPr lang="id-ID" sz="1600" dirty="0" smtClean="0"/>
                        <a:t>mencari</a:t>
                      </a:r>
                      <a:r>
                        <a:rPr lang="id-ID" sz="1600" baseline="0" dirty="0" smtClean="0"/>
                        <a:t> </a:t>
                      </a:r>
                      <a:r>
                        <a:rPr lang="id-ID" sz="1600" i="1" baseline="0" dirty="0" smtClean="0"/>
                        <a:t>“a truth”</a:t>
                      </a:r>
                      <a:endParaRPr lang="id-ID" sz="1600" i="1" dirty="0"/>
                    </a:p>
                  </a:txBody>
                  <a:tcPr/>
                </a:tc>
              </a:tr>
              <a:tr h="79766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id-ID" sz="1600" b="1" dirty="0" smtClean="0"/>
                        <a:t>6. Konsepsi tentang</a:t>
                      </a:r>
                      <a:r>
                        <a:rPr lang="id-ID" sz="1600" b="1" baseline="0" dirty="0" smtClean="0"/>
                        <a:t> realitas sosial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Statis dan eksternal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Prosesual dan realitas merupakan</a:t>
                      </a:r>
                      <a:r>
                        <a:rPr lang="id-ID" sz="1600" baseline="0" dirty="0" smtClean="0"/>
                        <a:t> produk konstruksi sosial</a:t>
                      </a:r>
                      <a:endParaRPr lang="id-ID" sz="1600" dirty="0"/>
                    </a:p>
                  </a:txBody>
                  <a:tcPr/>
                </a:tc>
              </a:tr>
              <a:tr h="83485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id-ID" sz="1600" b="1" dirty="0" smtClean="0"/>
                        <a:t>7. Analisa</a:t>
                      </a:r>
                      <a:r>
                        <a:rPr lang="id-ID" sz="1600" b="1" baseline="0" dirty="0" smtClean="0"/>
                        <a:t> data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i="1" dirty="0" smtClean="0"/>
                        <a:t>Single level analysis </a:t>
                      </a:r>
                      <a:r>
                        <a:rPr lang="id-ID" sz="1600" dirty="0" smtClean="0"/>
                        <a:t>(level individu</a:t>
                      </a:r>
                      <a:r>
                        <a:rPr lang="id-ID" sz="1600" baseline="0" dirty="0" smtClean="0"/>
                        <a:t> saja, atau komunitas saja, dst)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i="1" dirty="0" smtClean="0"/>
                        <a:t>Multi level</a:t>
                      </a:r>
                      <a:r>
                        <a:rPr lang="id-ID" sz="1600" i="1" baseline="0" dirty="0" smtClean="0"/>
                        <a:t> analysis </a:t>
                      </a:r>
                      <a:r>
                        <a:rPr lang="id-ID" sz="1600" baseline="0" dirty="0" smtClean="0"/>
                        <a:t>(mengaitkan analisis pada level-level yang berbeda)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5"/>
            <a:ext cx="8229600" cy="5286412"/>
          </a:xfrm>
        </p:spPr>
        <p:txBody>
          <a:bodyPr/>
          <a:lstStyle/>
          <a:p>
            <a:r>
              <a:rPr lang="id-ID" dirty="0" smtClean="0"/>
              <a:t>Pendekatan </a:t>
            </a:r>
            <a:r>
              <a:rPr lang="id-ID" i="1" dirty="0" smtClean="0"/>
              <a:t>nomothetic</a:t>
            </a:r>
            <a:r>
              <a:rPr lang="id-ID" dirty="0" smtClean="0"/>
              <a:t>: berusaha memperoleh temuan-temuan yang berlaku umum, baik untuk semua konteks sosial, konteks waktu dan sejarah, ataupun tempat</a:t>
            </a:r>
          </a:p>
          <a:p>
            <a:endParaRPr lang="id-ID" dirty="0"/>
          </a:p>
          <a:p>
            <a:r>
              <a:rPr lang="id-ID" dirty="0" smtClean="0"/>
              <a:t>Pendekatan </a:t>
            </a:r>
            <a:r>
              <a:rPr lang="id-ID" i="1" dirty="0" smtClean="0"/>
              <a:t>ideographic</a:t>
            </a:r>
            <a:r>
              <a:rPr lang="id-ID" dirty="0" smtClean="0"/>
              <a:t>: menempatkan temuan penelitian dalam konteks sosial-budaya serta konteks waktu dan konteks historis, yang spesifik, dimana penelitian telah dilakukan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715436" cy="1143000"/>
          </a:xfrm>
        </p:spPr>
        <p:txBody>
          <a:bodyPr>
            <a:normAutofit/>
          </a:bodyPr>
          <a:lstStyle/>
          <a:p>
            <a:r>
              <a:rPr lang="id-ID" sz="2800" b="1" dirty="0" smtClean="0"/>
              <a:t>EPISTEMOLOGY – PERSPEKTIF TEORITIKAL – METODOLOGI – METODE (Crotty, 1998)</a:t>
            </a:r>
            <a:endParaRPr lang="id-ID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2844" y="1714488"/>
          <a:ext cx="8786874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661"/>
                <a:gridCol w="2232729"/>
                <a:gridCol w="2448800"/>
                <a:gridCol w="2088684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EPISTEMOLOGY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THEORETICAL</a:t>
                      </a:r>
                    </a:p>
                    <a:p>
                      <a:r>
                        <a:rPr lang="id-ID" sz="1600" dirty="0" smtClean="0"/>
                        <a:t>PERSPECTIVE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METHODOLOGY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METHODS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Objectivism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Positivism (and post positivism)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 experimental</a:t>
                      </a:r>
                      <a:r>
                        <a:rPr lang="id-ID" sz="1600" baseline="0" dirty="0" smtClean="0"/>
                        <a:t> research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baseline="0" dirty="0" smtClean="0"/>
                        <a:t> survey research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 measurement, scaling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 sampling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 questionaire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Constructivism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Interpretivism: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 symbolic interactionism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baseline="0" dirty="0" smtClean="0"/>
                        <a:t> phenomenology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baseline="0" dirty="0" smtClean="0"/>
                        <a:t> hermeneutics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 ethnography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 phenomenological research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 grounded theory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 heuristic inquiry 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 participant observation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 interview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 focus group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 case study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 history life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Subjectivism (and their variants)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Critical inquiry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 action research</a:t>
                      </a:r>
                      <a:r>
                        <a:rPr lang="id-ID" sz="1600" baseline="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baseline="0" dirty="0" smtClean="0"/>
                        <a:t> discourse analysis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 comparative analysis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Document</a:t>
                      </a:r>
                      <a:r>
                        <a:rPr lang="id-ID" sz="1600" baseline="0" dirty="0" smtClean="0"/>
                        <a:t> analysis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baseline="0" dirty="0" smtClean="0"/>
                        <a:t> interpretative methods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baseline="0" dirty="0" smtClean="0"/>
                        <a:t> content analysis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DIMENSI – DIMENSI PARADIGMA (Guba 1990)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0" y="1935163"/>
          <a:ext cx="871544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60"/>
                <a:gridCol w="2178860"/>
                <a:gridCol w="2357454"/>
                <a:gridCol w="2000266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ONTOLOGY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EPISTEMOLOGY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METHODOLOGY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AXIOLOGY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Asumsi</a:t>
                      </a:r>
                      <a:r>
                        <a:rPr lang="id-ID" baseline="0" dirty="0" smtClean="0"/>
                        <a:t> tentang realitas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What is the nature of “reality”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Asumsi tentang hubungan antara peneliti dan yang diteliti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What is the nature of the relationship</a:t>
                      </a:r>
                      <a:r>
                        <a:rPr lang="id-ID" baseline="0" dirty="0" smtClean="0"/>
                        <a:t> between the inquirer and the knowable?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Asumsi metodologis</a:t>
                      </a:r>
                      <a:r>
                        <a:rPr lang="id-ID" baseline="0" dirty="0" smtClean="0"/>
                        <a:t> tentang bagaimana peneliti memperoleh pengetahuan 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How should the inquirer go about finding out knowledge?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Asumsi yang berkaitan</a:t>
                      </a:r>
                      <a:r>
                        <a:rPr lang="id-ID" baseline="0" dirty="0" smtClean="0"/>
                        <a:t> dengan posisi pemilihan nilai, etika dan pilihan moral peneliti dalam penelitian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How should</a:t>
                      </a:r>
                      <a:r>
                        <a:rPr lang="id-ID" baseline="0" dirty="0" smtClean="0"/>
                        <a:t> the iquirer to judge and choose values, ethics and moral standard?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id-ID" dirty="0" smtClean="0"/>
              <a:t>PERBEDAAN ONTOLOGIS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229600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87238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KLASIK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KONSTRUKTIVIS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KRITIS</a:t>
                      </a:r>
                      <a:endParaRPr lang="id-ID" sz="2000" dirty="0"/>
                    </a:p>
                  </a:txBody>
                  <a:tcPr/>
                </a:tc>
              </a:tr>
              <a:tr h="4084794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Critical realism:</a:t>
                      </a:r>
                    </a:p>
                    <a:p>
                      <a:endParaRPr lang="id-ID" sz="2000" dirty="0" smtClean="0"/>
                    </a:p>
                    <a:p>
                      <a:endParaRPr lang="id-ID" sz="2000" dirty="0" smtClean="0"/>
                    </a:p>
                    <a:p>
                      <a:r>
                        <a:rPr lang="id-ID" sz="2000" dirty="0" smtClean="0"/>
                        <a:t>Ada realitas yang “real” yang sudah</a:t>
                      </a:r>
                      <a:r>
                        <a:rPr lang="id-ID" sz="2000" baseline="0" dirty="0" smtClean="0"/>
                        <a:t> diatur oleh kaidah-kaidah tertentu yang berlaku universal; walaupun kebenaran pengetahuan tsb mungkin hanya bisa diperoleh secara probabilistik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Relativism:</a:t>
                      </a:r>
                    </a:p>
                    <a:p>
                      <a:endParaRPr lang="id-ID" sz="2000" dirty="0" smtClean="0"/>
                    </a:p>
                    <a:p>
                      <a:endParaRPr lang="id-ID" sz="2000" dirty="0" smtClean="0"/>
                    </a:p>
                    <a:p>
                      <a:r>
                        <a:rPr lang="id-ID" sz="2000" dirty="0" smtClean="0"/>
                        <a:t>Realitas merupakan konstruksi sosial dan kebenaran</a:t>
                      </a:r>
                      <a:r>
                        <a:rPr lang="id-ID" sz="2000" baseline="0" dirty="0" smtClean="0"/>
                        <a:t> suatu realitas bersifat relatif, berlaku sesuai konteks spesifik yang dinilai relevan oleh pelaku sosial</a:t>
                      </a:r>
                      <a:endParaRPr lang="id-ID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Historical</a:t>
                      </a:r>
                      <a:r>
                        <a:rPr lang="id-ID" sz="2000" baseline="0" dirty="0" smtClean="0"/>
                        <a:t> realism:</a:t>
                      </a:r>
                    </a:p>
                    <a:p>
                      <a:endParaRPr lang="id-ID" sz="2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Realitas yang teramati merupakan realitas “semu” (virtual reality) yang telah terbentuk oleh proses sejarah dan kekuatan-kekuatan</a:t>
                      </a:r>
                      <a:r>
                        <a:rPr lang="id-ID" sz="2000" baseline="0" dirty="0" smtClean="0"/>
                        <a:t> sosial, budaya dan ekonomi politik</a:t>
                      </a:r>
                      <a:endParaRPr lang="id-ID" sz="2000" dirty="0" smtClean="0"/>
                    </a:p>
                    <a:p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r>
              <a:rPr lang="id-ID" dirty="0" smtClean="0"/>
              <a:t>PERBEDAAN EPISTEMOLOGIS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1" y="1935162"/>
          <a:ext cx="8715438" cy="399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7"/>
                <a:gridCol w="3214710"/>
                <a:gridCol w="3214711"/>
              </a:tblGrid>
              <a:tr h="462083">
                <a:tc>
                  <a:txBody>
                    <a:bodyPr/>
                    <a:lstStyle/>
                    <a:p>
                      <a:r>
                        <a:rPr lang="id-ID" dirty="0" smtClean="0"/>
                        <a:t>KLASIK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KONSTRUKTIVIS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KRITIS</a:t>
                      </a:r>
                      <a:endParaRPr lang="id-ID" dirty="0"/>
                    </a:p>
                  </a:txBody>
                  <a:tcPr/>
                </a:tc>
              </a:tr>
              <a:tr h="3532085">
                <a:tc>
                  <a:txBody>
                    <a:bodyPr/>
                    <a:lstStyle/>
                    <a:p>
                      <a:r>
                        <a:rPr lang="id-ID" sz="1700" b="1" i="1" dirty="0" smtClean="0"/>
                        <a:t>Dualist/objectivist:</a:t>
                      </a:r>
                    </a:p>
                    <a:p>
                      <a:endParaRPr lang="id-ID" sz="1700" dirty="0" smtClean="0"/>
                    </a:p>
                    <a:p>
                      <a:endParaRPr lang="id-ID" sz="1700" dirty="0" smtClean="0"/>
                    </a:p>
                    <a:p>
                      <a:r>
                        <a:rPr lang="id-ID" sz="1700" dirty="0" smtClean="0"/>
                        <a:t>Ada</a:t>
                      </a:r>
                      <a:r>
                        <a:rPr lang="id-ID" sz="1700" baseline="0" dirty="0" smtClean="0"/>
                        <a:t> realitas obyektif, sebagai suatu realitas yang eksternal di luar diri peneliti. Peneliti harus sejauh mungkin membuat jarak dengan obyek penelitian</a:t>
                      </a:r>
                      <a:endParaRPr lang="id-ID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700" b="1" i="1" dirty="0" smtClean="0"/>
                        <a:t>Transactionalist/subjectivist:</a:t>
                      </a:r>
                    </a:p>
                    <a:p>
                      <a:endParaRPr lang="id-ID" sz="1700" dirty="0" smtClean="0"/>
                    </a:p>
                    <a:p>
                      <a:endParaRPr lang="id-ID" sz="1700" dirty="0" smtClean="0"/>
                    </a:p>
                    <a:p>
                      <a:r>
                        <a:rPr lang="id-ID" sz="1700" dirty="0" smtClean="0"/>
                        <a:t>Pemahaman</a:t>
                      </a:r>
                      <a:r>
                        <a:rPr lang="id-ID" sz="1700" baseline="0" dirty="0" smtClean="0"/>
                        <a:t> suatu realitas atau temuan suatu penelitian merupakan produk interaksi peneliti dengan yang diteliti</a:t>
                      </a:r>
                      <a:endParaRPr lang="id-ID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700" b="1" i="1" dirty="0" smtClean="0"/>
                        <a:t>Transactionalist/subjectivist:</a:t>
                      </a:r>
                    </a:p>
                    <a:p>
                      <a:endParaRPr lang="id-ID" sz="1700" dirty="0" smtClean="0"/>
                    </a:p>
                    <a:p>
                      <a:endParaRPr lang="id-ID" sz="1700" dirty="0" smtClean="0"/>
                    </a:p>
                    <a:p>
                      <a:r>
                        <a:rPr lang="id-ID" sz="1700" dirty="0" smtClean="0"/>
                        <a:t>Hubungan peneliti dengan yang diteliti</a:t>
                      </a:r>
                      <a:r>
                        <a:rPr lang="id-ID" sz="1700" baseline="0" dirty="0" smtClean="0"/>
                        <a:t> selalu dijembatani nilai-nilai tertentu. Pemahaman tentang suatu realitas merupakan </a:t>
                      </a:r>
                      <a:r>
                        <a:rPr lang="id-ID" sz="1700" i="1" baseline="0" dirty="0" smtClean="0"/>
                        <a:t>value mediated findings</a:t>
                      </a:r>
                      <a:endParaRPr lang="id-ID" sz="17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PERBEDAAN METODOLOGIS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1" y="1500175"/>
          <a:ext cx="8715438" cy="4985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5"/>
                <a:gridCol w="3000396"/>
                <a:gridCol w="3000397"/>
              </a:tblGrid>
              <a:tr h="420881">
                <a:tc>
                  <a:txBody>
                    <a:bodyPr/>
                    <a:lstStyle/>
                    <a:p>
                      <a:r>
                        <a:rPr lang="id-ID" dirty="0" smtClean="0"/>
                        <a:t>KLASIK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KONSTRUKTIVIS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KRITIS</a:t>
                      </a:r>
                      <a:endParaRPr lang="id-ID" dirty="0"/>
                    </a:p>
                  </a:txBody>
                  <a:tcPr/>
                </a:tc>
              </a:tr>
              <a:tr h="2187312">
                <a:tc>
                  <a:txBody>
                    <a:bodyPr/>
                    <a:lstStyle/>
                    <a:p>
                      <a:r>
                        <a:rPr lang="id-ID" sz="1500" b="1" i="1" dirty="0" smtClean="0"/>
                        <a:t>Interventionist</a:t>
                      </a:r>
                    </a:p>
                    <a:p>
                      <a:endParaRPr lang="id-ID" sz="1500" dirty="0" smtClean="0"/>
                    </a:p>
                    <a:p>
                      <a:r>
                        <a:rPr lang="id-ID" sz="1500" dirty="0" smtClean="0"/>
                        <a:t>Pengujian hipotesis dalam struktur</a:t>
                      </a:r>
                      <a:r>
                        <a:rPr lang="id-ID" sz="1500" baseline="0" dirty="0" smtClean="0"/>
                        <a:t> </a:t>
                      </a:r>
                      <a:r>
                        <a:rPr lang="id-ID" sz="1500" i="1" baseline="0" dirty="0" smtClean="0"/>
                        <a:t>hypothetico-deductive method</a:t>
                      </a:r>
                      <a:r>
                        <a:rPr lang="id-ID" sz="1500" baseline="0" dirty="0" smtClean="0"/>
                        <a:t> melalui lab eksperimen atau survey eksplanatif dengan analisis kuantitatif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b="1" i="1" dirty="0" smtClean="0"/>
                        <a:t>Reflective/Dialectical</a:t>
                      </a:r>
                    </a:p>
                    <a:p>
                      <a:endParaRPr lang="id-ID" sz="1500" dirty="0" smtClean="0"/>
                    </a:p>
                    <a:p>
                      <a:r>
                        <a:rPr lang="id-ID" sz="1500" dirty="0" smtClean="0"/>
                        <a:t>Menekankan empati dan interaksi dialektis antara peneliti-responden untuk merekonstruksi</a:t>
                      </a:r>
                      <a:r>
                        <a:rPr lang="id-ID" sz="1500" baseline="0" dirty="0" smtClean="0"/>
                        <a:t> realitas yang diteliti melalui metode-metode kualitatif seperti </a:t>
                      </a:r>
                      <a:r>
                        <a:rPr lang="id-ID" sz="1500" i="1" baseline="0" dirty="0" smtClean="0"/>
                        <a:t>participant observation</a:t>
                      </a:r>
                      <a:endParaRPr lang="id-ID" sz="1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b="1" i="1" dirty="0" smtClean="0"/>
                        <a:t>Participative</a:t>
                      </a:r>
                    </a:p>
                    <a:p>
                      <a:endParaRPr lang="id-ID" sz="1500" dirty="0" smtClean="0"/>
                    </a:p>
                    <a:p>
                      <a:r>
                        <a:rPr lang="id-ID" sz="1500" dirty="0" smtClean="0"/>
                        <a:t>Mengutamakan</a:t>
                      </a:r>
                      <a:r>
                        <a:rPr lang="id-ID" sz="1500" baseline="0" dirty="0" smtClean="0"/>
                        <a:t> analisis komprehensif, kontekstual dan multi-level analysis yang bisa dilakukan melalui penempatan diri sebagai aktivis/partisipan dalam proses transformasi sosial</a:t>
                      </a:r>
                      <a:endParaRPr lang="id-ID" sz="1500" dirty="0"/>
                    </a:p>
                  </a:txBody>
                  <a:tcPr/>
                </a:tc>
              </a:tr>
              <a:tr h="2321028"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Kriteria kualitas penelitian</a:t>
                      </a:r>
                    </a:p>
                    <a:p>
                      <a:endParaRPr lang="id-ID" sz="1500" dirty="0" smtClean="0"/>
                    </a:p>
                    <a:p>
                      <a:r>
                        <a:rPr lang="id-ID" sz="1500" i="1" dirty="0" smtClean="0"/>
                        <a:t>Objectivity,</a:t>
                      </a:r>
                      <a:r>
                        <a:rPr lang="id-ID" sz="1500" i="1" baseline="0" dirty="0" smtClean="0"/>
                        <a:t> reliability and validity (external and internal)</a:t>
                      </a:r>
                      <a:endParaRPr lang="id-ID" sz="1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dirty="0" smtClean="0"/>
                        <a:t>Kriteria kualitas penelitian</a:t>
                      </a:r>
                    </a:p>
                    <a:p>
                      <a:endParaRPr lang="id-ID" sz="1500" dirty="0" smtClean="0"/>
                    </a:p>
                    <a:p>
                      <a:r>
                        <a:rPr lang="id-ID" sz="1500" i="1" dirty="0" smtClean="0"/>
                        <a:t>Authenticity dan reflectivity</a:t>
                      </a:r>
                      <a:r>
                        <a:rPr lang="id-ID" sz="1500" dirty="0" smtClean="0"/>
                        <a:t>: sejauh</a:t>
                      </a:r>
                      <a:r>
                        <a:rPr lang="id-ID" sz="1500" baseline="0" dirty="0" smtClean="0"/>
                        <a:t> mana temuan merupakan refleksi otentik dari realitas yang dihayati oleh para pelaku sosial</a:t>
                      </a:r>
                      <a:endParaRPr lang="id-ID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dirty="0" smtClean="0"/>
                        <a:t>Kriteria kualitas penelitian</a:t>
                      </a:r>
                    </a:p>
                    <a:p>
                      <a:endParaRPr lang="id-ID" sz="15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i="1" dirty="0" smtClean="0"/>
                        <a:t>Historical situatedness</a:t>
                      </a:r>
                      <a:r>
                        <a:rPr lang="id-ID" sz="1500" dirty="0" smtClean="0"/>
                        <a:t>:</a:t>
                      </a:r>
                      <a:r>
                        <a:rPr lang="id-ID" sz="1500" baseline="0" dirty="0" smtClean="0"/>
                        <a:t> sejauh mana penelitian memperhatikan konteks historis, sosial, budaya, ekonomi dan politik</a:t>
                      </a:r>
                      <a:endParaRPr lang="id-ID" sz="1500" dirty="0" smtClean="0"/>
                    </a:p>
                    <a:p>
                      <a:endParaRPr lang="id-ID" sz="1500" dirty="0" smtClean="0"/>
                    </a:p>
                    <a:p>
                      <a:r>
                        <a:rPr lang="id-ID" sz="1500" i="1" dirty="0" smtClean="0"/>
                        <a:t>Wholeness</a:t>
                      </a:r>
                      <a:r>
                        <a:rPr lang="id-ID" sz="1500" dirty="0" smtClean="0"/>
                        <a:t>: sejauh mana studi yang dilakukan bersifat</a:t>
                      </a:r>
                      <a:r>
                        <a:rPr lang="id-ID" sz="1500" baseline="0" dirty="0" smtClean="0"/>
                        <a:t> </a:t>
                      </a:r>
                      <a:r>
                        <a:rPr lang="id-ID" sz="1500" i="1" baseline="0" dirty="0" smtClean="0"/>
                        <a:t>holistic</a:t>
                      </a:r>
                      <a:r>
                        <a:rPr lang="id-ID" sz="1500" baseline="0" dirty="0" smtClean="0"/>
                        <a:t>, terhindar dari analisis partial</a:t>
                      </a:r>
                      <a:endParaRPr lang="id-ID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E56-9251-41AF-B3AB-E573C479A65F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</TotalTime>
  <Words>1033</Words>
  <Application>Microsoft Office PowerPoint</Application>
  <PresentationFormat>On-screen Show (4:3)</PresentationFormat>
  <Paragraphs>226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PERBEDAAN KUANTITATIF DAN KUALITATIF</vt:lpstr>
      <vt:lpstr>PERBEDAAN ANALISIS KUANTITATIF DAN KUALITATIF (Neumann, 1997)</vt:lpstr>
      <vt:lpstr>PERBEDAAN ANALISIS KUANTITATIF DAN KUALITATIF (Bryman, 1988)</vt:lpstr>
      <vt:lpstr>Slide 4</vt:lpstr>
      <vt:lpstr>EPISTEMOLOGY – PERSPEKTIF TEORITIKAL – METODOLOGI – METODE (Crotty, 1998)</vt:lpstr>
      <vt:lpstr>DIMENSI – DIMENSI PARADIGMA (Guba 1990)</vt:lpstr>
      <vt:lpstr>PERBEDAAN ONTOLOGIS</vt:lpstr>
      <vt:lpstr>PERBEDAAN EPISTEMOLOGIS</vt:lpstr>
      <vt:lpstr>PERBEDAAN METODOLOGIS</vt:lpstr>
      <vt:lpstr>PERBEDAAN AKSIOLOGIS</vt:lpstr>
      <vt:lpstr>PERBANDINGAN KRITERIA PENILAIAN KUALITAS PENELITIAN YANG DIPERGUNAKAN PARADIGMA KLASIK, KRITIS, DAN KONSTRUKTIVIS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PERBEDAAN KUANTITATIF DAN KUALITATIF</dc:title>
  <dc:creator>Elin</dc:creator>
  <cp:lastModifiedBy>hendra</cp:lastModifiedBy>
  <cp:revision>33</cp:revision>
  <dcterms:created xsi:type="dcterms:W3CDTF">2010-03-02T10:56:58Z</dcterms:created>
  <dcterms:modified xsi:type="dcterms:W3CDTF">2013-10-18T10:44:36Z</dcterms:modified>
</cp:coreProperties>
</file>