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7" r:id="rId5"/>
    <p:sldId id="258" r:id="rId6"/>
    <p:sldId id="259" r:id="rId7"/>
    <p:sldId id="266" r:id="rId8"/>
    <p:sldId id="261" r:id="rId9"/>
    <p:sldId id="262" r:id="rId10"/>
    <p:sldId id="263" r:id="rId11"/>
    <p:sldId id="264" r:id="rId12"/>
    <p:sldId id="265" r:id="rId13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66FF"/>
    <a:srgbClr val="CCFFCC"/>
    <a:srgbClr val="009900"/>
    <a:srgbClr val="0000CC"/>
    <a:srgbClr val="333333"/>
    <a:srgbClr val="66FFFF"/>
    <a:srgbClr val="FF00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28700" y="1524000"/>
            <a:ext cx="8575675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28850" y="3962400"/>
            <a:ext cx="737235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14350" y="6243638"/>
            <a:ext cx="2400300" cy="457200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3638"/>
            <a:ext cx="32575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34AE2E4-AB57-4FFF-B417-71AC4FFE39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751" name="Freeform 7"/>
          <p:cNvSpPr>
            <a:spLocks noChangeArrowheads="1"/>
          </p:cNvSpPr>
          <p:nvPr/>
        </p:nvSpPr>
        <p:spPr bwMode="auto">
          <a:xfrm>
            <a:off x="685800" y="1219200"/>
            <a:ext cx="8915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28850" y="3962400"/>
            <a:ext cx="73263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0" y="6400800"/>
            <a:ext cx="37719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066" name="Group 2"/>
          <p:cNvGrpSpPr>
            <a:grpSpLocks/>
          </p:cNvGrpSpPr>
          <p:nvPr/>
        </p:nvGrpSpPr>
        <p:grpSpPr bwMode="auto">
          <a:xfrm>
            <a:off x="0" y="0"/>
            <a:ext cx="10287000" cy="6858000"/>
            <a:chOff x="0" y="0"/>
            <a:chExt cx="5760" cy="4320"/>
          </a:xfrm>
        </p:grpSpPr>
        <p:sp>
          <p:nvSpPr>
            <p:cNvPr id="3440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3440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grpSp>
          <p:nvGrpSpPr>
            <p:cNvPr id="3440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440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3440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</p:grpSp>
      </p:grpSp>
      <p:sp>
        <p:nvSpPr>
          <p:cNvPr id="3440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40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40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501A58-286D-4E3B-ACB5-094E565F89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40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43275" y="1828800"/>
            <a:ext cx="6772275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40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43275" y="4267200"/>
            <a:ext cx="67722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74B1D1-F6C4-485F-AD73-47674437E1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386B99-4541-46B4-B3D6-AFA327E0C8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978E35-458F-4864-A773-44B848EA3B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ACCF0-ECC1-4C40-BAD6-EE4B910964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BC3C-5A84-4B73-BAF2-61269B2881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D30CA-0437-45FA-B773-1F7B545BB7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6D053B-36B1-4BE0-98E2-8656D29D73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499552-3AC4-404D-82A9-43C3E19CD7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4829E-C2D2-4D44-AA35-3BFD8787A3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457200"/>
            <a:ext cx="23145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457200"/>
            <a:ext cx="67913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51836F-8607-4C8B-939D-8226513E43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33"/>
            </a:gs>
            <a:gs pos="100000">
              <a:srgbClr val="3366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5413" cy="685641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8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-66675" y="6350"/>
            <a:ext cx="2713038" cy="6845300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-1588" y="2286000"/>
            <a:ext cx="1009015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4300" y="2819400"/>
            <a:ext cx="6019800" cy="4038600"/>
          </a:xfrm>
          <a:prstGeom prst="rect">
            <a:avLst/>
          </a:prstGeom>
          <a:solidFill>
            <a:srgbClr val="8B5617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590800"/>
            <a:ext cx="5943600" cy="4265613"/>
          </a:xfrm>
          <a:prstGeom prst="rect">
            <a:avLst/>
          </a:prstGeom>
          <a:gradFill rotWithShape="0">
            <a:gsLst>
              <a:gs pos="0">
                <a:srgbClr val="CC6600">
                  <a:gamma/>
                  <a:shade val="0"/>
                  <a:invGamma/>
                </a:srgbClr>
              </a:gs>
              <a:gs pos="100000">
                <a:srgbClr val="CC66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095500" y="3886200"/>
            <a:ext cx="8189913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33"/>
            </a:gs>
            <a:gs pos="100000">
              <a:srgbClr val="3366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 userDrawn="1"/>
        </p:nvSpPr>
        <p:spPr bwMode="auto">
          <a:xfrm>
            <a:off x="0" y="0"/>
            <a:ext cx="10285413" cy="685641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000000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0" y="6400800"/>
            <a:ext cx="377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9933"/>
                </a:solidFill>
                <a:latin typeface="+mj-lt"/>
              </a:defRPr>
            </a:lvl1pPr>
          </a:lstStyle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0727" name="Freeform 7"/>
          <p:cNvSpPr>
            <a:spLocks noChangeArrowheads="1"/>
          </p:cNvSpPr>
          <p:nvPr/>
        </p:nvSpPr>
        <p:spPr bwMode="auto">
          <a:xfrm>
            <a:off x="428625" y="304800"/>
            <a:ext cx="92583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14350" y="6613525"/>
            <a:ext cx="92583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70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33"/>
            </a:gs>
            <a:gs pos="100000">
              <a:srgbClr val="3366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B5AA8F7-9592-4406-99AA-88A2A82D1A6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43044" name="Group 4"/>
          <p:cNvGrpSpPr>
            <a:grpSpLocks/>
          </p:cNvGrpSpPr>
          <p:nvPr/>
        </p:nvGrpSpPr>
        <p:grpSpPr bwMode="auto">
          <a:xfrm>
            <a:off x="0" y="0"/>
            <a:ext cx="10287000" cy="546100"/>
            <a:chOff x="0" y="0"/>
            <a:chExt cx="5760" cy="344"/>
          </a:xfrm>
        </p:grpSpPr>
        <p:sp>
          <p:nvSpPr>
            <p:cNvPr id="3430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3430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430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430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430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430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3430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430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3430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57200"/>
            <a:ext cx="9258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30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1200"/>
            <a:ext cx="925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30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3057" name="Rectangle 17"/>
          <p:cNvSpPr>
            <a:spLocks noChangeArrowheads="1"/>
          </p:cNvSpPr>
          <p:nvPr userDrawn="1"/>
        </p:nvSpPr>
        <p:spPr bwMode="auto">
          <a:xfrm>
            <a:off x="0" y="0"/>
            <a:ext cx="10285413" cy="6856413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000000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2574925"/>
            <a:ext cx="1028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000" b="1">
                <a:solidFill>
                  <a:srgbClr val="99FF99"/>
                </a:solidFill>
                <a:latin typeface="Copperplate Gothic Bold" pitchFamily="34" charset="0"/>
              </a:rPr>
              <a:t>METODE PENELITIAN KUALITATIF:</a:t>
            </a:r>
          </a:p>
          <a:p>
            <a:pPr algn="ctr" eaLnBrk="1" hangingPunct="1"/>
            <a:r>
              <a:rPr lang="en-US" b="1">
                <a:solidFill>
                  <a:srgbClr val="99FF99"/>
                </a:solidFill>
                <a:latin typeface="AvantGarde Md BT" pitchFamily="34" charset="0"/>
              </a:rPr>
              <a:t>Penjelajahan Paradigma Tanpa Batas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Qualitative Methods: </a:t>
            </a:r>
            <a:br>
              <a:rPr lang="en-US" sz="3200" b="1">
                <a:solidFill>
                  <a:srgbClr val="0000CC"/>
                </a:solidFill>
                <a:latin typeface="Tahoma" pitchFamily="34" charset="0"/>
              </a:rPr>
            </a:br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Some Implications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495300" y="1524000"/>
            <a:ext cx="9448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500" b="1">
              <a:solidFill>
                <a:srgbClr val="FF0000"/>
              </a:solidFill>
              <a:latin typeface="Tahoma" pitchFamily="34" charset="0"/>
            </a:endParaRPr>
          </a:p>
          <a:p>
            <a:pPr algn="just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latin typeface="Tahoma" pitchFamily="34" charset="0"/>
              </a:rPr>
              <a:t>Tidak tunggal tetapi jamak;</a:t>
            </a:r>
          </a:p>
          <a:p>
            <a:pPr marL="292100" lvl="1" indent="-177800" algn="just" defTabSz="114300" eaLnBrk="1" hangingPunct="1">
              <a:spcBef>
                <a:spcPct val="40000"/>
              </a:spcBef>
              <a:buClr>
                <a:srgbClr val="66FFFF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Bukan protokol tetapi pendekatan penuh asumsi;</a:t>
            </a:r>
          </a:p>
          <a:p>
            <a:pPr marL="292100" lvl="1" indent="-177800" algn="just" defTabSz="114300" eaLnBrk="1" hangingPunct="1">
              <a:spcBef>
                <a:spcPct val="40000"/>
              </a:spcBef>
              <a:buClr>
                <a:srgbClr val="66FFFF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Teori dan metode tak dapat dipisahkan;</a:t>
            </a:r>
          </a:p>
          <a:p>
            <a:pPr marL="292100" lvl="1" indent="-177800" algn="just" defTabSz="114300" eaLnBrk="1" hangingPunct="1">
              <a:spcBef>
                <a:spcPct val="40000"/>
              </a:spcBef>
              <a:buClr>
                <a:srgbClr val="66FFFF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Rekonstruksi teori yang relevan dengan data adalah tujuan penting;</a:t>
            </a:r>
          </a:p>
          <a:p>
            <a:pPr marL="292100" lvl="1" indent="-177800" algn="just" defTabSz="114300" eaLnBrk="1" hangingPunct="1">
              <a:spcBef>
                <a:spcPct val="40000"/>
              </a:spcBef>
              <a:buClr>
                <a:srgbClr val="66FFFF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Pemahaman data menurut perspektif subjek/informan adalah esensi dalam pengumpulan dan analisis data;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47700" y="76200"/>
            <a:ext cx="9639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endParaRPr lang="en-US" sz="500" b="1">
              <a:solidFill>
                <a:srgbClr val="0000CC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METODE KUALITATIF: “Yang Mana?”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74675" y="177800"/>
            <a:ext cx="9220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600" b="1">
              <a:solidFill>
                <a:srgbClr val="FF0000"/>
              </a:solidFill>
              <a:latin typeface="Tahoma" pitchFamily="34" charset="0"/>
            </a:endParaRPr>
          </a:p>
          <a:p>
            <a:pPr marL="292100" lvl="1" indent="-177800" algn="just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endParaRPr lang="en-US" sz="1800" b="1" i="1">
              <a:solidFill>
                <a:schemeClr val="bg1"/>
              </a:solidFill>
              <a:latin typeface="Tahoma" pitchFamily="34" charset="0"/>
            </a:endParaRP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Social Action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Weber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Verstehen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Symbolic Interaction 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</a:t>
            </a:r>
          </a:p>
          <a:p>
            <a:pPr lvl="2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			Herbert Mead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Self=I+Me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										Herbert Blumer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The Three Prepositions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										Erving Goffman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Dramaturgy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Grounded Theory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Strauss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inductive approach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Phenomenology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Edmund Huserl 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				                       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Internal Human Mind: Classification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 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																							 Alfred Schutz 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                             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Common-sense knowledge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Typification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Ethnomethodology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Harold Garfinkel 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Tahoma" pitchFamily="34" charset="0"/>
              </a:rPr>
              <a:t>	                              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Documentary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Method: Making Sense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Hermeneutics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Habermas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Text and Context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 	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Ethnography</a:t>
            </a:r>
            <a:r>
              <a:rPr lang="en-US" b="1">
                <a:solidFill>
                  <a:schemeClr val="bg1"/>
                </a:solidFill>
                <a:latin typeface="Tahoma" pitchFamily="34" charset="0"/>
              </a:rPr>
              <a:t>:</a:t>
            </a: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Thick Description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Postmodernism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 Foucault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Discourse Analysis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  <a:p>
            <a:pPr marL="292100" lvl="1" indent="-177800" algn="just" defTabSz="114300" eaLnBrk="1" hangingPunct="1">
              <a:buClr>
                <a:srgbClr val="00FFFF"/>
              </a:buClr>
              <a:buSzPct val="75000"/>
              <a:buFont typeface="Wingdings" pitchFamily="2" charset="2"/>
              <a:buChar char="§"/>
            </a:pPr>
            <a:r>
              <a:rPr lang="en-US" b="1" i="1">
                <a:solidFill>
                  <a:schemeClr val="bg1"/>
                </a:solidFill>
                <a:latin typeface="Tahoma" pitchFamily="34" charset="0"/>
              </a:rPr>
              <a:t>Feminist Methodology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:	Kasper (</a:t>
            </a:r>
            <a:r>
              <a:rPr lang="en-US" i="1">
                <a:solidFill>
                  <a:schemeClr val="bg1"/>
                </a:solidFill>
                <a:latin typeface="Tahoma" pitchFamily="34" charset="0"/>
              </a:rPr>
              <a:t>Active Listening</a:t>
            </a:r>
            <a:r>
              <a:rPr lang="en-US">
                <a:solidFill>
                  <a:schemeClr val="bg1"/>
                </a:solidFill>
                <a:latin typeface="Tahoma" pitchFamily="34" charset="0"/>
              </a:rPr>
              <a:t>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350838"/>
            <a:ext cx="92583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the Three Approaches to Research (1) </a:t>
            </a:r>
          </a:p>
        </p:txBody>
      </p:sp>
      <p:sp>
        <p:nvSpPr>
          <p:cNvPr id="317990" name="Text Box 550"/>
          <p:cNvSpPr txBox="1">
            <a:spLocks noChangeArrowheads="1"/>
          </p:cNvSpPr>
          <p:nvPr/>
        </p:nvSpPr>
        <p:spPr bwMode="auto">
          <a:xfrm>
            <a:off x="419100" y="62484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solidFill>
                  <a:srgbClr val="99FF99"/>
                </a:solidFill>
              </a:rPr>
              <a:t>Neuman, W Lawrence; Social Research Methods; Qualitative and Quantitative Approaches</a:t>
            </a:r>
            <a:endParaRPr lang="en-US" sz="1400">
              <a:solidFill>
                <a:srgbClr val="99FF99"/>
              </a:solidFill>
            </a:endParaRPr>
          </a:p>
        </p:txBody>
      </p:sp>
      <p:graphicFrame>
        <p:nvGraphicFramePr>
          <p:cNvPr id="318269" name="Group 829"/>
          <p:cNvGraphicFramePr>
            <a:graphicFrameLocks noGrp="1"/>
          </p:cNvGraphicFramePr>
          <p:nvPr>
            <p:ph idx="1"/>
          </p:nvPr>
        </p:nvGraphicFramePr>
        <p:xfrm>
          <a:off x="495300" y="990600"/>
          <a:ext cx="9525000" cy="5181601"/>
        </p:xfrm>
        <a:graphic>
          <a:graphicData uri="http://schemas.openxmlformats.org/drawingml/2006/table">
            <a:tbl>
              <a:tblPr/>
              <a:tblGrid>
                <a:gridCol w="360363"/>
                <a:gridCol w="2039937"/>
                <a:gridCol w="2278063"/>
                <a:gridCol w="2328862"/>
                <a:gridCol w="2517775"/>
              </a:tblGrid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POSITIVISM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INTERPRETATIVE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SCIENCE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SCIENCE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Reason for research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discover natural laws so people can predict and control events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understand and describe meaningful social action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smash myths and empower people to change society radically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 of social reality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Stable preexisting patterns of order that can be discovered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definitions of a situation created by human interaction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Conflict filled and governed by hidden underlying structures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Nature of human being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Self-interested and rational individuals who are shaped by external forces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beings who create meaning and who constantly make sense of their world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Creative, adaptive people with unrealized potential, trapped by illusion and exploitation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Role of common sense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Clearly distinct from and less valid than science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Powerful everyday theorist used by ordinary people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 beliefs that hide power and objective conditions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381000"/>
            <a:ext cx="92583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the Three Approaches to Research (2)</a:t>
            </a:r>
            <a:r>
              <a:rPr lang="en-US" sz="3200">
                <a:solidFill>
                  <a:srgbClr val="0000CC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321697" name="Group 161"/>
          <p:cNvGraphicFramePr>
            <a:graphicFrameLocks noGrp="1"/>
          </p:cNvGraphicFramePr>
          <p:nvPr>
            <p:ph idx="1"/>
          </p:nvPr>
        </p:nvGraphicFramePr>
        <p:xfrm>
          <a:off x="514350" y="1143000"/>
          <a:ext cx="9258300" cy="5265421"/>
        </p:xfrm>
        <a:graphic>
          <a:graphicData uri="http://schemas.openxmlformats.org/drawingml/2006/table">
            <a:tbl>
              <a:tblPr/>
              <a:tblGrid>
                <a:gridCol w="350838"/>
                <a:gridCol w="1982787"/>
                <a:gridCol w="2212975"/>
                <a:gridCol w="2263775"/>
                <a:gridCol w="244792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POSITIVISM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INTERPRETATIVE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SCIENCE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 SCIENCE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Theory looks like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logical, deductive system of interconnected definitions, axioms, and laws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description of how group’s meaning system is generated and sustained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critique that reveals true conditions and helps people see the way to better world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 explanation that its true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logically connected to laws and based on fact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Resonates or feels right to those who are being studied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Supplies people with tools needed to change the world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 evidence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based on precise observations that others can repeat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embedded in the context of fluid social interactions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 informed by a theory that unveils illusions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 for values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 is value free, and values have no place except when choosing a topic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Values are an integral part of social live: no group’s values are wrong, only different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science must begin with a value position: some positions are right, some are wrong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9258300" cy="838200"/>
          </a:xfrm>
        </p:spPr>
        <p:txBody>
          <a:bodyPr/>
          <a:lstStyle/>
          <a:p>
            <a:r>
              <a:rPr lang="en-US" sz="3200" b="1">
                <a:solidFill>
                  <a:srgbClr val="0000CC"/>
                </a:solidFill>
                <a:latin typeface="Arial Rounded MT Bold" pitchFamily="34" charset="0"/>
              </a:rPr>
              <a:t>Metode Kualitatif = Percakapan Paradigma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991600" cy="51054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00"/>
                </a:solidFill>
              </a:rPr>
              <a:t>Paradigma: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“cara pandang” tentang </a:t>
            </a:r>
            <a:r>
              <a:rPr lang="en-US" sz="2800" b="1" u="sng">
                <a:solidFill>
                  <a:srgbClr val="FFFF00"/>
                </a:solidFill>
              </a:rPr>
              <a:t>sesuatu </a:t>
            </a:r>
            <a:r>
              <a:rPr lang="en-US" sz="2800" b="1">
                <a:solidFill>
                  <a:srgbClr val="FFFF00"/>
                </a:solidFill>
              </a:rPr>
              <a:t>yang di dalamnya mengandung sejumlah: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asumsi yang tertentu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teori yang tertentu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metode yang tertentu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model yang tertentu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solusi yang tertentu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asumsi mendiktekan yang lainnya;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antara yang satu dan lainnya memiliki konsistensi internal</a:t>
            </a:r>
          </a:p>
          <a:p>
            <a:pPr>
              <a:lnSpc>
                <a:spcPct val="90000"/>
              </a:lnSpc>
            </a:pPr>
            <a:endParaRPr lang="en-US" sz="36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81000"/>
            <a:ext cx="92583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b="1">
                <a:solidFill>
                  <a:srgbClr val="0000CC"/>
                </a:solidFill>
                <a:latin typeface="Tahoma" pitchFamily="34" charset="0"/>
              </a:rPr>
              <a:t>Quantitative—Qualitative: </a:t>
            </a:r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/>
            </a:r>
            <a:br>
              <a:rPr lang="en-US" sz="3200" b="1">
                <a:solidFill>
                  <a:srgbClr val="0000CC"/>
                </a:solidFill>
                <a:latin typeface="Tahoma" pitchFamily="34" charset="0"/>
              </a:rPr>
            </a:br>
            <a:r>
              <a:rPr lang="id-ID" sz="3200" b="1" i="1">
                <a:solidFill>
                  <a:srgbClr val="0000CC"/>
                </a:solidFill>
                <a:latin typeface="Tahoma" pitchFamily="34" charset="0"/>
              </a:rPr>
              <a:t>competing discourses</a:t>
            </a:r>
            <a:r>
              <a:rPr lang="en-US" sz="3800" b="1" i="1">
                <a:solidFill>
                  <a:srgbClr val="0000CC"/>
                </a:solidFill>
                <a:latin typeface="Tahoma" pitchFamily="34" charset="0"/>
              </a:rPr>
              <a:t/>
            </a:r>
            <a:br>
              <a:rPr lang="en-US" sz="3800" b="1" i="1">
                <a:solidFill>
                  <a:srgbClr val="0000CC"/>
                </a:solidFill>
                <a:latin typeface="Tahoma" pitchFamily="34" charset="0"/>
              </a:rPr>
            </a:br>
            <a:endParaRPr lang="en-US" sz="3800" b="1" i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419100" y="1398588"/>
            <a:ext cx="9867900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1" hangingPunct="1">
              <a:tabLst>
                <a:tab pos="457200" algn="l"/>
              </a:tabLst>
            </a:pPr>
            <a:endParaRPr lang="id-ID" sz="2800" b="1" i="1">
              <a:solidFill>
                <a:srgbClr val="FFFF66"/>
              </a:solidFill>
              <a:latin typeface="MS Reference Sans Serif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sz="2800" b="1" i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main-stream discourse</a:t>
            </a:r>
            <a:r>
              <a:rPr lang="id-ID" sz="2800" b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:</a:t>
            </a:r>
            <a:endParaRPr lang="en-US" sz="2800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Quantitative—Qualitative: It’s a </a:t>
            </a:r>
            <a:r>
              <a:rPr lang="en-US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continuity</a:t>
            </a:r>
            <a:endParaRPr lang="en-US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sz="2800" b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 </a:t>
            </a:r>
            <a:endParaRPr lang="en-US" sz="2800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sz="2800" b="1" i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disappearing discourse</a:t>
            </a:r>
            <a:r>
              <a:rPr lang="id-ID" sz="2800" b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:</a:t>
            </a:r>
            <a:endParaRPr lang="en-US" sz="2800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Qualitative: It’s a complementary/supplementary to </a:t>
            </a:r>
            <a:r>
              <a:rPr lang="en-US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quantitative</a:t>
            </a:r>
            <a:endParaRPr lang="en-US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sz="28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 </a:t>
            </a:r>
            <a:endParaRPr lang="en-US" sz="2800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sz="2800" b="1" i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alternative discourse</a:t>
            </a:r>
            <a:r>
              <a:rPr lang="id-ID" sz="2800" b="1">
                <a:solidFill>
                  <a:srgbClr val="FFFF66"/>
                </a:solidFill>
                <a:latin typeface="MS Reference Sans Serif" pitchFamily="34" charset="0"/>
                <a:cs typeface="Times New Roman" pitchFamily="18" charset="0"/>
              </a:rPr>
              <a:t>:</a:t>
            </a:r>
            <a:endParaRPr lang="en-US" sz="2800">
              <a:solidFill>
                <a:srgbClr val="FFFF66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id-ID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Quantitative—Qualitative: It’s a belief! </a:t>
            </a:r>
            <a:endParaRPr lang="en-US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b="1">
                <a:solidFill>
                  <a:srgbClr val="0000CC"/>
                </a:solidFill>
                <a:latin typeface="Tahoma" pitchFamily="34" charset="0"/>
              </a:rPr>
              <a:t>The Central Plank of Positivism</a:t>
            </a:r>
            <a:r>
              <a:rPr lang="en-US" sz="3200" b="1">
                <a:solidFill>
                  <a:srgbClr val="0000CC"/>
                </a:solidFill>
                <a:latin typeface="Tahoma" pitchFamily="34" charset="0"/>
              </a:rPr>
              <a:t> </a:t>
            </a:r>
            <a:br>
              <a:rPr lang="en-US" sz="3200" b="1">
                <a:solidFill>
                  <a:srgbClr val="0000CC"/>
                </a:solidFill>
                <a:latin typeface="Tahoma" pitchFamily="34" charset="0"/>
              </a:rPr>
            </a:br>
            <a:endParaRPr lang="en-US" sz="32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304800" y="914400"/>
            <a:ext cx="95631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­__“universal truth”__	</a:t>
            </a: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__“objectivity”__“generalisation”__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__”patterns”__”testing theory”__”hypothesis”__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__”variable”__”operational definition”__”indicator”__</a:t>
            </a: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 __”instrumentation”__”validity”__ ”reliability”__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__”accuracy”__”precision”__ ”scale”__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­__”close-ended questionaire”__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__”respondent”__“probing”__”coding”__</a:t>
            </a: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__”statistics”__”population”__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92100" lvl="1" indent="-177800" algn="ctr" defTabSz="114300" eaLnBrk="1" hangingPunct="1">
              <a:spcBef>
                <a:spcPct val="50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__”sample”__”random”__</a:t>
            </a:r>
            <a:endParaRPr lang="en-US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b="1">
                <a:solidFill>
                  <a:srgbClr val="0000CC"/>
                </a:solidFill>
                <a:latin typeface="Tahoma" pitchFamily="34" charset="0"/>
              </a:rPr>
              <a:t>The Language of </a:t>
            </a:r>
            <a:br>
              <a:rPr lang="id-ID" sz="3200" b="1">
                <a:solidFill>
                  <a:srgbClr val="0000CC"/>
                </a:solidFill>
                <a:latin typeface="Tahoma" pitchFamily="34" charset="0"/>
              </a:rPr>
            </a:br>
            <a:r>
              <a:rPr lang="id-ID" sz="3200" b="1">
                <a:solidFill>
                  <a:srgbClr val="0000CC"/>
                </a:solidFill>
                <a:latin typeface="Tahoma" pitchFamily="34" charset="0"/>
              </a:rPr>
              <a:t>Qualitative Methods</a:t>
            </a:r>
            <a:endParaRPr lang="en-US" sz="3200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952500" y="1371600"/>
            <a:ext cx="8483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34950" indent="-234950" algn="just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800" b="1">
              <a:solidFill>
                <a:srgbClr val="FF0000"/>
              </a:solidFill>
              <a:latin typeface="Tahoma" pitchFamily="34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__“meanings”__“subjective interpretation”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__“reality as social construction”__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__”multiplicity of truths”__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__”theory building”__”voices”__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__”reflexivity”__”subject/informan”__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__”representation”__”authenticity”__ __”narration”__”thick description”__ 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__”subject as the expert”__”good rapport”__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__”getting-in, getting along, getting out”__</a:t>
            </a:r>
            <a:endParaRPr lang="en-US">
              <a:solidFill>
                <a:schemeClr val="bg1"/>
              </a:solidFill>
              <a:latin typeface="Tahoma" pitchFamily="34" charset="0"/>
              <a:cs typeface="Times New Roman" pitchFamily="18" charset="0"/>
            </a:endParaRPr>
          </a:p>
          <a:p>
            <a:pPr marL="234950" indent="-234950"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chemeClr val="bg1"/>
                </a:solidFill>
                <a:latin typeface="MS Reference Sans Serif" pitchFamily="34" charset="0"/>
                <a:cs typeface="Times New Roman" pitchFamily="18" charset="0"/>
              </a:rPr>
              <a:t>__”in-depth interview”__”oral history”__</a:t>
            </a:r>
            <a:endParaRPr lang="en-US" sz="500" b="1">
              <a:solidFill>
                <a:schemeClr val="bg1"/>
              </a:solidFill>
              <a:latin typeface="Tahoma" pitchFamily="34" charset="0"/>
              <a:hlinkClick r:id="rId2" action="ppaction://hlinksldjump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metode penelitian kualitatif - daniel sparringa</a:t>
            </a: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27038"/>
            <a:ext cx="92583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1">
                <a:solidFill>
                  <a:srgbClr val="0000CC"/>
                </a:solidFill>
                <a:latin typeface="Tahoma" pitchFamily="34" charset="0"/>
              </a:rPr>
              <a:t>Some Problematic Issues:</a:t>
            </a:r>
            <a:br>
              <a:rPr lang="en-US" sz="3200" b="1" i="1">
                <a:solidFill>
                  <a:srgbClr val="0000CC"/>
                </a:solidFill>
                <a:latin typeface="Tahoma" pitchFamily="34" charset="0"/>
              </a:rPr>
            </a:br>
            <a:endParaRPr lang="en-US" sz="3200" b="1" i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800100" y="11430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1143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FFFF00"/>
                </a:solidFill>
                <a:latin typeface="MS Reference Sans Serif" pitchFamily="34" charset="0"/>
                <a:cs typeface="Times New Roman" pitchFamily="18" charset="0"/>
              </a:rPr>
              <a:t>Macro Vs Micro:</a:t>
            </a:r>
            <a:endParaRPr lang="en-US" b="1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instititutions as the objective driving forces </a:t>
            </a:r>
            <a:endParaRPr lang="en-US" sz="2200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Vs</a:t>
            </a:r>
            <a:endParaRPr lang="en-US" sz="2200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individuals as producers of subjective meanings</a:t>
            </a:r>
            <a:endParaRPr lang="en-US" sz="2200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CCFFCC"/>
                </a:solidFill>
                <a:latin typeface="MS Reference Sans Serif" pitchFamily="34" charset="0"/>
                <a:cs typeface="Times New Roman" pitchFamily="18" charset="0"/>
              </a:rPr>
              <a:t> </a:t>
            </a:r>
            <a:endParaRPr lang="en-US" sz="2200" b="1">
              <a:solidFill>
                <a:srgbClr val="CCFFCC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FFFF00"/>
                </a:solidFill>
                <a:latin typeface="MS Reference Sans Serif" pitchFamily="34" charset="0"/>
                <a:cs typeface="Times New Roman" pitchFamily="18" charset="0"/>
              </a:rPr>
              <a:t>Structural Vs Non-Structural</a:t>
            </a:r>
            <a:endParaRPr lang="en-US" b="1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determination of structure Vs creative individuals</a:t>
            </a:r>
            <a:endParaRPr lang="en-US" sz="2200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CCFFCC"/>
                </a:solidFill>
                <a:latin typeface="MS Reference Sans Serif" pitchFamily="34" charset="0"/>
                <a:cs typeface="Times New Roman" pitchFamily="18" charset="0"/>
              </a:rPr>
              <a:t> </a:t>
            </a:r>
            <a:endParaRPr lang="en-US" b="1">
              <a:solidFill>
                <a:srgbClr val="CCFFCC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FFFF00"/>
                </a:solidFill>
                <a:latin typeface="MS Reference Sans Serif" pitchFamily="34" charset="0"/>
                <a:cs typeface="Times New Roman" pitchFamily="18" charset="0"/>
              </a:rPr>
              <a:t>Positivism Vs Non-Positivism</a:t>
            </a:r>
            <a:endParaRPr lang="en-US" b="1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objective reality Vs perceived reality</a:t>
            </a:r>
            <a:endParaRPr lang="en-US" sz="2200" b="1">
              <a:solidFill>
                <a:srgbClr val="66FFFF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CCFFCC"/>
                </a:solidFill>
                <a:latin typeface="MS Reference Sans Serif" pitchFamily="34" charset="0"/>
                <a:cs typeface="Times New Roman" pitchFamily="18" charset="0"/>
              </a:rPr>
              <a:t> </a:t>
            </a:r>
            <a:endParaRPr lang="en-US" b="1">
              <a:solidFill>
                <a:srgbClr val="CCFFCC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b="1">
                <a:solidFill>
                  <a:srgbClr val="FFFF00"/>
                </a:solidFill>
                <a:latin typeface="MS Reference Sans Serif" pitchFamily="34" charset="0"/>
                <a:cs typeface="Times New Roman" pitchFamily="18" charset="0"/>
              </a:rPr>
              <a:t>Quantitative Vs Qualitative</a:t>
            </a:r>
            <a:endParaRPr lang="en-US" b="1">
              <a:solidFill>
                <a:srgbClr val="FFFF00"/>
              </a:solidFill>
              <a:latin typeface="Tahoma" pitchFamily="34" charset="0"/>
              <a:cs typeface="Times New Roman" pitchFamily="18" charset="0"/>
            </a:endParaRPr>
          </a:p>
          <a:p>
            <a:pPr algn="ctr" defTabSz="114300" eaLnBrk="1" hangingPunct="1">
              <a:spcBef>
                <a:spcPct val="1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id-ID" sz="2200" b="1">
                <a:solidFill>
                  <a:srgbClr val="66FFFF"/>
                </a:solidFill>
                <a:latin typeface="MS Reference Sans Serif" pitchFamily="34" charset="0"/>
                <a:cs typeface="Times New Roman" pitchFamily="18" charset="0"/>
              </a:rPr>
              <a:t>number Vs voice</a:t>
            </a:r>
            <a:r>
              <a:rPr lang="en-US" sz="2200" b="1">
                <a:solidFill>
                  <a:srgbClr val="CCFFCC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XES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00"/>
      </a:lt2>
      <a:accent1>
        <a:srgbClr val="CC6600"/>
      </a:accent1>
      <a:accent2>
        <a:srgbClr val="CC0000"/>
      </a:accent2>
      <a:accent3>
        <a:srgbClr val="AAAAAA"/>
      </a:accent3>
      <a:accent4>
        <a:srgbClr val="DADADA"/>
      </a:accent4>
      <a:accent5>
        <a:srgbClr val="E2B8AA"/>
      </a:accent5>
      <a:accent6>
        <a:srgbClr val="B90000"/>
      </a:accent6>
      <a:hlink>
        <a:srgbClr val="FF9900"/>
      </a:hlink>
      <a:folHlink>
        <a:srgbClr val="B2B2B2"/>
      </a:folHlink>
    </a:clrScheme>
    <a:fontScheme name="BOX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X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X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X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X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X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X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X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BOXES</Template>
  <TotalTime>304</TotalTime>
  <Pages>8960852</Pages>
  <Words>615</Words>
  <Application>Microsoft Office PowerPoint</Application>
  <PresentationFormat>35mm Slides</PresentationFormat>
  <Paragraphs>147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Times New Roman</vt:lpstr>
      <vt:lpstr>Garamond</vt:lpstr>
      <vt:lpstr>Wingdings</vt:lpstr>
      <vt:lpstr>Arial Black</vt:lpstr>
      <vt:lpstr>Copperplate Gothic Bold</vt:lpstr>
      <vt:lpstr>AvantGarde Md BT</vt:lpstr>
      <vt:lpstr>Tahoma</vt:lpstr>
      <vt:lpstr>Arial Rounded MT Bold</vt:lpstr>
      <vt:lpstr>MS Reference Sans Serif</vt:lpstr>
      <vt:lpstr>BOXES</vt:lpstr>
      <vt:lpstr>Edge</vt:lpstr>
      <vt:lpstr>Pixel</vt:lpstr>
      <vt:lpstr>Slide 1</vt:lpstr>
      <vt:lpstr>Slide 2</vt:lpstr>
      <vt:lpstr>the Three Approaches to Research (1) </vt:lpstr>
      <vt:lpstr>the Three Approaches to Research (2) </vt:lpstr>
      <vt:lpstr>Metode Kualitatif = Percakapan Paradigma</vt:lpstr>
      <vt:lpstr>Quantitative—Qualitative:  competing discourses </vt:lpstr>
      <vt:lpstr>The Central Plank of Positivism  </vt:lpstr>
      <vt:lpstr>The Language of  Qualitative Methods</vt:lpstr>
      <vt:lpstr>Some Problematic Issues: </vt:lpstr>
      <vt:lpstr>Qualitative Methods:  Some Implications</vt:lpstr>
    </vt:vector>
  </TitlesOfParts>
  <Company>Kemalan Badokan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Andriy A</dc:creator>
  <cp:lastModifiedBy>hendra</cp:lastModifiedBy>
  <cp:revision>9</cp:revision>
  <dcterms:created xsi:type="dcterms:W3CDTF">2006-05-01T12:12:07Z</dcterms:created>
  <dcterms:modified xsi:type="dcterms:W3CDTF">2013-10-27T01:36:55Z</dcterms:modified>
</cp:coreProperties>
</file>