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  <p:sldMasterId id="2147483700" r:id="rId5"/>
    <p:sldMasterId id="2147483712" r:id="rId6"/>
  </p:sldMasterIdLst>
  <p:handoutMasterIdLst>
    <p:handoutMasterId r:id="rId20"/>
  </p:handoutMasterIdLst>
  <p:sldIdLst>
    <p:sldId id="275" r:id="rId7"/>
    <p:sldId id="260" r:id="rId8"/>
    <p:sldId id="278" r:id="rId9"/>
    <p:sldId id="279" r:id="rId10"/>
    <p:sldId id="280" r:id="rId11"/>
    <p:sldId id="281" r:id="rId12"/>
    <p:sldId id="283" r:id="rId13"/>
    <p:sldId id="256" r:id="rId14"/>
    <p:sldId id="272" r:id="rId15"/>
    <p:sldId id="271" r:id="rId16"/>
    <p:sldId id="274" r:id="rId17"/>
    <p:sldId id="277" r:id="rId18"/>
    <p:sldId id="284" r:id="rId19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72" d="100"/>
          <a:sy n="72" d="100"/>
        </p:scale>
        <p:origin x="-109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EAC96AB-C6D5-4998-A95B-D00985098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50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24136C-3B15-47A2-B02B-8B92B9871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7EE1D-424F-4149-B9BE-EC5D7A0B7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54ED1-D66A-4AE2-8885-D46F2C42C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B57A-7161-447A-8ECB-B666BF391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91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EB6E25-0DC1-4226-8A9B-906B41C3C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EBBF-532F-4B4E-AB1F-58E514946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F8238-66F3-4079-885B-4A84DF44A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9A71D-195D-4CE2-86A4-AABAF4A80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74F9-530F-44C3-BDB3-51407FCDF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0D6FA-2699-405D-BDF6-FBEC3B001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F3F7-D515-42FF-A631-645ECA329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35A4A-D3C0-41B2-8AEA-68F2D6526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904E9-D861-4EE8-8735-75FA63FA7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1302-7D89-44B8-974E-3FD251523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090C9-C7E3-47D6-9401-43D87BAE7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112B6-0402-490D-AA66-BF9BCA255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7FFA5-44CF-4030-81DE-2ABAF8E41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5237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37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9A465F9F-CD33-4631-8BD7-89DF10D97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7BC5-4BCA-48F4-8A77-67ACE584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9870-2BCE-4EA0-9988-34B929143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C44F9-F3A6-47D5-9334-946F80724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B256D-A61F-443F-B5D1-2F45168BC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E3669-F7C8-4C93-8750-608671F35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2E2B4-B105-4127-A995-F7115D356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248D8-C4FE-4026-B932-52AB71445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B90CF-2712-4FED-AAEB-F6C4A458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DCEC2-F7BC-4AC4-8397-D251FA749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FEC5-FBF9-4D81-AB69-224F17BB2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F571A-3FB8-4801-A77C-6AF123568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DD09E-D8B3-4687-90B8-1169B2544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532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2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E0D753-E9A6-4580-8DD6-776CE3F86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A7416-A787-41C8-A97A-40928673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41590-0A0F-4E14-9F57-BBAEDEB8C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3BC2A-9E0A-4F7D-A833-0299410B1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A0EC-9253-43A3-8157-3FD5D8CD4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CAEAF-508E-4E6D-BE5C-F6A3F35E5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9C03-8E29-4B34-B85B-5B20B48CA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87AC0-66EE-4E3A-8487-B29EC954A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3359F-22FF-4B04-8628-F5AE98637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9C1AF-F1E6-4EF7-818D-03AA10D31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FBF2-D242-4003-9501-4AC993E08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48517-F53E-405A-B509-3B1A7258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1D8B5E7-5214-43DA-8653-C4EDDB502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7BD3-EC1F-4D16-ADDD-9FA0F119F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CE198-7076-4BCB-A56C-54890EF8E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6F2AB1B-6027-4A2A-B753-35AF7A148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4299-3238-4B75-B23F-A9A0B9E55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EE96-28C7-43B6-8EFF-9B2192FD4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215F-70F0-4B0A-A12D-ED1B16D60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799E-1225-446C-9A9F-6B5EC36EF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6DB2-7663-46D3-BD99-352DC8EA7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id-ID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id-ID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B9E24-9704-41CF-9000-DA0FCCCA1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A3F9-4ED0-4C36-ABA1-D90B6458C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96F6-333D-43C5-BE01-E4A17D4C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BB9AEF-6C0F-496E-914C-C7CAEF0F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66BA-4AB1-42C6-811A-0BB8EDF5B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2FCC-B7B3-4C6C-B368-E887A4E29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D1BC3B-C05E-4A73-B746-7EE689EC1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958AD1-9BE6-4DF1-B7C0-98B38457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D35FBB-A31E-4446-ADE1-64FAE9B28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7462FD-55AA-49E6-A0C1-657201DF7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646D-1876-4457-ABCB-F291D4753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32A1C6-7EBD-4B5D-B0BC-A055F429D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66AA7C-3E4B-418F-9E44-8F0531E5A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8B448-F348-4911-BDEE-ECF894534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58D73-1838-4EFB-B358-C1A2B8BF0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E6476-0F65-4C48-903D-FD07ECC0B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388EB-4C1B-4265-B78D-12833672D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A149E-909A-4730-B399-F42F3B3E3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40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6567E8-EFFA-4D07-9F20-54E989314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D5B69D1-7DAE-4CB7-B72F-A1AE8EF76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81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481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81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7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120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0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0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0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0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0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1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1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1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1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1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1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1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308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121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1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2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4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5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6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7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8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29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0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1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2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3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4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5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5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135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5135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5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135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135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772F8E43-2C53-48C5-85DD-3F38CD78C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5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427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429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9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42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54839FA3-E34A-42C4-ADD0-665DAC061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430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id-ID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id-ID">
              <a:latin typeface="Constantia" pitchFamily="18" charset="0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32648F1C-ED76-4559-8709-853849B7B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4" r:id="rId2"/>
    <p:sldLayoutId id="2147483881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82" r:id="rId9"/>
    <p:sldLayoutId id="2147483870" r:id="rId10"/>
    <p:sldLayoutId id="21474838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250CD7D0-CB00-48B4-AEC7-50B0AEF55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2" r:id="rId2"/>
    <p:sldLayoutId id="2147483884" r:id="rId3"/>
    <p:sldLayoutId id="2147483885" r:id="rId4"/>
    <p:sldLayoutId id="2147483886" r:id="rId5"/>
    <p:sldLayoutId id="2147483887" r:id="rId6"/>
    <p:sldLayoutId id="2147483873" r:id="rId7"/>
    <p:sldLayoutId id="2147483888" r:id="rId8"/>
    <p:sldLayoutId id="2147483889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1727200" y="2009775"/>
            <a:ext cx="52212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3" rIns="91426" bIns="45713" anchor="ctr"/>
          <a:lstStyle/>
          <a:p>
            <a:pPr algn="ctr" defTabSz="912813" eaLnBrk="1" hangingPunct="1"/>
            <a:endParaRPr lang="id-ID">
              <a:latin typeface="Arial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55650" y="1844675"/>
            <a:ext cx="784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3" tIns="45706" rIns="91413" bIns="45706">
            <a:spAutoFit/>
          </a:bodyPr>
          <a:lstStyle/>
          <a:p>
            <a:pPr algn="ctr" defTabSz="912813" eaLnBrk="1" hangingPunct="1">
              <a:defRPr/>
            </a:pPr>
            <a:endParaRPr lang="id-ID" sz="3600" b="1">
              <a:effectLst>
                <a:outerShdw blurRad="38100" dist="38100" dir="2700000" algn="tl">
                  <a:srgbClr val="04617B"/>
                </a:outerShdw>
              </a:effectLst>
              <a:latin typeface="Arial" charset="0"/>
            </a:endParaRPr>
          </a:p>
          <a:p>
            <a:pPr algn="ctr" defTabSz="912813"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04617B"/>
                  </a:outerShdw>
                </a:effectLst>
                <a:latin typeface="Arial" charset="0"/>
              </a:rPr>
              <a:t>PENDEKATAN &amp; KARAKTERISTIK </a:t>
            </a:r>
          </a:p>
          <a:p>
            <a:pPr algn="ctr" defTabSz="912813"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04617B"/>
                  </a:outerShdw>
                </a:effectLst>
                <a:latin typeface="Arial" charset="0"/>
              </a:rPr>
              <a:t>PENELITIAN KUALITATIF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563562"/>
          </a:xfrm>
        </p:spPr>
        <p:txBody>
          <a:bodyPr/>
          <a:lstStyle/>
          <a:p>
            <a:pPr eaLnBrk="1" hangingPunct="1"/>
            <a:r>
              <a:rPr lang="en-US" sz="3200" smtClean="0"/>
              <a:t>(2) INTERAKSI SIMBOLIK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Menekankan pentingnya ‘makna sosial’ (social meanings) dari interaksi sosial: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b="1" smtClean="0"/>
              <a:t>Melihat bahwa tingkah laku manusia itu memiliki social meanings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b="1" smtClean="0"/>
              <a:t>Yang melekat pada dunia sekitar kehidupan manusia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b="1" smtClean="0"/>
              <a:t>‘Konsep diri’ merupakan definisi yang diciptakan melalui interaksi dengan orang lain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ym typeface="Wingdings" pitchFamily="2" charset="2"/>
              </a:rPr>
              <a:t></a:t>
            </a:r>
            <a:r>
              <a:rPr lang="en-US" sz="2400" b="1" smtClean="0"/>
              <a:t>	Untuk mempelajari tingkah laku manusia perlu memahami sistem makna yang diacu oleh manusia yang dipelajari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Ahli : C.H Cooley, G.H Mead, Herbert Blumer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Contoh:…………..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33400" y="400526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3562"/>
          </a:xfrm>
        </p:spPr>
        <p:txBody>
          <a:bodyPr/>
          <a:lstStyle/>
          <a:p>
            <a:pPr eaLnBrk="1" hangingPunct="1"/>
            <a:r>
              <a:rPr lang="en-US" sz="2800" smtClean="0"/>
              <a:t>(</a:t>
            </a:r>
            <a:r>
              <a:rPr lang="en-US" sz="3200" smtClean="0"/>
              <a:t>3) PENDEKATAN BUDAYA: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Menekankan pentingnya sistem budaya dalam kehidupan masyarakat yang mencerminkan sistem makna masyarakat tersebut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    Untuk mempelajari tingkah laku manusia, disamping perlu mengamati tingkah laku itu sendiri, juga perlu melacak ‘makna’ dibalik tingkah laku tersebut.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ym typeface="Wingdings" pitchFamily="2" charset="2"/>
              </a:rPr>
              <a:t></a:t>
            </a:r>
            <a:r>
              <a:rPr lang="en-US" sz="2800" b="1" smtClean="0"/>
              <a:t>Diperlukan penelitian mendalam hingga ke ‘inner behaviour’ karena selalu ada sistem makna dibalik setiap tingkah laku manusia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Contoh:…………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Clr>
                <a:srgbClr val="FF0000"/>
              </a:buClr>
              <a:buSzPct val="109000"/>
            </a:pPr>
            <a:r>
              <a:rPr lang="en-US" smtClean="0"/>
              <a:t>Tujuannya adalah memahami kehidupan sosial</a:t>
            </a:r>
          </a:p>
          <a:p>
            <a:pPr marL="514350" indent="-514350" eaLnBrk="1" hangingPunct="1">
              <a:lnSpc>
                <a:spcPct val="80000"/>
              </a:lnSpc>
              <a:buClr>
                <a:srgbClr val="FF0000"/>
              </a:buClr>
              <a:buSzPct val="109000"/>
            </a:pPr>
            <a:r>
              <a:rPr lang="en-US" smtClean="0"/>
              <a:t>Idiografik-menerangkan realitas sebagaimana adanya</a:t>
            </a:r>
          </a:p>
          <a:p>
            <a:pPr marL="514350" indent="-514350" eaLnBrk="1" hangingPunct="1">
              <a:lnSpc>
                <a:spcPct val="80000"/>
              </a:lnSpc>
              <a:buClr>
                <a:srgbClr val="FF0000"/>
              </a:buClr>
              <a:buSzPct val="109000"/>
            </a:pPr>
            <a:r>
              <a:rPr lang="en-US" smtClean="0"/>
              <a:t>Bertujuan pada pembentukan teori</a:t>
            </a:r>
          </a:p>
          <a:p>
            <a:pPr marL="514350" indent="-514350" eaLnBrk="1" hangingPunct="1">
              <a:lnSpc>
                <a:spcPct val="80000"/>
              </a:lnSpc>
              <a:buClr>
                <a:srgbClr val="FF0000"/>
              </a:buClr>
              <a:buSzPct val="109000"/>
            </a:pPr>
            <a:r>
              <a:rPr lang="en-US" smtClean="0"/>
              <a:t>Memakai metode subyektif</a:t>
            </a:r>
          </a:p>
          <a:p>
            <a:pPr marL="514350" indent="-514350" eaLnBrk="1" hangingPunct="1">
              <a:lnSpc>
                <a:spcPct val="80000"/>
              </a:lnSpc>
              <a:buClr>
                <a:srgbClr val="FF0000"/>
              </a:buClr>
              <a:buSzPct val="109000"/>
            </a:pPr>
            <a:r>
              <a:rPr lang="en-US" smtClean="0"/>
              <a:t>Interpretatif-tertarik dengan bagaimana</a:t>
            </a:r>
          </a:p>
          <a:p>
            <a:pPr marL="514350" indent="-514350" eaLnBrk="1" hangingPunct="1">
              <a:lnSpc>
                <a:spcPct val="80000"/>
              </a:lnSpc>
              <a:buClr>
                <a:srgbClr val="FF0000"/>
              </a:buClr>
              <a:buSzPct val="109000"/>
            </a:pPr>
            <a:r>
              <a:rPr lang="en-US" smtClean="0"/>
              <a:t>Historis-tertarik dengan kasus-kasus nyata</a:t>
            </a:r>
          </a:p>
          <a:p>
            <a:pPr marL="514350" indent="-514350" eaLnBrk="1" hangingPunct="1">
              <a:lnSpc>
                <a:spcPct val="80000"/>
              </a:lnSpc>
              <a:buClr>
                <a:srgbClr val="FF0000"/>
              </a:buClr>
              <a:buSzPct val="109000"/>
            </a:pPr>
            <a:r>
              <a:rPr lang="en-US" smtClean="0"/>
              <a:t>Terbuka dan fleksibel dalam segala aspek</a:t>
            </a:r>
          </a:p>
          <a:p>
            <a:pPr marL="514350" indent="-514350" eaLnBrk="1" hangingPunct="1">
              <a:lnSpc>
                <a:spcPct val="80000"/>
              </a:lnSpc>
              <a:buClr>
                <a:srgbClr val="FF0000"/>
              </a:buClr>
              <a:buSzPct val="109000"/>
            </a:pPr>
            <a:r>
              <a:rPr lang="en-US" smtClean="0"/>
              <a:t>Proses penelitian terpengaruh dengan informan/subyek/partisipan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360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/>
              <a:t>CIRI-CIRI PENELITIAN KUALITATIF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ubtitle 2"/>
          <p:cNvSpPr>
            <a:spLocks noGrp="1"/>
          </p:cNvSpPr>
          <p:nvPr>
            <p:ph type="subTitle" idx="1"/>
          </p:nvPr>
        </p:nvSpPr>
        <p:spPr>
          <a:xfrm>
            <a:off x="785813" y="642938"/>
            <a:ext cx="6986587" cy="4995862"/>
          </a:xfrm>
        </p:spPr>
        <p:txBody>
          <a:bodyPr/>
          <a:lstStyle/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Peneliti dekat dengan informan/subyek/partisipan</a:t>
            </a:r>
          </a:p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Menggunakan metode dinamis</a:t>
            </a:r>
          </a:p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Memakai proses fleksibel</a:t>
            </a:r>
          </a:p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Holistik-mempelajari keseluruhan unit</a:t>
            </a:r>
          </a:p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Memakai sampel teoritikal</a:t>
            </a:r>
          </a:p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Menempatkan prioritas pada kesamaan</a:t>
            </a:r>
          </a:p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Memakai analisa data eksplikatif</a:t>
            </a:r>
          </a:p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Mamakai tingkat pengukuran rendah </a:t>
            </a:r>
          </a:p>
          <a:p>
            <a:pPr marL="514350" marR="0" indent="-514350" algn="l" eaLnBrk="1" hangingPunct="1">
              <a:lnSpc>
                <a:spcPct val="80000"/>
              </a:lnSpc>
              <a:buClr>
                <a:srgbClr val="00FF00"/>
              </a:buClr>
              <a:buSzPct val="92000"/>
              <a:buFont typeface="Times New Roman" pitchFamily="18" charset="0"/>
              <a:buChar char="•"/>
            </a:pPr>
            <a:r>
              <a:rPr lang="en-US" smtClean="0"/>
              <a:t>Memakai metode induktif</a:t>
            </a:r>
          </a:p>
          <a:p>
            <a:pPr marL="514350" marR="0" indent="-514350" eaLnBrk="1" hangingPunct="1"/>
            <a:endParaRPr lang="id-ID" smtClean="0"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2" name="Rectangle 68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229600" cy="984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>
                <a:latin typeface="Franklin Gothic Book" pitchFamily="34" charset="0"/>
              </a:rPr>
              <a:t>PERBEDAAN PENELITIAN KUALITATIF-KUANTITATIF</a:t>
            </a:r>
          </a:p>
        </p:txBody>
      </p:sp>
      <p:graphicFrame>
        <p:nvGraphicFramePr>
          <p:cNvPr id="6256" name="Group 112"/>
          <p:cNvGraphicFramePr>
            <a:graphicFrameLocks noGrp="1"/>
          </p:cNvGraphicFramePr>
          <p:nvPr>
            <p:ph idx="1"/>
          </p:nvPr>
        </p:nvGraphicFramePr>
        <p:xfrm>
          <a:off x="107950" y="692150"/>
          <a:ext cx="8928100" cy="6264770"/>
        </p:xfrm>
        <a:graphic>
          <a:graphicData uri="http://schemas.openxmlformats.org/drawingml/2006/table">
            <a:tbl>
              <a:tblPr/>
              <a:tblGrid>
                <a:gridCol w="2303463"/>
                <a:gridCol w="3529012"/>
                <a:gridCol w="3095625"/>
              </a:tblGrid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13" marR="9141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1F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PENELITIAN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KUALITATIF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1F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PENELITIAN KUANTITATIF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1F0A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SIFAT REALITAS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SOSIAL</a:t>
                      </a:r>
                    </a:p>
                  </a:txBody>
                  <a:tcPr marL="91413" marR="9141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GANDA, HOLISTIK, HASIL KONSTRUKSI PEMIKIRAN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TUNGGAL, KONKRET TERAMATI, DAPAT DIFRAGMENTASI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158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PRINSIP DASAR PENELITIAN</a:t>
                      </a:r>
                    </a:p>
                  </a:txBody>
                  <a:tcPr marL="91413" marR="9141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DESKRIPSI FENOMENA UNTUK MELAHIRKAN HIPOTESIS / TEORI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DESKRIPSI FENOMENA DENGAN LATAR TERKENDALI UNTUK PENGUJIAN HIPOTESIS / TEORI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CARA PANDANG TERHADAP REALITAS SOS</a:t>
                      </a:r>
                    </a:p>
                  </a:txBody>
                  <a:tcPr marL="91413" marR="9141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MENURUT PANDANGAN &amp; DEFINISI MEREKA YANG DITELITI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MENURUT PANDANGAN &amp;DEFINISI PENELITI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GENERALISASI</a:t>
                      </a:r>
                    </a:p>
                  </a:txBody>
                  <a:tcPr marL="91413" marR="9141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BEBAS IKATAN KONTEKS DAN WAKTU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HANYA MUNGKIN DALAM IKATAN KONTEKS DAN WAKTU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PENELITI-DITELITI</a:t>
                      </a:r>
                    </a:p>
                  </a:txBody>
                  <a:tcPr marL="91413" marR="9141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INTERAKTIF, TAK TERPISAHKAN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INDEPENDEN, DAPAT DIPISAHKAN</a:t>
                      </a:r>
                    </a:p>
                  </a:txBody>
                  <a:tcPr marL="91413" marR="9141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58" name="Group 114"/>
          <p:cNvGraphicFramePr>
            <a:graphicFrameLocks noGrp="1"/>
          </p:cNvGraphicFramePr>
          <p:nvPr>
            <p:ph idx="1"/>
          </p:nvPr>
        </p:nvGraphicFramePr>
        <p:xfrm>
          <a:off x="107950" y="-50800"/>
          <a:ext cx="8893175" cy="7023871"/>
        </p:xfrm>
        <a:graphic>
          <a:graphicData uri="http://schemas.openxmlformats.org/drawingml/2006/table">
            <a:tbl>
              <a:tblPr/>
              <a:tblGrid>
                <a:gridCol w="4446588"/>
                <a:gridCol w="4446587"/>
              </a:tblGrid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PENELITIAN KUANTITATIF</a:t>
                      </a: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00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PENELITIAN KUALITATIF</a:t>
                      </a: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006E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Tujuannya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adalah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menjelaskan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kehidupan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Tujuannya adalah memahami kehidupan sosial</a:t>
                      </a: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Nomotetik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–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tertarik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pernyataan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sejenis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hukum-pembentukan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penyebab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akibat,dll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Idiografik-menerangkan realitas sebagaimana adanya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Bertujuan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pada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pengujian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teori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Bertujuan pada pembentukan teori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Memakai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metode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obyektif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Memakai metode subyektif</a:t>
                      </a: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Etiologikal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–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tertarik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mengapa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sesuatu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terjadi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Interpretatif – tertarik dengan bagaimana</a:t>
                      </a: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Ahistoris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–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tertarik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penjelasan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mengenai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ruang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Historis – tertarik dengan kasus-kasus nyata</a:t>
                      </a: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Merupakan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metode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tertutup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–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direncanakan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secara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ketat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Terbuka dan fleksibel dalam segala aspek</a:t>
                      </a: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Proses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penelitian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telah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ditentukan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sebelumnya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Proses penelitian terpengaruh dengan informan/subyek/partisipan</a:t>
                      </a: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Peneliti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menjaga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jarak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responden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26" marR="9142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Peneliti dekat dengan informan/subyek/partisipan</a:t>
                      </a:r>
                    </a:p>
                  </a:txBody>
                  <a:tcPr marL="91426" marR="9142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55" name="Group 39"/>
          <p:cNvGraphicFramePr>
            <a:graphicFrameLocks noGrp="1"/>
          </p:cNvGraphicFramePr>
          <p:nvPr>
            <p:ph idx="1"/>
          </p:nvPr>
        </p:nvGraphicFramePr>
        <p:xfrm>
          <a:off x="179388" y="260350"/>
          <a:ext cx="8713787" cy="6337302"/>
        </p:xfrm>
        <a:graphic>
          <a:graphicData uri="http://schemas.openxmlformats.org/drawingml/2006/table">
            <a:tbl>
              <a:tblPr/>
              <a:tblGrid>
                <a:gridCol w="4357687"/>
                <a:gridCol w="43561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PENELITIAN KUANTITATIF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PENELITIAN KUALITATIF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metode statis dan kaku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Menggunakan metode dinamis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Menggunakan proses tak fleksibel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proses fleksibel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Partikularistik, mempelajari elemen, variabel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Holistik – mempelajari keseluruhan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sampel acak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sampel teoritikal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Menempatkan prioritas pada perbedaan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Menempatkan prioritas pada kesamaan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analisa data reduktif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analisa data eksplikatif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tingkat pengukuran tinggi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tingkat pengukuran 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metode deduktif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Memakai metode induktif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9275"/>
            <a:ext cx="4038600" cy="5576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i="1" dirty="0" smtClean="0">
                <a:solidFill>
                  <a:schemeClr val="hlink"/>
                </a:solidFill>
              </a:rPr>
              <a:t>KUALITATIF</a:t>
            </a:r>
            <a:r>
              <a:rPr lang="en-US" b="1" i="1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1.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MEMAHAMI MAKNA YG MENDASARI TINGKAH LAKU MANUSIA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2. DESKRIPSI SETTING SOSIAL &amp; INTERAKSI YG KOMPLEK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3. EKSPLORASI UTK IDENTIFIKASI INFORMASI BARU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4. MEMAHAMI HAL YG TERBATAS JUMLAHNYA &amp; FOKUS YG MENDALAM – RINCI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5. TOPIK KOMPLEK, SENSITIF, BERKAITAN DNG INTERAKSI &amp; PROSES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476250"/>
            <a:ext cx="4038600" cy="6048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i="1" dirty="0" smtClean="0">
                <a:solidFill>
                  <a:srgbClr val="00FF00"/>
                </a:solidFill>
              </a:rPr>
              <a:t>KUANTITATIF</a:t>
            </a:r>
            <a:r>
              <a:rPr lang="en-US" b="1" i="1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1</a:t>
            </a:r>
            <a:r>
              <a:rPr lang="en-US" sz="2400" dirty="0" smtClean="0"/>
              <a:t>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MEMAHAMI TINGKAH LAKU YG TERAMATI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2. MENCARI VARIABEL YG TERPENTING PENGARUHNYA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3. MERINGKAS HAL-HAL YG TELAH DIKETAHUI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4. MEMAHAMI BANYAK HAL, FOKUS YG LUAS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5. INTERPRETASI, IIUSTRASI, PENAJAMAN, PENGKAYAAN, PROSES EVALUASI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625" y="561975"/>
            <a:ext cx="7623175" cy="1905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PENDEKATAN POSITIVISTIK </a:t>
            </a:r>
            <a:br>
              <a:rPr lang="en-US" sz="2800" smtClean="0"/>
            </a:br>
            <a:r>
              <a:rPr lang="en-US" sz="2800" smtClean="0"/>
              <a:t>DALAM PENELITIAN KUANTITATIF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6013"/>
            <a:ext cx="8229600" cy="29511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smtClean="0"/>
              <a:t>Masyarakat bersifat “tunggal”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ym typeface="Symbol" pitchFamily="18" charset="2"/>
              </a:rPr>
              <a:t>	  Dapat digeneralisir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smtClean="0"/>
              <a:t>“Obyektifitas”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ym typeface="Symbol" pitchFamily="18" charset="2"/>
              </a:rPr>
              <a:t>	  Bebas Nilai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smtClean="0"/>
              <a:t>A.  Historis Kultural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ym typeface="Symbol" pitchFamily="18" charset="2"/>
              </a:rPr>
              <a:t>	  Bebas konteks waktu dan tempat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smtClean="0"/>
              <a:t>“Tidak Melibatkan Diri”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ym typeface="Symbol" pitchFamily="18" charset="2"/>
              </a:rPr>
              <a:t>	  Untuk Ilmu Pengetahuan</a:t>
            </a:r>
            <a:endParaRPr lang="en-US" sz="2000" b="1" smtClean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46088" y="4960938"/>
            <a:ext cx="8229600" cy="154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9291" tIns="44646" rIns="89291" bIns="44646"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Mempelajari fakta sosial terpisah dari keadaan “subyektif” individu yang diteliti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Mengambil Model Penelitian Ilmu Alam untuk Penelitian dalam Ilmu Sosial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463925" y="4149725"/>
            <a:ext cx="2030413" cy="746125"/>
          </a:xfrm>
          <a:prstGeom prst="downArrow">
            <a:avLst>
              <a:gd name="adj1" fmla="val 52935"/>
              <a:gd name="adj2" fmla="val 4888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METODE PENELITIAN “KUANTITATIF” TIDAK SELAMANYA “TEPAT” UNTUK MENELITI SEMUA FAKTA SOSIAL KARENA :</a:t>
            </a:r>
            <a:r>
              <a:rPr lang="en-US" sz="2800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76475"/>
            <a:ext cx="8964612" cy="4032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    Fakta sosial yang diteliti sangat kompleks dan pemahaman terhadap kompleksitas itu sendiri merupakan hal yang ingin diteliti</a:t>
            </a:r>
          </a:p>
          <a:p>
            <a:pPr eaLnBrk="1" hangingPunct="1">
              <a:buFont typeface="Wingdings" pitchFamily="2" charset="2"/>
              <a:buChar char="à"/>
              <a:defRPr/>
            </a:pPr>
            <a:r>
              <a:rPr lang="en-US" b="1" smtClean="0">
                <a:sym typeface="Wingdings" pitchFamily="2" charset="2"/>
              </a:rPr>
              <a:t>Metode Penelitian Kuantitatif tidak dapat digunakan untuk mengungkap dan memahami fakta sosial yang kompleks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	contoh:……..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710488" cy="6492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0" smtClean="0"/>
              <a:t>DEFINISI PENELITIAN KUALITATIF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762000"/>
            <a:ext cx="8534400" cy="5691188"/>
          </a:xfrm>
        </p:spPr>
        <p:txBody>
          <a:bodyPr/>
          <a:lstStyle/>
          <a:p>
            <a:pPr marL="609600" indent="-609600" algn="l" eaLnBrk="1" hangingPunct="1">
              <a:buClr>
                <a:schemeClr val="tx1"/>
              </a:buClr>
              <a:defRPr/>
            </a:pPr>
            <a:r>
              <a:rPr lang="en-US" sz="2400" b="1" smtClean="0"/>
              <a:t>KIRK &amp; MILLER (1986)</a:t>
            </a:r>
          </a:p>
          <a:p>
            <a:pPr marL="609600" indent="-609600" algn="l" eaLnBrk="1" hangingPunct="1">
              <a:buClr>
                <a:schemeClr val="tx1"/>
              </a:buClr>
              <a:defRPr/>
            </a:pPr>
            <a:r>
              <a:rPr lang="en-US" sz="2400" b="1" smtClean="0"/>
              <a:t>	TRADISI TERTENTU DALAM ILMU PENGETAHUAN SOSIAL YANG SECARA FUNDAMENTAL BERGANTUNG PADA PENGAMATAN TERHADAP TINGKAH LAKU MANUSIA DALAM ‘KAWASANNYA/DUNIANYA SENDIRI’ DAN BERHUBUNGAN DENGAN ORANG-ORANG YANG DITELITI DALAM ‘BAHASA’ DAN ‘ISTILAH’ MEREKA SENDIRI</a:t>
            </a:r>
          </a:p>
          <a:p>
            <a:pPr marL="609600" indent="-609600" algn="l" eaLnBrk="1" hangingPunct="1">
              <a:buClr>
                <a:schemeClr val="tx1"/>
              </a:buClr>
              <a:defRPr/>
            </a:pPr>
            <a:r>
              <a:rPr lang="en-US" sz="2400" b="1" smtClean="0"/>
              <a:t>BOGDAN &amp; TAYLOR (1975)</a:t>
            </a:r>
          </a:p>
          <a:p>
            <a:pPr marL="609600" indent="-609600" algn="l" eaLnBrk="1" hangingPunct="1">
              <a:buClr>
                <a:schemeClr val="tx1"/>
              </a:buClr>
              <a:defRPr/>
            </a:pPr>
            <a:r>
              <a:rPr lang="en-US" sz="2000" b="1" smtClean="0"/>
              <a:t>	</a:t>
            </a:r>
            <a:r>
              <a:rPr lang="en-US" sz="2400" b="1" smtClean="0"/>
              <a:t>PROSEDUR PENELITIAN YANG MENGHASILKAN DATA DESKRIPTIF BERUPA KATA-KATA TERTULIS ATAU LISAN DARI ORANG-ORANG DAN PERILAKU YANG DAPAT DIAMATI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001000" cy="9064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DASAR TEORITIS</a:t>
            </a:r>
            <a:br>
              <a:rPr lang="en-US" sz="3200" dirty="0" smtClean="0"/>
            </a:br>
            <a:r>
              <a:rPr lang="en-US" sz="3200" dirty="0" smtClean="0"/>
              <a:t>PENELITIAN KUALITATIF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785225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(</a:t>
            </a:r>
            <a:r>
              <a:rPr lang="en-US" b="1" smtClean="0"/>
              <a:t>1)PENDEKATAN FENOMENOLOGI: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	 Melihat tingkah laku manusia sebagai hasil dari bagaimana manusia   ‘mendefinisikan’ dunianya.</a:t>
            </a:r>
            <a:endParaRPr lang="en-US" sz="2800" b="1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ym typeface="Wingdings" pitchFamily="2" charset="2"/>
              </a:rPr>
              <a:t> </a:t>
            </a:r>
            <a:r>
              <a:rPr lang="en-US" sz="2800" b="1" smtClean="0"/>
              <a:t>Penelitian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 a)berupaya ‘menangkap’ proses&amp;interpretasi thd fakta sosial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 b)aspek ‘subyektif’ dari perilaku manusia dianggap sangat penting.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Ahli : edmund husseri, alfred schultz, max weber “verstehen”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Contoh:……..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3">
      <a:dk1>
        <a:srgbClr val="2A5400"/>
      </a:dk1>
      <a:lt1>
        <a:srgbClr val="FFFFFF"/>
      </a:lt1>
      <a:dk2>
        <a:srgbClr val="4A9400"/>
      </a:dk2>
      <a:lt2>
        <a:srgbClr val="BAE8BA"/>
      </a:lt2>
      <a:accent1>
        <a:srgbClr val="33CC33"/>
      </a:accent1>
      <a:accent2>
        <a:srgbClr val="99CC00"/>
      </a:accent2>
      <a:accent3>
        <a:srgbClr val="B1C8AA"/>
      </a:accent3>
      <a:accent4>
        <a:srgbClr val="DADADA"/>
      </a:accent4>
      <a:accent5>
        <a:srgbClr val="ADE2AD"/>
      </a:accent5>
      <a:accent6>
        <a:srgbClr val="8AB900"/>
      </a:accent6>
      <a:hlink>
        <a:srgbClr val="99FF33"/>
      </a:hlink>
      <a:folHlink>
        <a:srgbClr val="FFFF99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1152</TotalTime>
  <Words>631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Maple</vt:lpstr>
      <vt:lpstr>Stream</vt:lpstr>
      <vt:lpstr>Compass</vt:lpstr>
      <vt:lpstr>Curtain Call</vt:lpstr>
      <vt:lpstr>Flow</vt:lpstr>
      <vt:lpstr>Concourse</vt:lpstr>
      <vt:lpstr>Slide 1</vt:lpstr>
      <vt:lpstr>PERBEDAAN PENELITIAN KUALITATIF-KUANTITATIF</vt:lpstr>
      <vt:lpstr>Slide 3</vt:lpstr>
      <vt:lpstr>Slide 4</vt:lpstr>
      <vt:lpstr>Slide 5</vt:lpstr>
      <vt:lpstr>PENDEKATAN POSITIVISTIK  DALAM PENELITIAN KUANTITATIF</vt:lpstr>
      <vt:lpstr>METODE PENELITIAN “KUANTITATIF” TIDAK SELAMANYA “TEPAT” UNTUK MENELITI SEMUA FAKTA SOSIAL KARENA : </vt:lpstr>
      <vt:lpstr>DEFINISI PENELITIAN KUALITATIF</vt:lpstr>
      <vt:lpstr>DASAR TEORITIS PENELITIAN KUALITATIF</vt:lpstr>
      <vt:lpstr>(2) INTERAKSI SIMBOLIK</vt:lpstr>
      <vt:lpstr>(3) PENDEKATAN BUDAYA:</vt:lpstr>
      <vt:lpstr>CIRI-CIRI PENELITIAN KUALITATIF</vt:lpstr>
      <vt:lpstr>Slide 13</vt:lpstr>
    </vt:vector>
  </TitlesOfParts>
  <Company>SURABAYA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VNN.R9</dc:creator>
  <cp:lastModifiedBy>hendra</cp:lastModifiedBy>
  <cp:revision>58</cp:revision>
  <dcterms:created xsi:type="dcterms:W3CDTF">2007-09-19T05:03:02Z</dcterms:created>
  <dcterms:modified xsi:type="dcterms:W3CDTF">2013-10-27T01:36:09Z</dcterms:modified>
</cp:coreProperties>
</file>