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2" r:id="rId1"/>
  </p:sldMasterIdLst>
  <p:notesMasterIdLst>
    <p:notesMasterId r:id="rId36"/>
  </p:notesMasterIdLst>
  <p:sldIdLst>
    <p:sldId id="370" r:id="rId2"/>
    <p:sldId id="371" r:id="rId3"/>
    <p:sldId id="373" r:id="rId4"/>
    <p:sldId id="374" r:id="rId5"/>
    <p:sldId id="375" r:id="rId6"/>
    <p:sldId id="377" r:id="rId7"/>
    <p:sldId id="378" r:id="rId8"/>
    <p:sldId id="379" r:id="rId9"/>
    <p:sldId id="380" r:id="rId10"/>
    <p:sldId id="381" r:id="rId11"/>
    <p:sldId id="383" r:id="rId12"/>
    <p:sldId id="327" r:id="rId13"/>
    <p:sldId id="412" r:id="rId14"/>
    <p:sldId id="408" r:id="rId15"/>
    <p:sldId id="409" r:id="rId16"/>
    <p:sldId id="410" r:id="rId17"/>
    <p:sldId id="384" r:id="rId18"/>
    <p:sldId id="328" r:id="rId19"/>
    <p:sldId id="399" r:id="rId20"/>
    <p:sldId id="403" r:id="rId21"/>
    <p:sldId id="404" r:id="rId22"/>
    <p:sldId id="405" r:id="rId23"/>
    <p:sldId id="400" r:id="rId24"/>
    <p:sldId id="406" r:id="rId25"/>
    <p:sldId id="401" r:id="rId26"/>
    <p:sldId id="407" r:id="rId27"/>
    <p:sldId id="329" r:id="rId28"/>
    <p:sldId id="392" r:id="rId29"/>
    <p:sldId id="393" r:id="rId30"/>
    <p:sldId id="394" r:id="rId31"/>
    <p:sldId id="395" r:id="rId32"/>
    <p:sldId id="396" r:id="rId33"/>
    <p:sldId id="397" r:id="rId34"/>
    <p:sldId id="267" r:id="rId3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99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46" autoAdjust="0"/>
  </p:normalViewPr>
  <p:slideViewPr>
    <p:cSldViewPr>
      <p:cViewPr>
        <p:scale>
          <a:sx n="50" d="100"/>
          <a:sy n="50" d="100"/>
        </p:scale>
        <p:origin x="-1734" y="-594"/>
      </p:cViewPr>
      <p:guideLst>
        <p:guide orient="horz" pos="2160"/>
        <p:guide pos="2880"/>
      </p:guideLst>
    </p:cSldViewPr>
  </p:slideViewPr>
  <p:outlineViewPr>
    <p:cViewPr>
      <p:scale>
        <a:sx n="33" d="100"/>
        <a:sy n="33" d="100"/>
      </p:scale>
      <p:origin x="0" y="30234"/>
    </p:cViewPr>
  </p:outlineViewPr>
  <p:notesTextViewPr>
    <p:cViewPr>
      <p:scale>
        <a:sx n="100" d="100"/>
        <a:sy n="100" d="100"/>
      </p:scale>
      <p:origin x="0" y="0"/>
    </p:cViewPr>
  </p:notesTextViewPr>
  <p:sorterViewPr>
    <p:cViewPr>
      <p:scale>
        <a:sx n="66" d="100"/>
        <a:sy n="66" d="100"/>
      </p:scale>
      <p:origin x="0" y="3144"/>
    </p:cViewPr>
  </p:sorterViewPr>
  <p:notesViewPr>
    <p:cSldViewPr>
      <p:cViewPr varScale="1">
        <p:scale>
          <a:sx n="61" d="100"/>
          <a:sy n="61" d="100"/>
        </p:scale>
        <p:origin x="-1698" y="-5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5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Narrow" pitchFamily="34" charset="0"/>
              </a:defRPr>
            </a:lvl1pPr>
          </a:lstStyle>
          <a:p>
            <a:pPr>
              <a:defRPr/>
            </a:pPr>
            <a:endParaRPr lang="en-US"/>
          </a:p>
        </p:txBody>
      </p:sp>
      <p:sp>
        <p:nvSpPr>
          <p:cNvPr id="145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Narrow" pitchFamily="34" charset="0"/>
              </a:defRPr>
            </a:lvl1pPr>
          </a:lstStyle>
          <a:p>
            <a:pPr>
              <a:defRPr/>
            </a:pPr>
            <a:endParaRPr lang="en-US"/>
          </a:p>
        </p:txBody>
      </p:sp>
      <p:sp>
        <p:nvSpPr>
          <p:cNvPr id="8397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5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5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Narrow" pitchFamily="34" charset="0"/>
              </a:defRPr>
            </a:lvl1pPr>
          </a:lstStyle>
          <a:p>
            <a:pPr>
              <a:defRPr/>
            </a:pPr>
            <a:endParaRPr lang="en-US"/>
          </a:p>
        </p:txBody>
      </p:sp>
      <p:sp>
        <p:nvSpPr>
          <p:cNvPr id="145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Narrow" pitchFamily="34" charset="0"/>
              </a:defRPr>
            </a:lvl1pPr>
          </a:lstStyle>
          <a:p>
            <a:pPr>
              <a:defRPr/>
            </a:pPr>
            <a:fld id="{BA6C92EB-8267-4D90-BE59-0A66F21F292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20E02647-7F6A-4F24-92F5-3DD6E2D57736}" type="datetime1">
              <a:rPr lang="en-US" smtClean="0"/>
              <a:pPr>
                <a:defRPr/>
              </a:pPr>
              <a:t>10/27/2013</a:t>
            </a:fld>
            <a:endParaRPr lang="en-US"/>
          </a:p>
        </p:txBody>
      </p:sp>
      <p:sp>
        <p:nvSpPr>
          <p:cNvPr id="19" name="Footer Placeholder 18"/>
          <p:cNvSpPr>
            <a:spLocks noGrp="1"/>
          </p:cNvSpPr>
          <p:nvPr>
            <p:ph type="ftr" sz="quarter" idx="11"/>
          </p:nvPr>
        </p:nvSpPr>
        <p:spPr/>
        <p:txBody>
          <a:bodyPr/>
          <a:lstStyle/>
          <a:p>
            <a:pPr>
              <a:defRPr/>
            </a:pPr>
            <a:r>
              <a:rPr lang="en-US" smtClean="0"/>
              <a:t>oedojo soedirham (oedojo@yahoo.com)</a:t>
            </a:r>
            <a:endParaRPr lang="en-US"/>
          </a:p>
        </p:txBody>
      </p:sp>
      <p:sp>
        <p:nvSpPr>
          <p:cNvPr id="27" name="Slide Number Placeholder 26"/>
          <p:cNvSpPr>
            <a:spLocks noGrp="1"/>
          </p:cNvSpPr>
          <p:nvPr>
            <p:ph type="sldNum" sz="quarter" idx="12"/>
          </p:nvPr>
        </p:nvSpPr>
        <p:spPr/>
        <p:txBody>
          <a:bodyPr/>
          <a:lstStyle/>
          <a:p>
            <a:pPr>
              <a:defRPr/>
            </a:pPr>
            <a:fld id="{4C869F19-582F-4B21-9DD7-560DF8C70D73}"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DDD07B4F-F1BE-41EE-8D94-F9E447917458}" type="datetime1">
              <a:rPr lang="en-US" smtClean="0"/>
              <a:pPr>
                <a:defRPr/>
              </a:pPr>
              <a:t>10/27/2013</a:t>
            </a:fld>
            <a:endParaRPr lang="en-US"/>
          </a:p>
        </p:txBody>
      </p:sp>
      <p:sp>
        <p:nvSpPr>
          <p:cNvPr id="5" name="Footer Placeholder 4"/>
          <p:cNvSpPr>
            <a:spLocks noGrp="1"/>
          </p:cNvSpPr>
          <p:nvPr>
            <p:ph type="ftr" sz="quarter" idx="11"/>
          </p:nvPr>
        </p:nvSpPr>
        <p:spPr/>
        <p:txBody>
          <a:bodyPr/>
          <a:lstStyle/>
          <a:p>
            <a:pPr>
              <a:defRPr/>
            </a:pPr>
            <a:r>
              <a:rPr lang="en-US" smtClean="0"/>
              <a:t>oedojo soedirham (oedojo@yahoo.com)</a:t>
            </a:r>
            <a:endParaRPr lang="en-US"/>
          </a:p>
        </p:txBody>
      </p:sp>
      <p:sp>
        <p:nvSpPr>
          <p:cNvPr id="6" name="Slide Number Placeholder 5"/>
          <p:cNvSpPr>
            <a:spLocks noGrp="1"/>
          </p:cNvSpPr>
          <p:nvPr>
            <p:ph type="sldNum" sz="quarter" idx="12"/>
          </p:nvPr>
        </p:nvSpPr>
        <p:spPr/>
        <p:txBody>
          <a:bodyPr/>
          <a:lstStyle/>
          <a:p>
            <a:pPr>
              <a:defRPr/>
            </a:pPr>
            <a:fld id="{4F8B4FE0-CE3E-4074-8F63-41DFE922CAD9}"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3892BB90-AAAC-4610-98A4-6F4C4138D50F}" type="datetime1">
              <a:rPr lang="en-US" smtClean="0"/>
              <a:pPr>
                <a:defRPr/>
              </a:pPr>
              <a:t>10/27/2013</a:t>
            </a:fld>
            <a:endParaRPr lang="en-US"/>
          </a:p>
        </p:txBody>
      </p:sp>
      <p:sp>
        <p:nvSpPr>
          <p:cNvPr id="5" name="Footer Placeholder 4"/>
          <p:cNvSpPr>
            <a:spLocks noGrp="1"/>
          </p:cNvSpPr>
          <p:nvPr>
            <p:ph type="ftr" sz="quarter" idx="11"/>
          </p:nvPr>
        </p:nvSpPr>
        <p:spPr/>
        <p:txBody>
          <a:bodyPr/>
          <a:lstStyle/>
          <a:p>
            <a:pPr>
              <a:defRPr/>
            </a:pPr>
            <a:r>
              <a:rPr lang="en-US" smtClean="0"/>
              <a:t>oedojo soedirham (oedojo@yahoo.com)</a:t>
            </a:r>
            <a:endParaRPr lang="en-US"/>
          </a:p>
        </p:txBody>
      </p:sp>
      <p:sp>
        <p:nvSpPr>
          <p:cNvPr id="6" name="Slide Number Placeholder 5"/>
          <p:cNvSpPr>
            <a:spLocks noGrp="1"/>
          </p:cNvSpPr>
          <p:nvPr>
            <p:ph type="sldNum" sz="quarter" idx="12"/>
          </p:nvPr>
        </p:nvSpPr>
        <p:spPr/>
        <p:txBody>
          <a:bodyPr/>
          <a:lstStyle/>
          <a:p>
            <a:pPr>
              <a:defRPr/>
            </a:pPr>
            <a:fld id="{7CB343AE-2FF6-4C90-9201-7D29F1EB0427}"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06EB8106-8AE9-46A3-B2FB-889BFEF07FE0}" type="datetime1">
              <a:rPr lang="en-US" smtClean="0"/>
              <a:pPr>
                <a:defRPr/>
              </a:pPr>
              <a:t>10/27/2013</a:t>
            </a:fld>
            <a:endParaRPr lang="en-US"/>
          </a:p>
        </p:txBody>
      </p:sp>
      <p:sp>
        <p:nvSpPr>
          <p:cNvPr id="5" name="Footer Placeholder 4"/>
          <p:cNvSpPr>
            <a:spLocks noGrp="1"/>
          </p:cNvSpPr>
          <p:nvPr>
            <p:ph type="ftr" sz="quarter" idx="11"/>
          </p:nvPr>
        </p:nvSpPr>
        <p:spPr/>
        <p:txBody>
          <a:bodyPr/>
          <a:lstStyle/>
          <a:p>
            <a:pPr>
              <a:defRPr/>
            </a:pPr>
            <a:r>
              <a:rPr lang="en-US" smtClean="0"/>
              <a:t>oedojo soedirham (oedojo@yahoo.com)</a:t>
            </a:r>
            <a:endParaRPr lang="en-US"/>
          </a:p>
        </p:txBody>
      </p:sp>
      <p:sp>
        <p:nvSpPr>
          <p:cNvPr id="6" name="Slide Number Placeholder 5"/>
          <p:cNvSpPr>
            <a:spLocks noGrp="1"/>
          </p:cNvSpPr>
          <p:nvPr>
            <p:ph type="sldNum" sz="quarter" idx="12"/>
          </p:nvPr>
        </p:nvSpPr>
        <p:spPr/>
        <p:txBody>
          <a:bodyPr/>
          <a:lstStyle/>
          <a:p>
            <a:pPr>
              <a:defRPr/>
            </a:pPr>
            <a:fld id="{DD0A139B-306E-4107-B9E6-A1D61C01AD3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6F055F14-7C15-43B1-814B-8009C6EF5706}" type="datetime1">
              <a:rPr lang="en-US" smtClean="0"/>
              <a:pPr>
                <a:defRPr/>
              </a:pPr>
              <a:t>10/27/2013</a:t>
            </a:fld>
            <a:endParaRPr lang="en-US"/>
          </a:p>
        </p:txBody>
      </p:sp>
      <p:sp>
        <p:nvSpPr>
          <p:cNvPr id="5" name="Footer Placeholder 4"/>
          <p:cNvSpPr>
            <a:spLocks noGrp="1"/>
          </p:cNvSpPr>
          <p:nvPr>
            <p:ph type="ftr" sz="quarter" idx="11"/>
          </p:nvPr>
        </p:nvSpPr>
        <p:spPr/>
        <p:txBody>
          <a:bodyPr/>
          <a:lstStyle/>
          <a:p>
            <a:pPr>
              <a:defRPr/>
            </a:pPr>
            <a:r>
              <a:rPr lang="en-US" smtClean="0"/>
              <a:t>oedojo soedirham (oedojo@yahoo.com)</a:t>
            </a:r>
            <a:endParaRPr lang="en-US"/>
          </a:p>
        </p:txBody>
      </p:sp>
      <p:sp>
        <p:nvSpPr>
          <p:cNvPr id="6" name="Slide Number Placeholder 5"/>
          <p:cNvSpPr>
            <a:spLocks noGrp="1"/>
          </p:cNvSpPr>
          <p:nvPr>
            <p:ph type="sldNum" sz="quarter" idx="12"/>
          </p:nvPr>
        </p:nvSpPr>
        <p:spPr/>
        <p:txBody>
          <a:bodyPr/>
          <a:lstStyle/>
          <a:p>
            <a:pPr>
              <a:defRPr/>
            </a:pPr>
            <a:fld id="{3CED8716-1C03-4AF4-9A82-4B610B00B772}"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5FE7B6C1-1FDA-4C8D-928D-7F91E821EE10}" type="datetime1">
              <a:rPr lang="en-US" smtClean="0"/>
              <a:pPr>
                <a:defRPr/>
              </a:pPr>
              <a:t>10/27/2013</a:t>
            </a:fld>
            <a:endParaRPr lang="en-US"/>
          </a:p>
        </p:txBody>
      </p:sp>
      <p:sp>
        <p:nvSpPr>
          <p:cNvPr id="6" name="Footer Placeholder 5"/>
          <p:cNvSpPr>
            <a:spLocks noGrp="1"/>
          </p:cNvSpPr>
          <p:nvPr>
            <p:ph type="ftr" sz="quarter" idx="11"/>
          </p:nvPr>
        </p:nvSpPr>
        <p:spPr/>
        <p:txBody>
          <a:bodyPr/>
          <a:lstStyle/>
          <a:p>
            <a:pPr>
              <a:defRPr/>
            </a:pPr>
            <a:r>
              <a:rPr lang="en-US" smtClean="0"/>
              <a:t>oedojo soedirham (oedojo@yahoo.com)</a:t>
            </a:r>
            <a:endParaRPr lang="en-US"/>
          </a:p>
        </p:txBody>
      </p:sp>
      <p:sp>
        <p:nvSpPr>
          <p:cNvPr id="7" name="Slide Number Placeholder 6"/>
          <p:cNvSpPr>
            <a:spLocks noGrp="1"/>
          </p:cNvSpPr>
          <p:nvPr>
            <p:ph type="sldNum" sz="quarter" idx="12"/>
          </p:nvPr>
        </p:nvSpPr>
        <p:spPr/>
        <p:txBody>
          <a:bodyPr/>
          <a:lstStyle/>
          <a:p>
            <a:pPr>
              <a:defRPr/>
            </a:pPr>
            <a:fld id="{60CC867F-9CB0-4679-9C7A-419D68F2D347}"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12184070-4E72-407E-8B4D-7A07A93941E9}" type="datetime1">
              <a:rPr lang="en-US" smtClean="0"/>
              <a:pPr>
                <a:defRPr/>
              </a:pPr>
              <a:t>10/27/2013</a:t>
            </a:fld>
            <a:endParaRPr lang="en-US"/>
          </a:p>
        </p:txBody>
      </p:sp>
      <p:sp>
        <p:nvSpPr>
          <p:cNvPr id="8" name="Footer Placeholder 7"/>
          <p:cNvSpPr>
            <a:spLocks noGrp="1"/>
          </p:cNvSpPr>
          <p:nvPr>
            <p:ph type="ftr" sz="quarter" idx="11"/>
          </p:nvPr>
        </p:nvSpPr>
        <p:spPr/>
        <p:txBody>
          <a:bodyPr/>
          <a:lstStyle/>
          <a:p>
            <a:pPr>
              <a:defRPr/>
            </a:pPr>
            <a:r>
              <a:rPr lang="en-US" smtClean="0"/>
              <a:t>oedojo soedirham (oedojo@yahoo.com)</a:t>
            </a:r>
            <a:endParaRPr lang="en-US"/>
          </a:p>
        </p:txBody>
      </p:sp>
      <p:sp>
        <p:nvSpPr>
          <p:cNvPr id="9" name="Slide Number Placeholder 8"/>
          <p:cNvSpPr>
            <a:spLocks noGrp="1"/>
          </p:cNvSpPr>
          <p:nvPr>
            <p:ph type="sldNum" sz="quarter" idx="12"/>
          </p:nvPr>
        </p:nvSpPr>
        <p:spPr/>
        <p:txBody>
          <a:bodyPr/>
          <a:lstStyle/>
          <a:p>
            <a:pPr>
              <a:defRPr/>
            </a:pPr>
            <a:fld id="{87BEAEF0-8D09-4483-B5D4-4D7AE982656E}"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fld id="{ECD37357-4A95-47BE-A143-20B453C3CF08}" type="datetime1">
              <a:rPr lang="en-US" smtClean="0"/>
              <a:pPr>
                <a:defRPr/>
              </a:pPr>
              <a:t>10/27/2013</a:t>
            </a:fld>
            <a:endParaRPr lang="en-US"/>
          </a:p>
        </p:txBody>
      </p:sp>
      <p:sp>
        <p:nvSpPr>
          <p:cNvPr id="8" name="Slide Number Placeholder 7"/>
          <p:cNvSpPr>
            <a:spLocks noGrp="1"/>
          </p:cNvSpPr>
          <p:nvPr>
            <p:ph type="sldNum" sz="quarter" idx="11"/>
          </p:nvPr>
        </p:nvSpPr>
        <p:spPr/>
        <p:txBody>
          <a:bodyPr/>
          <a:lstStyle/>
          <a:p>
            <a:pPr>
              <a:defRPr/>
            </a:pPr>
            <a:fld id="{B050DD04-6BCE-44B0-A159-362F2F849E18}" type="slidenum">
              <a:rPr lang="en-US" smtClean="0"/>
              <a:pPr>
                <a:defRPr/>
              </a:pPr>
              <a:t>‹#›</a:t>
            </a:fld>
            <a:endParaRPr lang="en-US"/>
          </a:p>
        </p:txBody>
      </p:sp>
      <p:sp>
        <p:nvSpPr>
          <p:cNvPr id="9" name="Footer Placeholder 8"/>
          <p:cNvSpPr>
            <a:spLocks noGrp="1"/>
          </p:cNvSpPr>
          <p:nvPr>
            <p:ph type="ftr" sz="quarter" idx="12"/>
          </p:nvPr>
        </p:nvSpPr>
        <p:spPr/>
        <p:txBody>
          <a:bodyPr/>
          <a:lstStyle/>
          <a:p>
            <a:pPr>
              <a:defRPr/>
            </a:pPr>
            <a:r>
              <a:rPr lang="en-US" smtClean="0"/>
              <a:t>oedojo soedirham (oedojo@yahoo.com)</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BF2983E-0638-4EB3-BA5E-5E4A5C39B85A}" type="datetime1">
              <a:rPr lang="en-US" smtClean="0"/>
              <a:pPr>
                <a:defRPr/>
              </a:pPr>
              <a:t>10/27/2013</a:t>
            </a:fld>
            <a:endParaRPr lang="en-US"/>
          </a:p>
        </p:txBody>
      </p:sp>
      <p:sp>
        <p:nvSpPr>
          <p:cNvPr id="3" name="Footer Placeholder 2"/>
          <p:cNvSpPr>
            <a:spLocks noGrp="1"/>
          </p:cNvSpPr>
          <p:nvPr>
            <p:ph type="ftr" sz="quarter" idx="11"/>
          </p:nvPr>
        </p:nvSpPr>
        <p:spPr/>
        <p:txBody>
          <a:bodyPr/>
          <a:lstStyle/>
          <a:p>
            <a:pPr>
              <a:defRPr/>
            </a:pPr>
            <a:r>
              <a:rPr lang="en-US" smtClean="0"/>
              <a:t>oedojo soedirham (oedojo@yahoo.com)</a:t>
            </a:r>
            <a:endParaRPr lang="en-US"/>
          </a:p>
        </p:txBody>
      </p:sp>
      <p:sp>
        <p:nvSpPr>
          <p:cNvPr id="4" name="Slide Number Placeholder 3"/>
          <p:cNvSpPr>
            <a:spLocks noGrp="1"/>
          </p:cNvSpPr>
          <p:nvPr>
            <p:ph type="sldNum" sz="quarter" idx="12"/>
          </p:nvPr>
        </p:nvSpPr>
        <p:spPr/>
        <p:txBody>
          <a:bodyPr/>
          <a:lstStyle/>
          <a:p>
            <a:pPr>
              <a:defRPr/>
            </a:pPr>
            <a:fld id="{29C0E1A5-E3FD-4EB6-AD6F-B36BE24A981F}"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CEEF7593-D213-46F9-A442-C0711F243095}" type="datetime1">
              <a:rPr lang="en-US" smtClean="0"/>
              <a:pPr>
                <a:defRPr/>
              </a:pPr>
              <a:t>10/27/2013</a:t>
            </a:fld>
            <a:endParaRPr lang="en-US"/>
          </a:p>
        </p:txBody>
      </p:sp>
      <p:sp>
        <p:nvSpPr>
          <p:cNvPr id="6" name="Footer Placeholder 5"/>
          <p:cNvSpPr>
            <a:spLocks noGrp="1"/>
          </p:cNvSpPr>
          <p:nvPr>
            <p:ph type="ftr" sz="quarter" idx="11"/>
          </p:nvPr>
        </p:nvSpPr>
        <p:spPr/>
        <p:txBody>
          <a:bodyPr/>
          <a:lstStyle/>
          <a:p>
            <a:pPr>
              <a:defRPr/>
            </a:pPr>
            <a:r>
              <a:rPr lang="en-US" smtClean="0"/>
              <a:t>oedojo soedirham (oedojo@yahoo.com)</a:t>
            </a:r>
            <a:endParaRPr lang="en-US"/>
          </a:p>
        </p:txBody>
      </p:sp>
      <p:sp>
        <p:nvSpPr>
          <p:cNvPr id="7" name="Slide Number Placeholder 6"/>
          <p:cNvSpPr>
            <a:spLocks noGrp="1"/>
          </p:cNvSpPr>
          <p:nvPr>
            <p:ph type="sldNum" sz="quarter" idx="12"/>
          </p:nvPr>
        </p:nvSpPr>
        <p:spPr>
          <a:xfrm>
            <a:off x="8156448" y="6422064"/>
            <a:ext cx="762000" cy="365125"/>
          </a:xfrm>
        </p:spPr>
        <p:txBody>
          <a:bodyPr/>
          <a:lstStyle/>
          <a:p>
            <a:pPr>
              <a:defRPr/>
            </a:pPr>
            <a:fld id="{7C94FC10-3EC1-4BF5-8CFA-BB3755C02158}"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a:defRPr/>
            </a:pPr>
            <a:fld id="{D45D80D1-3072-4AB6-BA01-E1696DB564BA}" type="datetime1">
              <a:rPr lang="en-US" smtClean="0"/>
              <a:pPr>
                <a:defRPr/>
              </a:pPr>
              <a:t>10/27/2013</a:t>
            </a:fld>
            <a:endParaRPr lang="en-US"/>
          </a:p>
        </p:txBody>
      </p:sp>
      <p:sp>
        <p:nvSpPr>
          <p:cNvPr id="6" name="Footer Placeholder 5"/>
          <p:cNvSpPr>
            <a:spLocks noGrp="1"/>
          </p:cNvSpPr>
          <p:nvPr>
            <p:ph type="ftr" sz="quarter" idx="11"/>
          </p:nvPr>
        </p:nvSpPr>
        <p:spPr/>
        <p:txBody>
          <a:bodyPr/>
          <a:lstStyle/>
          <a:p>
            <a:pPr>
              <a:defRPr/>
            </a:pPr>
            <a:r>
              <a:rPr lang="en-US" smtClean="0"/>
              <a:t>oedojo soedirham (oedojo@yahoo.com)</a:t>
            </a:r>
            <a:endParaRPr lang="en-US"/>
          </a:p>
        </p:txBody>
      </p:sp>
      <p:sp>
        <p:nvSpPr>
          <p:cNvPr id="7" name="Slide Number Placeholder 6"/>
          <p:cNvSpPr>
            <a:spLocks noGrp="1"/>
          </p:cNvSpPr>
          <p:nvPr>
            <p:ph type="sldNum" sz="quarter" idx="12"/>
          </p:nvPr>
        </p:nvSpPr>
        <p:spPr/>
        <p:txBody>
          <a:bodyPr/>
          <a:lstStyle/>
          <a:p>
            <a:pPr>
              <a:defRPr/>
            </a:pPr>
            <a:fld id="{E8BB4DF0-C244-4427-A781-7CB777FB6A08}"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fld id="{4D425CEB-B075-4044-8ED0-98614AF1DFC3}" type="datetime1">
              <a:rPr lang="en-US" smtClean="0"/>
              <a:pPr>
                <a:defRPr/>
              </a:pPr>
              <a:t>10/27/2013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r>
              <a:rPr lang="en-US" smtClean="0"/>
              <a:t>oedojo soedirham (oedojo@yahoo.com)</a:t>
            </a:r>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pPr>
              <a:defRPr/>
            </a:pPr>
            <a:fld id="{E4E2FF5C-A244-45F9-B1A2-9E5CE285870E}"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Lst>
  <p:hf hdr="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normAutofit fontScale="90000"/>
          </a:bodyPr>
          <a:lstStyle/>
          <a:p>
            <a:pPr fontAlgn="auto">
              <a:spcAft>
                <a:spcPts val="0"/>
              </a:spcAft>
              <a:defRPr/>
            </a:pPr>
            <a:r>
              <a:rPr lang="en-US" sz="4000" smtClean="0"/>
              <a:t>Bagian 2:	</a:t>
            </a:r>
            <a:r>
              <a:rPr lang="en-US" sz="4000" smtClean="0">
                <a:solidFill>
                  <a:srgbClr val="FFFF00"/>
                </a:solidFill>
              </a:rPr>
              <a:t>RANCANGAN DAN 			  	PENGUMPULAN DATA</a:t>
            </a:r>
          </a:p>
        </p:txBody>
      </p:sp>
      <p:sp>
        <p:nvSpPr>
          <p:cNvPr id="41987" name="Rectangle 3"/>
          <p:cNvSpPr>
            <a:spLocks noGrp="1" noChangeArrowheads="1"/>
          </p:cNvSpPr>
          <p:nvPr>
            <p:ph idx="1"/>
          </p:nvPr>
        </p:nvSpPr>
        <p:spPr/>
        <p:txBody>
          <a:bodyPr>
            <a:normAutofit/>
          </a:bodyPr>
          <a:lstStyle/>
          <a:p>
            <a:r>
              <a:rPr lang="en-US" smtClean="0">
                <a:solidFill>
                  <a:srgbClr val="FFFF00"/>
                </a:solidFill>
              </a:rPr>
              <a:t>1.	MERANCANG STUDI KUALITATIF</a:t>
            </a:r>
          </a:p>
          <a:p>
            <a:pPr lvl="2"/>
            <a:r>
              <a:rPr lang="en-US" smtClean="0">
                <a:solidFill>
                  <a:srgbClr val="FFFF00"/>
                </a:solidFill>
              </a:rPr>
              <a:t>BASIC RESEARCH</a:t>
            </a:r>
          </a:p>
          <a:p>
            <a:pPr lvl="2"/>
            <a:r>
              <a:rPr lang="en-US" smtClean="0">
                <a:solidFill>
                  <a:srgbClr val="FFFF00"/>
                </a:solidFill>
              </a:rPr>
              <a:t>Tujuan dari basic research adalah pengetahuan atas nama pengetahuan.</a:t>
            </a:r>
          </a:p>
          <a:p>
            <a:pPr lvl="2"/>
            <a:r>
              <a:rPr lang="en-US" smtClean="0">
                <a:solidFill>
                  <a:srgbClr val="FFFF00"/>
                </a:solidFill>
              </a:rPr>
              <a:t>Para peneliti yg terlibat dalam basic research ingin mengerti bagaimana dunia ini berjalan.  Mereka tertarik dalam meneliti sebuah fenomena agar supaya mendapatkan sifat-2 realitas yg berkaitan dg fenomena tsb.</a:t>
            </a:r>
          </a:p>
          <a:p>
            <a:pPr lvl="2"/>
            <a:r>
              <a:rPr lang="en-US" smtClean="0">
                <a:solidFill>
                  <a:srgbClr val="FFFF00"/>
                </a:solidFill>
              </a:rPr>
              <a:t>Tujuan periset dasar (basic) adalah untuk mengerti dan menjelaskan.</a:t>
            </a:r>
          </a:p>
        </p:txBody>
      </p:sp>
      <p:sp>
        <p:nvSpPr>
          <p:cNvPr id="4" name="Date Placeholder 3"/>
          <p:cNvSpPr>
            <a:spLocks noGrp="1"/>
          </p:cNvSpPr>
          <p:nvPr>
            <p:ph type="dt" sz="half" idx="10"/>
          </p:nvPr>
        </p:nvSpPr>
        <p:spPr/>
        <p:txBody>
          <a:bodyPr/>
          <a:lstStyle/>
          <a:p>
            <a:pPr>
              <a:defRPr/>
            </a:pPr>
            <a:fld id="{FC35F620-1B13-4C3E-B580-A81902C4BDED}" type="datetime1">
              <a:rPr lang="en-US"/>
              <a:pPr>
                <a:defRPr/>
              </a:pPr>
              <a:t>10/27/2013</a:t>
            </a:fld>
            <a:endParaRPr lang="en-US"/>
          </a:p>
        </p:txBody>
      </p:sp>
      <p:sp>
        <p:nvSpPr>
          <p:cNvPr id="5" name="Footer Placeholder 4"/>
          <p:cNvSpPr>
            <a:spLocks noGrp="1"/>
          </p:cNvSpPr>
          <p:nvPr>
            <p:ph type="ftr" sz="quarter" idx="11"/>
          </p:nvPr>
        </p:nvSpPr>
        <p:spPr/>
        <p:txBody>
          <a:bodyPr/>
          <a:lstStyle/>
          <a:p>
            <a:pPr>
              <a:defRPr/>
            </a:pPr>
            <a:r>
              <a:rPr lang="en-US"/>
              <a:t>oedojo soedirham (oedojo@yahoo.com)</a:t>
            </a:r>
          </a:p>
        </p:txBody>
      </p:sp>
      <p:sp>
        <p:nvSpPr>
          <p:cNvPr id="6" name="Slide Number Placeholder 5"/>
          <p:cNvSpPr>
            <a:spLocks noGrp="1"/>
          </p:cNvSpPr>
          <p:nvPr>
            <p:ph type="sldNum" sz="quarter" idx="12"/>
          </p:nvPr>
        </p:nvSpPr>
        <p:spPr/>
        <p:txBody>
          <a:bodyPr/>
          <a:lstStyle/>
          <a:p>
            <a:pPr>
              <a:defRPr/>
            </a:pPr>
            <a:fld id="{C406224B-BDE0-44FA-99B8-9733F0566E34}" type="slidenum">
              <a:rPr lang="en-US"/>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normAutofit fontScale="90000"/>
          </a:bodyPr>
          <a:lstStyle/>
          <a:p>
            <a:pPr fontAlgn="auto">
              <a:spcAft>
                <a:spcPts val="0"/>
              </a:spcAft>
              <a:defRPr/>
            </a:pPr>
            <a:r>
              <a:rPr lang="en-US" sz="4000" smtClean="0"/>
              <a:t>Bagian 2:	</a:t>
            </a:r>
            <a:r>
              <a:rPr lang="en-US" sz="4000" smtClean="0">
                <a:solidFill>
                  <a:srgbClr val="FFFF00"/>
                </a:solidFill>
              </a:rPr>
              <a:t>RANCANGAN DAN 			  	PENGUMPULAN DATA</a:t>
            </a:r>
          </a:p>
        </p:txBody>
      </p:sp>
      <p:sp>
        <p:nvSpPr>
          <p:cNvPr id="54275" name="Rectangle 3"/>
          <p:cNvSpPr>
            <a:spLocks noGrp="1" noChangeArrowheads="1"/>
          </p:cNvSpPr>
          <p:nvPr>
            <p:ph idx="1"/>
          </p:nvPr>
        </p:nvSpPr>
        <p:spPr/>
        <p:txBody>
          <a:bodyPr/>
          <a:lstStyle/>
          <a:p>
            <a:r>
              <a:rPr lang="en-US" smtClean="0">
                <a:solidFill>
                  <a:srgbClr val="FFFF00"/>
                </a:solidFill>
              </a:rPr>
              <a:t>PURPOSEFUL SAMPLING</a:t>
            </a:r>
          </a:p>
          <a:p>
            <a:pPr lvl="2"/>
            <a:r>
              <a:rPr lang="en-US" smtClean="0">
                <a:solidFill>
                  <a:srgbClr val="FFFF00"/>
                </a:solidFill>
              </a:rPr>
              <a:t>Penelitian kualitatif biasanya berfokus pada kedalaman (in-depth) pada sampel yg secara relatif kecil, bahkan hanya single case (n = 1), dipilih secara purposif.  Sebaliknya penelitian kuantitatif tergantung pada sampel yg besar dan dipilih secara acak.</a:t>
            </a:r>
          </a:p>
          <a:p>
            <a:pPr lvl="2"/>
            <a:r>
              <a:rPr lang="en-US" smtClean="0">
                <a:solidFill>
                  <a:srgbClr val="FFFF00"/>
                </a:solidFill>
              </a:rPr>
              <a:t>Tidak hanya teknik sampling nya berbeda, tetapi logika setiap pendekatan adalah unik karena tujuan masing-2 strategi berbeda.</a:t>
            </a:r>
          </a:p>
        </p:txBody>
      </p:sp>
      <p:sp>
        <p:nvSpPr>
          <p:cNvPr id="4" name="Date Placeholder 3"/>
          <p:cNvSpPr>
            <a:spLocks noGrp="1"/>
          </p:cNvSpPr>
          <p:nvPr>
            <p:ph type="dt" sz="half" idx="10"/>
          </p:nvPr>
        </p:nvSpPr>
        <p:spPr/>
        <p:txBody>
          <a:bodyPr/>
          <a:lstStyle/>
          <a:p>
            <a:pPr>
              <a:defRPr/>
            </a:pPr>
            <a:fld id="{FC35F620-1B13-4C3E-B580-A81902C4BDED}" type="datetime1">
              <a:rPr lang="en-US"/>
              <a:pPr>
                <a:defRPr/>
              </a:pPr>
              <a:t>10/27/2013</a:t>
            </a:fld>
            <a:endParaRPr lang="en-US" dirty="0"/>
          </a:p>
        </p:txBody>
      </p:sp>
      <p:sp>
        <p:nvSpPr>
          <p:cNvPr id="5" name="Footer Placeholder 4"/>
          <p:cNvSpPr>
            <a:spLocks noGrp="1"/>
          </p:cNvSpPr>
          <p:nvPr>
            <p:ph type="ftr" sz="quarter" idx="11"/>
          </p:nvPr>
        </p:nvSpPr>
        <p:spPr/>
        <p:txBody>
          <a:bodyPr/>
          <a:lstStyle/>
          <a:p>
            <a:pPr>
              <a:defRPr/>
            </a:pPr>
            <a:r>
              <a:rPr lang="en-US"/>
              <a:t>oedojo soedirham (oedojo@yahoo.com)</a:t>
            </a:r>
          </a:p>
        </p:txBody>
      </p:sp>
      <p:sp>
        <p:nvSpPr>
          <p:cNvPr id="6" name="Slide Number Placeholder 5"/>
          <p:cNvSpPr>
            <a:spLocks noGrp="1"/>
          </p:cNvSpPr>
          <p:nvPr>
            <p:ph type="sldNum" sz="quarter" idx="12"/>
          </p:nvPr>
        </p:nvSpPr>
        <p:spPr/>
        <p:txBody>
          <a:bodyPr/>
          <a:lstStyle/>
          <a:p>
            <a:pPr>
              <a:defRPr/>
            </a:pPr>
            <a:fld id="{4D46BE00-92ED-450D-A5F3-9C7D306D034D}" type="slidenum">
              <a:rPr lang="en-US"/>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normAutofit fontScale="90000"/>
          </a:bodyPr>
          <a:lstStyle/>
          <a:p>
            <a:pPr fontAlgn="auto">
              <a:spcAft>
                <a:spcPts val="0"/>
              </a:spcAft>
              <a:defRPr/>
            </a:pPr>
            <a:r>
              <a:rPr lang="en-US" sz="4000" smtClean="0"/>
              <a:t>Bagian 2:	</a:t>
            </a:r>
            <a:r>
              <a:rPr lang="en-US" sz="4000" smtClean="0">
                <a:solidFill>
                  <a:srgbClr val="FFFF00"/>
                </a:solidFill>
              </a:rPr>
              <a:t>RANCANGAN DAN 			  	PENGUMPULAN DATA</a:t>
            </a:r>
          </a:p>
        </p:txBody>
      </p:sp>
      <p:sp>
        <p:nvSpPr>
          <p:cNvPr id="55299" name="Rectangle 3"/>
          <p:cNvSpPr>
            <a:spLocks noGrp="1" noChangeArrowheads="1"/>
          </p:cNvSpPr>
          <p:nvPr>
            <p:ph idx="1"/>
          </p:nvPr>
        </p:nvSpPr>
        <p:spPr/>
        <p:txBody>
          <a:bodyPr/>
          <a:lstStyle/>
          <a:p>
            <a:r>
              <a:rPr lang="en-US" smtClean="0">
                <a:solidFill>
                  <a:srgbClr val="FFFF00"/>
                </a:solidFill>
              </a:rPr>
              <a:t>PURPOSEFUL SAMPLING</a:t>
            </a:r>
          </a:p>
          <a:p>
            <a:pPr lvl="2"/>
            <a:r>
              <a:rPr lang="en-US" smtClean="0">
                <a:solidFill>
                  <a:srgbClr val="FFFF00"/>
                </a:solidFill>
              </a:rPr>
              <a:t>Logika dan kekuatan purposeful sampling terletak pada pemilihan information-rich cases untuk studi dalam kedalaman.</a:t>
            </a:r>
          </a:p>
          <a:p>
            <a:pPr lvl="2"/>
            <a:r>
              <a:rPr lang="en-US" smtClean="0">
                <a:solidFill>
                  <a:srgbClr val="FFFF00"/>
                </a:solidFill>
              </a:rPr>
              <a:t>Information-rich case adl mereka darimana seseorang dapat mengerti sesuatu yg berharga tentang isu-2 sentral pentingnya thd tujuan daripada riset, jadi istilahnya purposeful sampling.</a:t>
            </a:r>
          </a:p>
        </p:txBody>
      </p:sp>
      <p:sp>
        <p:nvSpPr>
          <p:cNvPr id="4" name="Date Placeholder 3"/>
          <p:cNvSpPr>
            <a:spLocks noGrp="1"/>
          </p:cNvSpPr>
          <p:nvPr>
            <p:ph type="dt" sz="half" idx="10"/>
          </p:nvPr>
        </p:nvSpPr>
        <p:spPr/>
        <p:txBody>
          <a:bodyPr/>
          <a:lstStyle/>
          <a:p>
            <a:pPr>
              <a:defRPr/>
            </a:pPr>
            <a:fld id="{FC35F620-1B13-4C3E-B580-A81902C4BDED}" type="datetime1">
              <a:rPr lang="en-US"/>
              <a:pPr>
                <a:defRPr/>
              </a:pPr>
              <a:t>10/27/2013</a:t>
            </a:fld>
            <a:endParaRPr lang="en-US" dirty="0"/>
          </a:p>
        </p:txBody>
      </p:sp>
      <p:sp>
        <p:nvSpPr>
          <p:cNvPr id="5" name="Footer Placeholder 4"/>
          <p:cNvSpPr>
            <a:spLocks noGrp="1"/>
          </p:cNvSpPr>
          <p:nvPr>
            <p:ph type="ftr" sz="quarter" idx="11"/>
          </p:nvPr>
        </p:nvSpPr>
        <p:spPr/>
        <p:txBody>
          <a:bodyPr/>
          <a:lstStyle/>
          <a:p>
            <a:pPr>
              <a:defRPr/>
            </a:pPr>
            <a:r>
              <a:rPr lang="en-US"/>
              <a:t>oedojo soedirham (oedojo@yahoo.com)</a:t>
            </a:r>
          </a:p>
        </p:txBody>
      </p:sp>
      <p:sp>
        <p:nvSpPr>
          <p:cNvPr id="6" name="Slide Number Placeholder 5"/>
          <p:cNvSpPr>
            <a:spLocks noGrp="1"/>
          </p:cNvSpPr>
          <p:nvPr>
            <p:ph type="sldNum" sz="quarter" idx="12"/>
          </p:nvPr>
        </p:nvSpPr>
        <p:spPr/>
        <p:txBody>
          <a:bodyPr/>
          <a:lstStyle/>
          <a:p>
            <a:pPr>
              <a:defRPr/>
            </a:pPr>
            <a:fld id="{74797565-F17C-4CD3-95FF-7978B3C8D178}" type="slidenum">
              <a:rPr lang="en-US"/>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normAutofit fontScale="90000"/>
          </a:bodyPr>
          <a:lstStyle/>
          <a:p>
            <a:pPr fontAlgn="auto">
              <a:spcAft>
                <a:spcPts val="0"/>
              </a:spcAft>
              <a:defRPr/>
            </a:pPr>
            <a:r>
              <a:rPr lang="en-US" sz="4000" smtClean="0"/>
              <a:t>Bagian 2:	</a:t>
            </a:r>
            <a:r>
              <a:rPr lang="en-US" sz="4000" smtClean="0">
                <a:solidFill>
                  <a:srgbClr val="FFFF00"/>
                </a:solidFill>
              </a:rPr>
              <a:t>RANCANGAN DAN 			  	PENGUMPULAN DATA</a:t>
            </a:r>
          </a:p>
        </p:txBody>
      </p:sp>
      <p:sp>
        <p:nvSpPr>
          <p:cNvPr id="56323" name="Rectangle 3"/>
          <p:cNvSpPr>
            <a:spLocks noGrp="1" noChangeArrowheads="1"/>
          </p:cNvSpPr>
          <p:nvPr>
            <p:ph idx="1"/>
          </p:nvPr>
        </p:nvSpPr>
        <p:spPr/>
        <p:txBody>
          <a:bodyPr/>
          <a:lstStyle/>
          <a:p>
            <a:r>
              <a:rPr lang="en-US" smtClean="0">
                <a:solidFill>
                  <a:srgbClr val="FFFF00"/>
                </a:solidFill>
              </a:rPr>
              <a:t>2.	STRATEGI LAPANGAN DAN METODE 	OBSERVASI</a:t>
            </a:r>
          </a:p>
          <a:p>
            <a:pPr lvl="2"/>
            <a:r>
              <a:rPr lang="en-US" smtClean="0">
                <a:solidFill>
                  <a:srgbClr val="FFFF00"/>
                </a:solidFill>
              </a:rPr>
              <a:t>Folk wisdom about human observation.  What people “see” is highly dependent on their interests, biases, and backgrounds.  Our culture tells us what to see our early childhood socialization instructs us in how to look at the world, and our value systems tell us how to interpret what passes before our eyes.</a:t>
            </a:r>
          </a:p>
          <a:p>
            <a:pPr lvl="1"/>
            <a:endParaRPr lang="en-US" smtClean="0">
              <a:solidFill>
                <a:srgbClr val="FFFF00"/>
              </a:solidFill>
            </a:endParaRPr>
          </a:p>
        </p:txBody>
      </p:sp>
      <p:sp>
        <p:nvSpPr>
          <p:cNvPr id="4" name="Date Placeholder 3"/>
          <p:cNvSpPr>
            <a:spLocks noGrp="1"/>
          </p:cNvSpPr>
          <p:nvPr>
            <p:ph type="dt" sz="half" idx="10"/>
          </p:nvPr>
        </p:nvSpPr>
        <p:spPr/>
        <p:txBody>
          <a:bodyPr/>
          <a:lstStyle/>
          <a:p>
            <a:pPr>
              <a:defRPr/>
            </a:pPr>
            <a:fld id="{21602253-50FC-4D6B-8430-07A3DE792ADB}" type="datetime1">
              <a:rPr lang="en-US"/>
              <a:pPr>
                <a:defRPr/>
              </a:pPr>
              <a:t>10/27/2013</a:t>
            </a:fld>
            <a:endParaRPr lang="en-US"/>
          </a:p>
        </p:txBody>
      </p:sp>
      <p:sp>
        <p:nvSpPr>
          <p:cNvPr id="5" name="Footer Placeholder 4"/>
          <p:cNvSpPr>
            <a:spLocks noGrp="1"/>
          </p:cNvSpPr>
          <p:nvPr>
            <p:ph type="ftr" sz="quarter" idx="11"/>
          </p:nvPr>
        </p:nvSpPr>
        <p:spPr/>
        <p:txBody>
          <a:bodyPr/>
          <a:lstStyle/>
          <a:p>
            <a:pPr>
              <a:defRPr/>
            </a:pPr>
            <a:r>
              <a:rPr lang="en-US"/>
              <a:t>oedojo soedirham (oedojo@yahoo.com)</a:t>
            </a:r>
          </a:p>
        </p:txBody>
      </p:sp>
      <p:sp>
        <p:nvSpPr>
          <p:cNvPr id="6" name="Slide Number Placeholder 5"/>
          <p:cNvSpPr>
            <a:spLocks noGrp="1"/>
          </p:cNvSpPr>
          <p:nvPr>
            <p:ph type="sldNum" sz="quarter" idx="12"/>
          </p:nvPr>
        </p:nvSpPr>
        <p:spPr/>
        <p:txBody>
          <a:bodyPr/>
          <a:lstStyle/>
          <a:p>
            <a:pPr>
              <a:defRPr/>
            </a:pPr>
            <a:fld id="{FBEE0359-A067-4531-982E-190786EE86A7}" type="slidenum">
              <a:rPr lang="en-US"/>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normAutofit fontScale="90000"/>
          </a:bodyPr>
          <a:lstStyle/>
          <a:p>
            <a:pPr fontAlgn="auto">
              <a:spcAft>
                <a:spcPts val="0"/>
              </a:spcAft>
              <a:defRPr/>
            </a:pPr>
            <a:r>
              <a:rPr lang="en-US" sz="4000" smtClean="0"/>
              <a:t>Bagian 2:	</a:t>
            </a:r>
            <a:r>
              <a:rPr lang="en-US" sz="4000" smtClean="0">
                <a:solidFill>
                  <a:srgbClr val="FFFF00"/>
                </a:solidFill>
              </a:rPr>
              <a:t>RANCANGAN DAN 			  	PENGUMPULAN DATA</a:t>
            </a:r>
          </a:p>
        </p:txBody>
      </p:sp>
      <p:sp>
        <p:nvSpPr>
          <p:cNvPr id="57347" name="Rectangle 3"/>
          <p:cNvSpPr>
            <a:spLocks noGrp="1" noChangeArrowheads="1"/>
          </p:cNvSpPr>
          <p:nvPr>
            <p:ph idx="1"/>
          </p:nvPr>
        </p:nvSpPr>
        <p:spPr/>
        <p:txBody>
          <a:bodyPr/>
          <a:lstStyle/>
          <a:p>
            <a:r>
              <a:rPr lang="en-US" smtClean="0">
                <a:solidFill>
                  <a:srgbClr val="FFFF00"/>
                </a:solidFill>
              </a:rPr>
              <a:t>2.	STRATEGI LAPANGAN DAN METODE 	OBSERVASI</a:t>
            </a:r>
          </a:p>
          <a:p>
            <a:pPr lvl="2"/>
            <a:r>
              <a:rPr lang="en-US" smtClean="0">
                <a:solidFill>
                  <a:srgbClr val="FFFF00"/>
                </a:solidFill>
              </a:rPr>
              <a:t>The of observational data is to describe the setting that was observed, the activities that took place in that setting, the people who participated in those activities, and the meanings of what was observed from the perspective of those observed.</a:t>
            </a:r>
          </a:p>
          <a:p>
            <a:pPr lvl="2"/>
            <a:r>
              <a:rPr lang="en-US" smtClean="0">
                <a:solidFill>
                  <a:srgbClr val="FFFF00"/>
                </a:solidFill>
              </a:rPr>
              <a:t>The description must be factual, accurate, and thorough without being cluttered by irrelevant minutiae and trivia.</a:t>
            </a:r>
          </a:p>
          <a:p>
            <a:pPr lvl="1"/>
            <a:endParaRPr lang="en-US" smtClean="0">
              <a:solidFill>
                <a:srgbClr val="FFFF00"/>
              </a:solidFill>
            </a:endParaRPr>
          </a:p>
        </p:txBody>
      </p:sp>
      <p:sp>
        <p:nvSpPr>
          <p:cNvPr id="4" name="Date Placeholder 3"/>
          <p:cNvSpPr>
            <a:spLocks noGrp="1"/>
          </p:cNvSpPr>
          <p:nvPr>
            <p:ph type="dt" sz="half" idx="10"/>
          </p:nvPr>
        </p:nvSpPr>
        <p:spPr/>
        <p:txBody>
          <a:bodyPr/>
          <a:lstStyle/>
          <a:p>
            <a:pPr>
              <a:defRPr/>
            </a:pPr>
            <a:fld id="{21602253-50FC-4D6B-8430-07A3DE792ADB}" type="datetime1">
              <a:rPr lang="en-US"/>
              <a:pPr>
                <a:defRPr/>
              </a:pPr>
              <a:t>10/27/2013</a:t>
            </a:fld>
            <a:endParaRPr lang="en-US"/>
          </a:p>
        </p:txBody>
      </p:sp>
      <p:sp>
        <p:nvSpPr>
          <p:cNvPr id="5" name="Footer Placeholder 4"/>
          <p:cNvSpPr>
            <a:spLocks noGrp="1"/>
          </p:cNvSpPr>
          <p:nvPr>
            <p:ph type="ftr" sz="quarter" idx="11"/>
          </p:nvPr>
        </p:nvSpPr>
        <p:spPr/>
        <p:txBody>
          <a:bodyPr/>
          <a:lstStyle/>
          <a:p>
            <a:pPr>
              <a:defRPr/>
            </a:pPr>
            <a:r>
              <a:rPr lang="en-US"/>
              <a:t>oedojo soedirham (oedojo@yahoo.com)</a:t>
            </a:r>
          </a:p>
        </p:txBody>
      </p:sp>
      <p:sp>
        <p:nvSpPr>
          <p:cNvPr id="6" name="Slide Number Placeholder 5"/>
          <p:cNvSpPr>
            <a:spLocks noGrp="1"/>
          </p:cNvSpPr>
          <p:nvPr>
            <p:ph type="sldNum" sz="quarter" idx="12"/>
          </p:nvPr>
        </p:nvSpPr>
        <p:spPr/>
        <p:txBody>
          <a:bodyPr/>
          <a:lstStyle/>
          <a:p>
            <a:pPr>
              <a:defRPr/>
            </a:pPr>
            <a:fld id="{7A9EA42F-AE12-43FE-9A30-5A24B6EB84CF}" type="slidenum">
              <a:rPr lang="en-US"/>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normAutofit fontScale="90000"/>
          </a:bodyPr>
          <a:lstStyle/>
          <a:p>
            <a:pPr fontAlgn="auto">
              <a:spcAft>
                <a:spcPts val="0"/>
              </a:spcAft>
              <a:defRPr/>
            </a:pPr>
            <a:r>
              <a:rPr lang="en-US" sz="4000" smtClean="0"/>
              <a:t>Bagian 2:	</a:t>
            </a:r>
            <a:r>
              <a:rPr lang="en-US" sz="4000" smtClean="0">
                <a:solidFill>
                  <a:srgbClr val="FFFF00"/>
                </a:solidFill>
              </a:rPr>
              <a:t>RANCANGAN DAN 			  	PENGUMPULAN DATA</a:t>
            </a:r>
          </a:p>
        </p:txBody>
      </p:sp>
      <p:sp>
        <p:nvSpPr>
          <p:cNvPr id="58371" name="Rectangle 3"/>
          <p:cNvSpPr>
            <a:spLocks noGrp="1" noChangeArrowheads="1"/>
          </p:cNvSpPr>
          <p:nvPr>
            <p:ph idx="1"/>
          </p:nvPr>
        </p:nvSpPr>
        <p:spPr/>
        <p:txBody>
          <a:bodyPr/>
          <a:lstStyle/>
          <a:p>
            <a:r>
              <a:rPr lang="en-US" smtClean="0">
                <a:solidFill>
                  <a:srgbClr val="FFFF00"/>
                </a:solidFill>
              </a:rPr>
              <a:t>2.	STRATEGI LAPANGAN DAN METODE 	OBSERVASI</a:t>
            </a:r>
          </a:p>
          <a:p>
            <a:pPr lvl="2"/>
            <a:r>
              <a:rPr lang="en-US" smtClean="0">
                <a:solidFill>
                  <a:srgbClr val="FFFF00"/>
                </a:solidFill>
              </a:rPr>
              <a:t>Variations in observational methods</a:t>
            </a:r>
          </a:p>
          <a:p>
            <a:pPr lvl="4"/>
            <a:r>
              <a:rPr lang="en-US" sz="2400" smtClean="0">
                <a:solidFill>
                  <a:srgbClr val="FFFF00"/>
                </a:solidFill>
              </a:rPr>
              <a:t>Variations in Observer Involvement (Participant or Onlooker)</a:t>
            </a:r>
          </a:p>
          <a:p>
            <a:pPr lvl="4"/>
            <a:r>
              <a:rPr lang="en-US" sz="2400" smtClean="0">
                <a:solidFill>
                  <a:srgbClr val="FFFF00"/>
                </a:solidFill>
              </a:rPr>
              <a:t>Overt or Covert Observation</a:t>
            </a:r>
          </a:p>
          <a:p>
            <a:pPr lvl="4"/>
            <a:r>
              <a:rPr lang="en-US" sz="2400" smtClean="0">
                <a:solidFill>
                  <a:srgbClr val="FFFF00"/>
                </a:solidFill>
              </a:rPr>
              <a:t>Variations in Duration of Observations</a:t>
            </a:r>
          </a:p>
          <a:p>
            <a:pPr lvl="4"/>
            <a:r>
              <a:rPr lang="en-US" sz="2400" smtClean="0">
                <a:solidFill>
                  <a:srgbClr val="FFFF00"/>
                </a:solidFill>
              </a:rPr>
              <a:t>Variations in Observational Focus </a:t>
            </a:r>
          </a:p>
        </p:txBody>
      </p:sp>
      <p:sp>
        <p:nvSpPr>
          <p:cNvPr id="4" name="Date Placeholder 3"/>
          <p:cNvSpPr>
            <a:spLocks noGrp="1"/>
          </p:cNvSpPr>
          <p:nvPr>
            <p:ph type="dt" sz="half" idx="10"/>
          </p:nvPr>
        </p:nvSpPr>
        <p:spPr/>
        <p:txBody>
          <a:bodyPr/>
          <a:lstStyle/>
          <a:p>
            <a:pPr>
              <a:defRPr/>
            </a:pPr>
            <a:fld id="{21602253-50FC-4D6B-8430-07A3DE792ADB}" type="datetime1">
              <a:rPr lang="en-US"/>
              <a:pPr>
                <a:defRPr/>
              </a:pPr>
              <a:t>10/27/2013</a:t>
            </a:fld>
            <a:endParaRPr lang="en-US"/>
          </a:p>
        </p:txBody>
      </p:sp>
      <p:sp>
        <p:nvSpPr>
          <p:cNvPr id="5" name="Footer Placeholder 4"/>
          <p:cNvSpPr>
            <a:spLocks noGrp="1"/>
          </p:cNvSpPr>
          <p:nvPr>
            <p:ph type="ftr" sz="quarter" idx="11"/>
          </p:nvPr>
        </p:nvSpPr>
        <p:spPr/>
        <p:txBody>
          <a:bodyPr/>
          <a:lstStyle/>
          <a:p>
            <a:pPr>
              <a:defRPr/>
            </a:pPr>
            <a:r>
              <a:rPr lang="en-US"/>
              <a:t>oedojo soedirham (oedojo@yahoo.com)</a:t>
            </a:r>
          </a:p>
        </p:txBody>
      </p:sp>
      <p:sp>
        <p:nvSpPr>
          <p:cNvPr id="6" name="Slide Number Placeholder 5"/>
          <p:cNvSpPr>
            <a:spLocks noGrp="1"/>
          </p:cNvSpPr>
          <p:nvPr>
            <p:ph type="sldNum" sz="quarter" idx="12"/>
          </p:nvPr>
        </p:nvSpPr>
        <p:spPr/>
        <p:txBody>
          <a:bodyPr/>
          <a:lstStyle/>
          <a:p>
            <a:pPr>
              <a:defRPr/>
            </a:pPr>
            <a:fld id="{C5CCEA76-F929-44D6-B045-88B118FE9337}" type="slidenum">
              <a:rPr lang="en-US"/>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normAutofit fontScale="90000"/>
          </a:bodyPr>
          <a:lstStyle/>
          <a:p>
            <a:pPr fontAlgn="auto">
              <a:spcAft>
                <a:spcPts val="0"/>
              </a:spcAft>
              <a:defRPr/>
            </a:pPr>
            <a:r>
              <a:rPr lang="en-US" sz="4000" smtClean="0"/>
              <a:t>Bagian 2:	</a:t>
            </a:r>
            <a:r>
              <a:rPr lang="en-US" sz="4000" smtClean="0">
                <a:solidFill>
                  <a:srgbClr val="FFFF00"/>
                </a:solidFill>
              </a:rPr>
              <a:t>RANCANGAN DAN 			  	PENGUMPULAN DATA</a:t>
            </a:r>
          </a:p>
        </p:txBody>
      </p:sp>
      <p:sp>
        <p:nvSpPr>
          <p:cNvPr id="59395" name="Rectangle 3"/>
          <p:cNvSpPr>
            <a:spLocks noGrp="1" noChangeArrowheads="1"/>
          </p:cNvSpPr>
          <p:nvPr>
            <p:ph idx="1"/>
          </p:nvPr>
        </p:nvSpPr>
        <p:spPr/>
        <p:txBody>
          <a:bodyPr>
            <a:normAutofit lnSpcReduction="10000"/>
          </a:bodyPr>
          <a:lstStyle/>
          <a:p>
            <a:r>
              <a:rPr lang="en-US" smtClean="0">
                <a:solidFill>
                  <a:srgbClr val="FFFF00"/>
                </a:solidFill>
              </a:rPr>
              <a:t>2.	STRATEGI LAPANGAN DAN METODE 	OBSERVASI</a:t>
            </a:r>
          </a:p>
          <a:p>
            <a:pPr lvl="2"/>
            <a:r>
              <a:rPr lang="en-US" smtClean="0">
                <a:solidFill>
                  <a:srgbClr val="FFFF00"/>
                </a:solidFill>
              </a:rPr>
              <a:t>What to observe: a sensitizing framework</a:t>
            </a:r>
          </a:p>
          <a:p>
            <a:pPr lvl="3"/>
            <a:r>
              <a:rPr lang="en-US" sz="1800" smtClean="0">
                <a:solidFill>
                  <a:srgbClr val="FFFF00"/>
                </a:solidFill>
              </a:rPr>
              <a:t>Context</a:t>
            </a:r>
          </a:p>
          <a:p>
            <a:pPr lvl="3"/>
            <a:r>
              <a:rPr lang="en-US" sz="1800" smtClean="0">
                <a:solidFill>
                  <a:srgbClr val="FFFF00"/>
                </a:solidFill>
              </a:rPr>
              <a:t>Goals</a:t>
            </a:r>
          </a:p>
          <a:p>
            <a:pPr lvl="3"/>
            <a:r>
              <a:rPr lang="en-US" sz="1800" smtClean="0">
                <a:solidFill>
                  <a:srgbClr val="FFFF00"/>
                </a:solidFill>
              </a:rPr>
              <a:t>Inputs</a:t>
            </a:r>
          </a:p>
          <a:p>
            <a:pPr lvl="3"/>
            <a:r>
              <a:rPr lang="en-US" sz="1800" smtClean="0">
                <a:solidFill>
                  <a:srgbClr val="FFFF00"/>
                </a:solidFill>
              </a:rPr>
              <a:t>Recruitment</a:t>
            </a:r>
          </a:p>
          <a:p>
            <a:pPr lvl="3"/>
            <a:r>
              <a:rPr lang="en-US" sz="1800" smtClean="0">
                <a:solidFill>
                  <a:srgbClr val="FFFF00"/>
                </a:solidFill>
              </a:rPr>
              <a:t>Intake</a:t>
            </a:r>
          </a:p>
          <a:p>
            <a:pPr lvl="3"/>
            <a:r>
              <a:rPr lang="en-US" sz="1800" smtClean="0">
                <a:solidFill>
                  <a:srgbClr val="FFFF00"/>
                </a:solidFill>
              </a:rPr>
              <a:t>Implementation</a:t>
            </a:r>
          </a:p>
          <a:p>
            <a:pPr lvl="3"/>
            <a:r>
              <a:rPr lang="en-US" sz="1800" smtClean="0">
                <a:solidFill>
                  <a:srgbClr val="FFFF00"/>
                </a:solidFill>
              </a:rPr>
              <a:t>Processes</a:t>
            </a:r>
          </a:p>
          <a:p>
            <a:pPr lvl="3"/>
            <a:r>
              <a:rPr lang="en-US" sz="1800" smtClean="0">
                <a:solidFill>
                  <a:srgbClr val="FFFF00"/>
                </a:solidFill>
              </a:rPr>
              <a:t>Outcomes</a:t>
            </a:r>
          </a:p>
          <a:p>
            <a:pPr lvl="3"/>
            <a:r>
              <a:rPr lang="en-US" sz="1800" smtClean="0">
                <a:solidFill>
                  <a:srgbClr val="FFFF00"/>
                </a:solidFill>
              </a:rPr>
              <a:t>Products</a:t>
            </a:r>
          </a:p>
          <a:p>
            <a:pPr lvl="3"/>
            <a:r>
              <a:rPr lang="en-US" sz="1800" smtClean="0">
                <a:solidFill>
                  <a:srgbClr val="FFFF00"/>
                </a:solidFill>
              </a:rPr>
              <a:t>Impacts</a:t>
            </a:r>
          </a:p>
          <a:p>
            <a:pPr lvl="1"/>
            <a:endParaRPr lang="en-US" smtClean="0">
              <a:solidFill>
                <a:srgbClr val="FFFF00"/>
              </a:solidFill>
            </a:endParaRPr>
          </a:p>
        </p:txBody>
      </p:sp>
      <p:sp>
        <p:nvSpPr>
          <p:cNvPr id="4" name="Date Placeholder 3"/>
          <p:cNvSpPr>
            <a:spLocks noGrp="1"/>
          </p:cNvSpPr>
          <p:nvPr>
            <p:ph type="dt" sz="half" idx="10"/>
          </p:nvPr>
        </p:nvSpPr>
        <p:spPr/>
        <p:txBody>
          <a:bodyPr/>
          <a:lstStyle/>
          <a:p>
            <a:pPr>
              <a:defRPr/>
            </a:pPr>
            <a:fld id="{21602253-50FC-4D6B-8430-07A3DE792ADB}" type="datetime1">
              <a:rPr lang="en-US"/>
              <a:pPr>
                <a:defRPr/>
              </a:pPr>
              <a:t>10/27/2013</a:t>
            </a:fld>
            <a:endParaRPr lang="en-US"/>
          </a:p>
        </p:txBody>
      </p:sp>
      <p:sp>
        <p:nvSpPr>
          <p:cNvPr id="5" name="Footer Placeholder 4"/>
          <p:cNvSpPr>
            <a:spLocks noGrp="1"/>
          </p:cNvSpPr>
          <p:nvPr>
            <p:ph type="ftr" sz="quarter" idx="11"/>
          </p:nvPr>
        </p:nvSpPr>
        <p:spPr/>
        <p:txBody>
          <a:bodyPr/>
          <a:lstStyle/>
          <a:p>
            <a:pPr>
              <a:defRPr/>
            </a:pPr>
            <a:r>
              <a:rPr lang="en-US"/>
              <a:t>oedojo soedirham (oedojo@yahoo.com)</a:t>
            </a:r>
          </a:p>
        </p:txBody>
      </p:sp>
      <p:sp>
        <p:nvSpPr>
          <p:cNvPr id="6" name="Slide Number Placeholder 5"/>
          <p:cNvSpPr>
            <a:spLocks noGrp="1"/>
          </p:cNvSpPr>
          <p:nvPr>
            <p:ph type="sldNum" sz="quarter" idx="12"/>
          </p:nvPr>
        </p:nvSpPr>
        <p:spPr/>
        <p:txBody>
          <a:bodyPr/>
          <a:lstStyle/>
          <a:p>
            <a:pPr>
              <a:defRPr/>
            </a:pPr>
            <a:fld id="{BF7D8F7B-DDFC-4F19-8496-A9AE679AAFA8}" type="slidenum">
              <a:rPr lang="en-US"/>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normAutofit fontScale="90000"/>
          </a:bodyPr>
          <a:lstStyle/>
          <a:p>
            <a:pPr fontAlgn="auto">
              <a:spcAft>
                <a:spcPts val="0"/>
              </a:spcAft>
              <a:defRPr/>
            </a:pPr>
            <a:r>
              <a:rPr lang="en-US" sz="4000" smtClean="0"/>
              <a:t>Bagian 2:	</a:t>
            </a:r>
            <a:r>
              <a:rPr lang="en-US" sz="4000" smtClean="0">
                <a:solidFill>
                  <a:srgbClr val="FFFF00"/>
                </a:solidFill>
              </a:rPr>
              <a:t>RANCANGAN DAN 			  	PENGUMPULAN DATA</a:t>
            </a:r>
          </a:p>
        </p:txBody>
      </p:sp>
      <p:sp>
        <p:nvSpPr>
          <p:cNvPr id="60419" name="Rectangle 3"/>
          <p:cNvSpPr>
            <a:spLocks noGrp="1" noChangeArrowheads="1"/>
          </p:cNvSpPr>
          <p:nvPr>
            <p:ph idx="1"/>
          </p:nvPr>
        </p:nvSpPr>
        <p:spPr/>
        <p:txBody>
          <a:bodyPr/>
          <a:lstStyle/>
          <a:p>
            <a:r>
              <a:rPr lang="en-US" smtClean="0">
                <a:solidFill>
                  <a:srgbClr val="FFFF00"/>
                </a:solidFill>
              </a:rPr>
              <a:t>2.	STRATEGI LAPANGAN DAN METODE 	OBSERVASI</a:t>
            </a:r>
          </a:p>
          <a:p>
            <a:pPr lvl="2"/>
            <a:r>
              <a:rPr lang="en-US" smtClean="0">
                <a:solidFill>
                  <a:srgbClr val="FFFF00"/>
                </a:solidFill>
              </a:rPr>
              <a:t>Folk wisdom about human observation</a:t>
            </a:r>
          </a:p>
          <a:p>
            <a:pPr lvl="2"/>
            <a:r>
              <a:rPr lang="en-US" smtClean="0">
                <a:solidFill>
                  <a:srgbClr val="FFFF00"/>
                </a:solidFill>
              </a:rPr>
              <a:t>The value of observational data</a:t>
            </a:r>
          </a:p>
          <a:p>
            <a:pPr lvl="2"/>
            <a:r>
              <a:rPr lang="en-US" smtClean="0">
                <a:solidFill>
                  <a:srgbClr val="FFFF00"/>
                </a:solidFill>
              </a:rPr>
              <a:t>Variations in observational methods</a:t>
            </a:r>
          </a:p>
          <a:p>
            <a:pPr lvl="2"/>
            <a:r>
              <a:rPr lang="en-US" smtClean="0">
                <a:solidFill>
                  <a:srgbClr val="FFFF00"/>
                </a:solidFill>
              </a:rPr>
              <a:t>What to observe: a sensitizing framework</a:t>
            </a:r>
          </a:p>
          <a:p>
            <a:pPr lvl="2"/>
            <a:r>
              <a:rPr lang="en-US" smtClean="0">
                <a:solidFill>
                  <a:srgbClr val="FFFF00"/>
                </a:solidFill>
              </a:rPr>
              <a:t>Source of data</a:t>
            </a:r>
          </a:p>
          <a:p>
            <a:pPr lvl="2"/>
            <a:r>
              <a:rPr lang="en-US" smtClean="0">
                <a:solidFill>
                  <a:srgbClr val="FFFF00"/>
                </a:solidFill>
              </a:rPr>
              <a:t>Doing fieldwork: the data gathering process</a:t>
            </a:r>
          </a:p>
          <a:p>
            <a:pPr lvl="1"/>
            <a:endParaRPr lang="en-US" smtClean="0">
              <a:solidFill>
                <a:srgbClr val="FFFF00"/>
              </a:solidFill>
            </a:endParaRPr>
          </a:p>
        </p:txBody>
      </p:sp>
      <p:sp>
        <p:nvSpPr>
          <p:cNvPr id="4" name="Date Placeholder 3"/>
          <p:cNvSpPr>
            <a:spLocks noGrp="1"/>
          </p:cNvSpPr>
          <p:nvPr>
            <p:ph type="dt" sz="half" idx="10"/>
          </p:nvPr>
        </p:nvSpPr>
        <p:spPr/>
        <p:txBody>
          <a:bodyPr/>
          <a:lstStyle/>
          <a:p>
            <a:pPr>
              <a:defRPr/>
            </a:pPr>
            <a:fld id="{21602253-50FC-4D6B-8430-07A3DE792ADB}" type="datetime1">
              <a:rPr lang="en-US"/>
              <a:pPr>
                <a:defRPr/>
              </a:pPr>
              <a:t>10/27/2013</a:t>
            </a:fld>
            <a:endParaRPr lang="en-US"/>
          </a:p>
        </p:txBody>
      </p:sp>
      <p:sp>
        <p:nvSpPr>
          <p:cNvPr id="5" name="Footer Placeholder 4"/>
          <p:cNvSpPr>
            <a:spLocks noGrp="1"/>
          </p:cNvSpPr>
          <p:nvPr>
            <p:ph type="ftr" sz="quarter" idx="11"/>
          </p:nvPr>
        </p:nvSpPr>
        <p:spPr/>
        <p:txBody>
          <a:bodyPr/>
          <a:lstStyle/>
          <a:p>
            <a:pPr>
              <a:defRPr/>
            </a:pPr>
            <a:r>
              <a:rPr lang="en-US"/>
              <a:t>oedojo soedirham (oedojo@yahoo.com)</a:t>
            </a:r>
          </a:p>
        </p:txBody>
      </p:sp>
      <p:sp>
        <p:nvSpPr>
          <p:cNvPr id="6" name="Slide Number Placeholder 5"/>
          <p:cNvSpPr>
            <a:spLocks noGrp="1"/>
          </p:cNvSpPr>
          <p:nvPr>
            <p:ph type="sldNum" sz="quarter" idx="12"/>
          </p:nvPr>
        </p:nvSpPr>
        <p:spPr/>
        <p:txBody>
          <a:bodyPr/>
          <a:lstStyle/>
          <a:p>
            <a:pPr>
              <a:defRPr/>
            </a:pPr>
            <a:fld id="{709C33DE-0A84-434F-8FC7-7DCF1C43C401}" type="slidenum">
              <a:rPr lang="en-US"/>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normAutofit fontScale="90000"/>
          </a:bodyPr>
          <a:lstStyle/>
          <a:p>
            <a:pPr fontAlgn="auto">
              <a:spcAft>
                <a:spcPts val="0"/>
              </a:spcAft>
              <a:defRPr/>
            </a:pPr>
            <a:r>
              <a:rPr lang="en-US" sz="4000" smtClean="0"/>
              <a:t>Bagian 2:	</a:t>
            </a:r>
            <a:r>
              <a:rPr lang="en-US" sz="4000" smtClean="0">
                <a:solidFill>
                  <a:srgbClr val="FFFF00"/>
                </a:solidFill>
              </a:rPr>
              <a:t>RANCANGAN DAN 			  	PENGUMPULAN DATA</a:t>
            </a:r>
          </a:p>
        </p:txBody>
      </p:sp>
      <p:sp>
        <p:nvSpPr>
          <p:cNvPr id="61443" name="Rectangle 3"/>
          <p:cNvSpPr>
            <a:spLocks noGrp="1" noChangeArrowheads="1"/>
          </p:cNvSpPr>
          <p:nvPr>
            <p:ph idx="1"/>
          </p:nvPr>
        </p:nvSpPr>
        <p:spPr/>
        <p:txBody>
          <a:bodyPr/>
          <a:lstStyle/>
          <a:p>
            <a:r>
              <a:rPr lang="en-US" smtClean="0">
                <a:solidFill>
                  <a:srgbClr val="FFFF00"/>
                </a:solidFill>
              </a:rPr>
              <a:t>2.	STRATEGI LAPANGAN DAN METODE 	OBSERVASI</a:t>
            </a:r>
          </a:p>
          <a:p>
            <a:pPr lvl="2"/>
            <a:r>
              <a:rPr lang="en-US" smtClean="0">
                <a:solidFill>
                  <a:srgbClr val="FFFF00"/>
                </a:solidFill>
              </a:rPr>
              <a:t>Observations,interviews, and documentation:</a:t>
            </a:r>
          </a:p>
          <a:p>
            <a:pPr lvl="3"/>
            <a:r>
              <a:rPr lang="en-US" smtClean="0">
                <a:solidFill>
                  <a:srgbClr val="FFFF00"/>
                </a:solidFill>
              </a:rPr>
              <a:t>Bringing together multiple perspectives on a program</a:t>
            </a:r>
          </a:p>
          <a:p>
            <a:pPr lvl="2"/>
            <a:r>
              <a:rPr lang="en-US" smtClean="0">
                <a:solidFill>
                  <a:srgbClr val="FFFF00"/>
                </a:solidFill>
              </a:rPr>
              <a:t>The stages of fieldwork</a:t>
            </a:r>
          </a:p>
          <a:p>
            <a:pPr lvl="3"/>
            <a:r>
              <a:rPr lang="en-US" smtClean="0">
                <a:solidFill>
                  <a:srgbClr val="FFFF00"/>
                </a:solidFill>
              </a:rPr>
              <a:t>Entry into the field</a:t>
            </a:r>
          </a:p>
          <a:p>
            <a:pPr lvl="3"/>
            <a:r>
              <a:rPr lang="en-US" smtClean="0">
                <a:solidFill>
                  <a:srgbClr val="FFFF00"/>
                </a:solidFill>
              </a:rPr>
              <a:t>What you say and what you do</a:t>
            </a:r>
          </a:p>
          <a:p>
            <a:pPr lvl="3"/>
            <a:r>
              <a:rPr lang="en-US" smtClean="0">
                <a:solidFill>
                  <a:srgbClr val="FFFF00"/>
                </a:solidFill>
              </a:rPr>
              <a:t>Routinization of fieldwork</a:t>
            </a:r>
          </a:p>
          <a:p>
            <a:pPr lvl="3"/>
            <a:r>
              <a:rPr lang="en-US" smtClean="0">
                <a:solidFill>
                  <a:srgbClr val="FFFF00"/>
                </a:solidFill>
              </a:rPr>
              <a:t>Bringing fieldwork to a close</a:t>
            </a:r>
          </a:p>
          <a:p>
            <a:pPr lvl="3"/>
            <a:r>
              <a:rPr lang="en-US" smtClean="0">
                <a:solidFill>
                  <a:srgbClr val="FFFF00"/>
                </a:solidFill>
              </a:rPr>
              <a:t>Summary guidelines for fieldwork</a:t>
            </a:r>
          </a:p>
        </p:txBody>
      </p:sp>
      <p:sp>
        <p:nvSpPr>
          <p:cNvPr id="4" name="Date Placeholder 3"/>
          <p:cNvSpPr>
            <a:spLocks noGrp="1"/>
          </p:cNvSpPr>
          <p:nvPr>
            <p:ph type="dt" sz="half" idx="10"/>
          </p:nvPr>
        </p:nvSpPr>
        <p:spPr/>
        <p:txBody>
          <a:bodyPr/>
          <a:lstStyle/>
          <a:p>
            <a:pPr>
              <a:defRPr/>
            </a:pPr>
            <a:fld id="{21602253-50FC-4D6B-8430-07A3DE792ADB}" type="datetime1">
              <a:rPr lang="en-US"/>
              <a:pPr>
                <a:defRPr/>
              </a:pPr>
              <a:t>10/27/2013</a:t>
            </a:fld>
            <a:endParaRPr lang="en-US"/>
          </a:p>
        </p:txBody>
      </p:sp>
      <p:sp>
        <p:nvSpPr>
          <p:cNvPr id="5" name="Footer Placeholder 4"/>
          <p:cNvSpPr>
            <a:spLocks noGrp="1"/>
          </p:cNvSpPr>
          <p:nvPr>
            <p:ph type="ftr" sz="quarter" idx="11"/>
          </p:nvPr>
        </p:nvSpPr>
        <p:spPr/>
        <p:txBody>
          <a:bodyPr/>
          <a:lstStyle/>
          <a:p>
            <a:pPr>
              <a:defRPr/>
            </a:pPr>
            <a:r>
              <a:rPr lang="en-US"/>
              <a:t>oedojo soedirham (oedojo@yahoo.com)</a:t>
            </a:r>
          </a:p>
        </p:txBody>
      </p:sp>
      <p:sp>
        <p:nvSpPr>
          <p:cNvPr id="6" name="Slide Number Placeholder 5"/>
          <p:cNvSpPr>
            <a:spLocks noGrp="1"/>
          </p:cNvSpPr>
          <p:nvPr>
            <p:ph type="sldNum" sz="quarter" idx="12"/>
          </p:nvPr>
        </p:nvSpPr>
        <p:spPr/>
        <p:txBody>
          <a:bodyPr/>
          <a:lstStyle/>
          <a:p>
            <a:pPr>
              <a:defRPr/>
            </a:pPr>
            <a:fld id="{18C8D8DE-79EA-41A7-80C0-08432445621F}" type="slidenum">
              <a:rPr lang="en-US"/>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normAutofit fontScale="90000"/>
          </a:bodyPr>
          <a:lstStyle/>
          <a:p>
            <a:pPr fontAlgn="auto">
              <a:spcAft>
                <a:spcPts val="0"/>
              </a:spcAft>
              <a:defRPr/>
            </a:pPr>
            <a:r>
              <a:rPr lang="en-US" sz="4000" smtClean="0"/>
              <a:t>Bagian 2:	</a:t>
            </a:r>
            <a:r>
              <a:rPr lang="en-US" sz="4000" smtClean="0">
                <a:solidFill>
                  <a:srgbClr val="FFFF00"/>
                </a:solidFill>
              </a:rPr>
              <a:t>RANCANGAN DAN 			  	PENGUMPULAN DATA</a:t>
            </a:r>
          </a:p>
        </p:txBody>
      </p:sp>
      <p:sp>
        <p:nvSpPr>
          <p:cNvPr id="62467" name="Rectangle 3"/>
          <p:cNvSpPr>
            <a:spLocks noGrp="1" noChangeArrowheads="1"/>
          </p:cNvSpPr>
          <p:nvPr>
            <p:ph idx="1"/>
          </p:nvPr>
        </p:nvSpPr>
        <p:spPr/>
        <p:txBody>
          <a:bodyPr>
            <a:normAutofit lnSpcReduction="10000"/>
          </a:bodyPr>
          <a:lstStyle/>
          <a:p>
            <a:r>
              <a:rPr lang="en-US" smtClean="0">
                <a:solidFill>
                  <a:srgbClr val="FFFF00"/>
                </a:solidFill>
              </a:rPr>
              <a:t>3.	WAWANCARA KUALITATIF</a:t>
            </a:r>
          </a:p>
          <a:p>
            <a:pPr lvl="2"/>
            <a:r>
              <a:rPr lang="en-US" sz="2800" smtClean="0">
                <a:solidFill>
                  <a:srgbClr val="FFFF00"/>
                </a:solidFill>
              </a:rPr>
              <a:t>Inner perspectives</a:t>
            </a:r>
          </a:p>
          <a:p>
            <a:pPr lvl="2"/>
            <a:r>
              <a:rPr lang="en-US" smtClean="0">
                <a:solidFill>
                  <a:srgbClr val="FFFF00"/>
                </a:solidFill>
              </a:rPr>
              <a:t>Maksud dari interviewing adl menemukan apa yg ada di dalam dan pada pikiran seseorang.</a:t>
            </a:r>
          </a:p>
          <a:p>
            <a:pPr lvl="2"/>
            <a:r>
              <a:rPr lang="en-US" smtClean="0">
                <a:solidFill>
                  <a:srgbClr val="FFFF00"/>
                </a:solidFill>
              </a:rPr>
              <a:t>Tujuan open-ended interviewing adl untuk mengakses perspektif orang yg sedang diinterview.  Kita menginterview orang untuk mendapatkan segala sesuatu yg tidak dapat kita observasi secara langsung (perasaan, dsb).  Isunya bukan apakah data observasi lebih diinginkan, valid, atau berarti ketimbang data self-report.</a:t>
            </a:r>
          </a:p>
        </p:txBody>
      </p:sp>
      <p:sp>
        <p:nvSpPr>
          <p:cNvPr id="4" name="Date Placeholder 3"/>
          <p:cNvSpPr>
            <a:spLocks noGrp="1"/>
          </p:cNvSpPr>
          <p:nvPr>
            <p:ph type="dt" sz="half" idx="10"/>
          </p:nvPr>
        </p:nvSpPr>
        <p:spPr/>
        <p:txBody>
          <a:bodyPr/>
          <a:lstStyle/>
          <a:p>
            <a:pPr>
              <a:defRPr/>
            </a:pPr>
            <a:fld id="{4760B4EF-F33D-4EAA-AAE7-EA8E374660F4}" type="datetime1">
              <a:rPr lang="en-US"/>
              <a:pPr>
                <a:defRPr/>
              </a:pPr>
              <a:t>10/27/2013</a:t>
            </a:fld>
            <a:endParaRPr lang="en-US"/>
          </a:p>
        </p:txBody>
      </p:sp>
      <p:sp>
        <p:nvSpPr>
          <p:cNvPr id="5" name="Footer Placeholder 4"/>
          <p:cNvSpPr>
            <a:spLocks noGrp="1"/>
          </p:cNvSpPr>
          <p:nvPr>
            <p:ph type="ftr" sz="quarter" idx="11"/>
          </p:nvPr>
        </p:nvSpPr>
        <p:spPr/>
        <p:txBody>
          <a:bodyPr/>
          <a:lstStyle/>
          <a:p>
            <a:pPr>
              <a:defRPr/>
            </a:pPr>
            <a:r>
              <a:rPr lang="en-US"/>
              <a:t>oedojo soedirham (oedojo@yahoo.com)</a:t>
            </a:r>
          </a:p>
        </p:txBody>
      </p:sp>
      <p:sp>
        <p:nvSpPr>
          <p:cNvPr id="6" name="Slide Number Placeholder 5"/>
          <p:cNvSpPr>
            <a:spLocks noGrp="1"/>
          </p:cNvSpPr>
          <p:nvPr>
            <p:ph type="sldNum" sz="quarter" idx="12"/>
          </p:nvPr>
        </p:nvSpPr>
        <p:spPr/>
        <p:txBody>
          <a:bodyPr/>
          <a:lstStyle/>
          <a:p>
            <a:pPr>
              <a:defRPr/>
            </a:pPr>
            <a:fld id="{6F101164-9173-4673-A1AD-7ACC7DB7AB12}" type="slidenum">
              <a:rPr lang="en-US"/>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normAutofit fontScale="90000"/>
          </a:bodyPr>
          <a:lstStyle/>
          <a:p>
            <a:pPr fontAlgn="auto">
              <a:spcAft>
                <a:spcPts val="0"/>
              </a:spcAft>
              <a:defRPr/>
            </a:pPr>
            <a:r>
              <a:rPr lang="en-US" sz="4000" smtClean="0"/>
              <a:t>Bagian 2:	</a:t>
            </a:r>
            <a:r>
              <a:rPr lang="en-US" sz="4000" smtClean="0">
                <a:solidFill>
                  <a:srgbClr val="FFFF00"/>
                </a:solidFill>
              </a:rPr>
              <a:t>RANCANGAN DAN 			  	PENGUMPULAN DATA</a:t>
            </a:r>
          </a:p>
        </p:txBody>
      </p:sp>
      <p:sp>
        <p:nvSpPr>
          <p:cNvPr id="63491" name="Rectangle 3"/>
          <p:cNvSpPr>
            <a:spLocks noGrp="1" noChangeArrowheads="1"/>
          </p:cNvSpPr>
          <p:nvPr>
            <p:ph idx="1"/>
          </p:nvPr>
        </p:nvSpPr>
        <p:spPr/>
        <p:txBody>
          <a:bodyPr/>
          <a:lstStyle/>
          <a:p>
            <a:r>
              <a:rPr lang="en-US" smtClean="0">
                <a:solidFill>
                  <a:srgbClr val="FFFF00"/>
                </a:solidFill>
              </a:rPr>
              <a:t>3.	WAWANCARA KUALITATIF</a:t>
            </a:r>
          </a:p>
          <a:p>
            <a:pPr lvl="2"/>
            <a:r>
              <a:rPr lang="en-US" sz="2800" smtClean="0">
                <a:solidFill>
                  <a:srgbClr val="FFFF00"/>
                </a:solidFill>
              </a:rPr>
              <a:t>Variations in qualitative interviewing</a:t>
            </a:r>
          </a:p>
          <a:p>
            <a:pPr lvl="2"/>
            <a:r>
              <a:rPr lang="en-US" smtClean="0">
                <a:solidFill>
                  <a:srgbClr val="FFFF00"/>
                </a:solidFill>
              </a:rPr>
              <a:t>Ada 3 pendekatan dasar untuk mengumpulkan data kualitatif melalui interview open-ended.  Masing-2 melibatkan jenis persiapan , konseptualisasi, dan instrumentasi yg berbeda.</a:t>
            </a:r>
          </a:p>
          <a:p>
            <a:pPr lvl="2"/>
            <a:r>
              <a:rPr lang="en-US" smtClean="0">
                <a:solidFill>
                  <a:srgbClr val="FFFF00"/>
                </a:solidFill>
              </a:rPr>
              <a:t>1.  informal conversational interview</a:t>
            </a:r>
          </a:p>
          <a:p>
            <a:pPr lvl="2"/>
            <a:r>
              <a:rPr lang="en-US" smtClean="0">
                <a:solidFill>
                  <a:srgbClr val="FFFF00"/>
                </a:solidFill>
              </a:rPr>
              <a:t>2.  general interview guide approach</a:t>
            </a:r>
          </a:p>
          <a:p>
            <a:pPr lvl="2"/>
            <a:r>
              <a:rPr lang="en-US" smtClean="0">
                <a:solidFill>
                  <a:srgbClr val="FFFF00"/>
                </a:solidFill>
              </a:rPr>
              <a:t>3.  standardized open-ended interview</a:t>
            </a:r>
          </a:p>
        </p:txBody>
      </p:sp>
      <p:sp>
        <p:nvSpPr>
          <p:cNvPr id="4" name="Date Placeholder 3"/>
          <p:cNvSpPr>
            <a:spLocks noGrp="1"/>
          </p:cNvSpPr>
          <p:nvPr>
            <p:ph type="dt" sz="half" idx="10"/>
          </p:nvPr>
        </p:nvSpPr>
        <p:spPr/>
        <p:txBody>
          <a:bodyPr/>
          <a:lstStyle/>
          <a:p>
            <a:pPr>
              <a:defRPr/>
            </a:pPr>
            <a:fld id="{4760B4EF-F33D-4EAA-AAE7-EA8E374660F4}" type="datetime1">
              <a:rPr lang="en-US"/>
              <a:pPr>
                <a:defRPr/>
              </a:pPr>
              <a:t>10/27/2013</a:t>
            </a:fld>
            <a:endParaRPr lang="en-US"/>
          </a:p>
        </p:txBody>
      </p:sp>
      <p:sp>
        <p:nvSpPr>
          <p:cNvPr id="5" name="Footer Placeholder 4"/>
          <p:cNvSpPr>
            <a:spLocks noGrp="1"/>
          </p:cNvSpPr>
          <p:nvPr>
            <p:ph type="ftr" sz="quarter" idx="11"/>
          </p:nvPr>
        </p:nvSpPr>
        <p:spPr/>
        <p:txBody>
          <a:bodyPr/>
          <a:lstStyle/>
          <a:p>
            <a:pPr>
              <a:defRPr/>
            </a:pPr>
            <a:r>
              <a:rPr lang="en-US"/>
              <a:t>oedojo soedirham (oedojo@yahoo.com)</a:t>
            </a:r>
          </a:p>
        </p:txBody>
      </p:sp>
      <p:sp>
        <p:nvSpPr>
          <p:cNvPr id="6" name="Slide Number Placeholder 5"/>
          <p:cNvSpPr>
            <a:spLocks noGrp="1"/>
          </p:cNvSpPr>
          <p:nvPr>
            <p:ph type="sldNum" sz="quarter" idx="12"/>
          </p:nvPr>
        </p:nvSpPr>
        <p:spPr/>
        <p:txBody>
          <a:bodyPr/>
          <a:lstStyle/>
          <a:p>
            <a:pPr>
              <a:defRPr/>
            </a:pPr>
            <a:fld id="{2EEA3697-2C59-4A8F-85ED-0F62A68DA2F5}" type="slidenum">
              <a:rPr lang="en-US"/>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normAutofit fontScale="90000"/>
          </a:bodyPr>
          <a:lstStyle/>
          <a:p>
            <a:pPr fontAlgn="auto">
              <a:spcAft>
                <a:spcPts val="0"/>
              </a:spcAft>
              <a:defRPr/>
            </a:pPr>
            <a:r>
              <a:rPr lang="en-US" sz="4000" smtClean="0"/>
              <a:t>Bagian 2:	</a:t>
            </a:r>
            <a:r>
              <a:rPr lang="en-US" sz="4000" smtClean="0">
                <a:solidFill>
                  <a:srgbClr val="FFFF00"/>
                </a:solidFill>
              </a:rPr>
              <a:t>RANCANGAN DAN 			  	PENGUMPULAN DATA</a:t>
            </a:r>
          </a:p>
        </p:txBody>
      </p:sp>
      <p:sp>
        <p:nvSpPr>
          <p:cNvPr id="43011" name="Rectangle 3"/>
          <p:cNvSpPr>
            <a:spLocks noGrp="1" noChangeArrowheads="1"/>
          </p:cNvSpPr>
          <p:nvPr>
            <p:ph idx="1"/>
          </p:nvPr>
        </p:nvSpPr>
        <p:spPr/>
        <p:txBody>
          <a:bodyPr/>
          <a:lstStyle/>
          <a:p>
            <a:r>
              <a:rPr lang="en-US" smtClean="0">
                <a:solidFill>
                  <a:srgbClr val="FFFF00"/>
                </a:solidFill>
              </a:rPr>
              <a:t>1.	MERANCANG STUDI KUALITATIF</a:t>
            </a:r>
          </a:p>
          <a:p>
            <a:pPr lvl="2"/>
            <a:r>
              <a:rPr lang="en-US" smtClean="0">
                <a:solidFill>
                  <a:srgbClr val="FFFF00"/>
                </a:solidFill>
              </a:rPr>
              <a:t>BASIC RESEARCH</a:t>
            </a:r>
          </a:p>
          <a:p>
            <a:pPr lvl="2"/>
            <a:r>
              <a:rPr lang="en-US" smtClean="0">
                <a:solidFill>
                  <a:srgbClr val="FFFF00"/>
                </a:solidFill>
              </a:rPr>
              <a:t>Para periset dasar biasanya bekerja di dalam disiplin khusus, seperti fisika, biologi, psikologi, ekonomi, geografi, dan sosiologi.</a:t>
            </a:r>
          </a:p>
          <a:p>
            <a:pPr lvl="2"/>
            <a:r>
              <a:rPr lang="en-US" smtClean="0">
                <a:solidFill>
                  <a:srgbClr val="FFFF00"/>
                </a:solidFill>
              </a:rPr>
              <a:t>Pertanyaan dan masalah yg mereka pelajari muncul dari tradisi-2 di dalam disiplin-2 tsb.</a:t>
            </a:r>
          </a:p>
          <a:p>
            <a:pPr lvl="2"/>
            <a:r>
              <a:rPr lang="en-US" smtClean="0">
                <a:solidFill>
                  <a:srgbClr val="FFFF00"/>
                </a:solidFill>
              </a:rPr>
              <a:t>Tiap disiplin </a:t>
            </a:r>
          </a:p>
        </p:txBody>
      </p:sp>
      <p:sp>
        <p:nvSpPr>
          <p:cNvPr id="4" name="Date Placeholder 3"/>
          <p:cNvSpPr>
            <a:spLocks noGrp="1"/>
          </p:cNvSpPr>
          <p:nvPr>
            <p:ph type="dt" sz="half" idx="10"/>
          </p:nvPr>
        </p:nvSpPr>
        <p:spPr/>
        <p:txBody>
          <a:bodyPr/>
          <a:lstStyle/>
          <a:p>
            <a:pPr>
              <a:defRPr/>
            </a:pPr>
            <a:fld id="{FC35F620-1B13-4C3E-B580-A81902C4BDED}" type="datetime1">
              <a:rPr lang="en-US"/>
              <a:pPr>
                <a:defRPr/>
              </a:pPr>
              <a:t>10/27/2013</a:t>
            </a:fld>
            <a:endParaRPr lang="en-US" dirty="0"/>
          </a:p>
        </p:txBody>
      </p:sp>
      <p:sp>
        <p:nvSpPr>
          <p:cNvPr id="5" name="Footer Placeholder 4"/>
          <p:cNvSpPr>
            <a:spLocks noGrp="1"/>
          </p:cNvSpPr>
          <p:nvPr>
            <p:ph type="ftr" sz="quarter" idx="11"/>
          </p:nvPr>
        </p:nvSpPr>
        <p:spPr/>
        <p:txBody>
          <a:bodyPr/>
          <a:lstStyle/>
          <a:p>
            <a:pPr>
              <a:defRPr/>
            </a:pPr>
            <a:r>
              <a:rPr lang="en-US"/>
              <a:t>oedojo soedirham (oedojo@yahoo.com)</a:t>
            </a:r>
          </a:p>
        </p:txBody>
      </p:sp>
      <p:sp>
        <p:nvSpPr>
          <p:cNvPr id="6" name="Slide Number Placeholder 5"/>
          <p:cNvSpPr>
            <a:spLocks noGrp="1"/>
          </p:cNvSpPr>
          <p:nvPr>
            <p:ph type="sldNum" sz="quarter" idx="12"/>
          </p:nvPr>
        </p:nvSpPr>
        <p:spPr/>
        <p:txBody>
          <a:bodyPr/>
          <a:lstStyle/>
          <a:p>
            <a:pPr>
              <a:defRPr/>
            </a:pPr>
            <a:fld id="{852380B0-CC39-4DF5-B959-C3395BFE5AD2}" type="slidenum">
              <a:rPr lang="en-US"/>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normAutofit fontScale="90000"/>
          </a:bodyPr>
          <a:lstStyle/>
          <a:p>
            <a:pPr fontAlgn="auto">
              <a:spcAft>
                <a:spcPts val="0"/>
              </a:spcAft>
              <a:defRPr/>
            </a:pPr>
            <a:r>
              <a:rPr lang="en-US" sz="4000" smtClean="0"/>
              <a:t>Bagian 2:	</a:t>
            </a:r>
            <a:r>
              <a:rPr lang="en-US" sz="4000" smtClean="0">
                <a:solidFill>
                  <a:srgbClr val="FFFF00"/>
                </a:solidFill>
              </a:rPr>
              <a:t>RANCANGAN DAN 			  	PENGUMPULAN DATA</a:t>
            </a:r>
          </a:p>
        </p:txBody>
      </p:sp>
      <p:sp>
        <p:nvSpPr>
          <p:cNvPr id="64515" name="Rectangle 3"/>
          <p:cNvSpPr>
            <a:spLocks noGrp="1" noChangeArrowheads="1"/>
          </p:cNvSpPr>
          <p:nvPr>
            <p:ph idx="1"/>
          </p:nvPr>
        </p:nvSpPr>
        <p:spPr/>
        <p:txBody>
          <a:bodyPr>
            <a:normAutofit fontScale="92500"/>
          </a:bodyPr>
          <a:lstStyle/>
          <a:p>
            <a:r>
              <a:rPr lang="en-US" smtClean="0">
                <a:solidFill>
                  <a:srgbClr val="FFFF00"/>
                </a:solidFill>
              </a:rPr>
              <a:t>3.	WAWANCARA KUALITATIF</a:t>
            </a:r>
          </a:p>
          <a:p>
            <a:pPr lvl="2"/>
            <a:r>
              <a:rPr lang="en-US" sz="2800" smtClean="0">
                <a:solidFill>
                  <a:srgbClr val="FFFF00"/>
                </a:solidFill>
              </a:rPr>
              <a:t>Variations in qualitative interviewing (lanj.)</a:t>
            </a:r>
          </a:p>
          <a:p>
            <a:pPr lvl="2"/>
            <a:r>
              <a:rPr lang="en-US" smtClean="0">
                <a:solidFill>
                  <a:srgbClr val="FFFF00"/>
                </a:solidFill>
              </a:rPr>
              <a:t>Ke 3 pendekatan tsb berbeda dlm tingkatan pada mana pertanyaan ditentukan dan distandarkan </a:t>
            </a:r>
            <a:r>
              <a:rPr lang="en-US" u="sng" smtClean="0">
                <a:solidFill>
                  <a:srgbClr val="FFFF00"/>
                </a:solidFill>
              </a:rPr>
              <a:t>sebelum</a:t>
            </a:r>
            <a:r>
              <a:rPr lang="en-US" smtClean="0">
                <a:solidFill>
                  <a:srgbClr val="FFFF00"/>
                </a:solidFill>
              </a:rPr>
              <a:t> interview terjadi.</a:t>
            </a:r>
          </a:p>
          <a:p>
            <a:pPr lvl="2"/>
            <a:r>
              <a:rPr lang="en-US" i="1" smtClean="0">
                <a:solidFill>
                  <a:srgbClr val="FFFF00"/>
                </a:solidFill>
              </a:rPr>
              <a:t>Informal conversational interview</a:t>
            </a:r>
            <a:r>
              <a:rPr lang="en-US" smtClean="0">
                <a:solidFill>
                  <a:srgbClr val="FFFF00"/>
                </a:solidFill>
              </a:rPr>
              <a:t> mengandalkan selruhnya pada pertanyaan-2 spontan dalam alur yg alamiah dari suatu interaksi, biasanya interview ini terjadi sebagai bagian dari participant observation.  Selama interview ini orang tsb mungkin tidak merasa bahwa mereka sedang diinterview.</a:t>
            </a:r>
          </a:p>
        </p:txBody>
      </p:sp>
      <p:sp>
        <p:nvSpPr>
          <p:cNvPr id="4" name="Date Placeholder 3"/>
          <p:cNvSpPr>
            <a:spLocks noGrp="1"/>
          </p:cNvSpPr>
          <p:nvPr>
            <p:ph type="dt" sz="half" idx="10"/>
          </p:nvPr>
        </p:nvSpPr>
        <p:spPr/>
        <p:txBody>
          <a:bodyPr/>
          <a:lstStyle/>
          <a:p>
            <a:pPr>
              <a:defRPr/>
            </a:pPr>
            <a:fld id="{4760B4EF-F33D-4EAA-AAE7-EA8E374660F4}" type="datetime1">
              <a:rPr lang="en-US"/>
              <a:pPr>
                <a:defRPr/>
              </a:pPr>
              <a:t>10/27/2013</a:t>
            </a:fld>
            <a:endParaRPr lang="en-US"/>
          </a:p>
        </p:txBody>
      </p:sp>
      <p:sp>
        <p:nvSpPr>
          <p:cNvPr id="5" name="Footer Placeholder 4"/>
          <p:cNvSpPr>
            <a:spLocks noGrp="1"/>
          </p:cNvSpPr>
          <p:nvPr>
            <p:ph type="ftr" sz="quarter" idx="11"/>
          </p:nvPr>
        </p:nvSpPr>
        <p:spPr/>
        <p:txBody>
          <a:bodyPr/>
          <a:lstStyle/>
          <a:p>
            <a:pPr>
              <a:defRPr/>
            </a:pPr>
            <a:r>
              <a:rPr lang="en-US"/>
              <a:t>oedojo soedirham (oedojo@yahoo.com)</a:t>
            </a:r>
          </a:p>
        </p:txBody>
      </p:sp>
      <p:sp>
        <p:nvSpPr>
          <p:cNvPr id="6" name="Slide Number Placeholder 5"/>
          <p:cNvSpPr>
            <a:spLocks noGrp="1"/>
          </p:cNvSpPr>
          <p:nvPr>
            <p:ph type="sldNum" sz="quarter" idx="12"/>
          </p:nvPr>
        </p:nvSpPr>
        <p:spPr/>
        <p:txBody>
          <a:bodyPr/>
          <a:lstStyle/>
          <a:p>
            <a:pPr>
              <a:defRPr/>
            </a:pPr>
            <a:fld id="{0D08B051-AB34-4A86-AB8D-4448CA70AAA5}" type="slidenum">
              <a:rPr lang="en-US"/>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normAutofit fontScale="90000"/>
          </a:bodyPr>
          <a:lstStyle/>
          <a:p>
            <a:pPr fontAlgn="auto">
              <a:spcAft>
                <a:spcPts val="0"/>
              </a:spcAft>
              <a:defRPr/>
            </a:pPr>
            <a:r>
              <a:rPr lang="en-US" sz="4000" smtClean="0"/>
              <a:t>Bagian 2:	</a:t>
            </a:r>
            <a:r>
              <a:rPr lang="en-US" sz="4000" smtClean="0">
                <a:solidFill>
                  <a:srgbClr val="FFFF00"/>
                </a:solidFill>
              </a:rPr>
              <a:t>RANCANGAN DAN 			  	PENGUMPULAN DATA</a:t>
            </a:r>
          </a:p>
        </p:txBody>
      </p:sp>
      <p:sp>
        <p:nvSpPr>
          <p:cNvPr id="65539" name="Rectangle 3"/>
          <p:cNvSpPr>
            <a:spLocks noGrp="1" noChangeArrowheads="1"/>
          </p:cNvSpPr>
          <p:nvPr>
            <p:ph idx="1"/>
          </p:nvPr>
        </p:nvSpPr>
        <p:spPr/>
        <p:txBody>
          <a:bodyPr>
            <a:normAutofit fontScale="92500"/>
          </a:bodyPr>
          <a:lstStyle/>
          <a:p>
            <a:r>
              <a:rPr lang="en-US" smtClean="0">
                <a:solidFill>
                  <a:srgbClr val="FFFF00"/>
                </a:solidFill>
              </a:rPr>
              <a:t>3.	WAWANCARA KUALITATIF</a:t>
            </a:r>
          </a:p>
          <a:p>
            <a:pPr lvl="2"/>
            <a:r>
              <a:rPr lang="en-US" sz="2800" smtClean="0">
                <a:solidFill>
                  <a:srgbClr val="FFFF00"/>
                </a:solidFill>
              </a:rPr>
              <a:t>Variations in qualitative interviewing (lanj.)</a:t>
            </a:r>
          </a:p>
          <a:p>
            <a:pPr lvl="2"/>
            <a:r>
              <a:rPr lang="en-US" sz="2000" i="1" smtClean="0">
                <a:solidFill>
                  <a:srgbClr val="FFFF00"/>
                </a:solidFill>
              </a:rPr>
              <a:t>General interview guide approach</a:t>
            </a:r>
            <a:r>
              <a:rPr lang="en-US" sz="2000" smtClean="0">
                <a:solidFill>
                  <a:srgbClr val="FFFF00"/>
                </a:solidFill>
              </a:rPr>
              <a:t> melibatkan garis besar (outline) sekumpulan isu yg akan dijajaki dg masing-2 responden sebelum interview dimulai.</a:t>
            </a:r>
          </a:p>
          <a:p>
            <a:pPr lvl="2"/>
            <a:r>
              <a:rPr lang="en-US" sz="2000" smtClean="0">
                <a:solidFill>
                  <a:srgbClr val="FFFF00"/>
                </a:solidFill>
              </a:rPr>
              <a:t>Susunan tidak perlu kusus dan kata-2 pertanyaan utk mendapatkan respon ttg isu-2 tidak ditentukan sejak awal.</a:t>
            </a:r>
          </a:p>
          <a:p>
            <a:pPr lvl="2"/>
            <a:r>
              <a:rPr lang="en-US" sz="2000" smtClean="0">
                <a:solidFill>
                  <a:srgbClr val="FFFF00"/>
                </a:solidFill>
              </a:rPr>
              <a:t>Penuntun interview hanya sebagai daftar tilik dasar selama interview utk meyakinkan bahwa ada informasi yg sama yg harus didapatkan dari masing-2 informan, tetapi tidak ada standar pertanyaan yg ditentukan sebelumnya.</a:t>
            </a:r>
          </a:p>
          <a:p>
            <a:pPr lvl="2"/>
            <a:endParaRPr lang="en-US" smtClean="0">
              <a:solidFill>
                <a:srgbClr val="FFFF00"/>
              </a:solidFill>
            </a:endParaRPr>
          </a:p>
        </p:txBody>
      </p:sp>
      <p:sp>
        <p:nvSpPr>
          <p:cNvPr id="4" name="Date Placeholder 3"/>
          <p:cNvSpPr>
            <a:spLocks noGrp="1"/>
          </p:cNvSpPr>
          <p:nvPr>
            <p:ph type="dt" sz="half" idx="10"/>
          </p:nvPr>
        </p:nvSpPr>
        <p:spPr/>
        <p:txBody>
          <a:bodyPr/>
          <a:lstStyle/>
          <a:p>
            <a:pPr>
              <a:defRPr/>
            </a:pPr>
            <a:fld id="{4760B4EF-F33D-4EAA-AAE7-EA8E374660F4}" type="datetime1">
              <a:rPr lang="en-US"/>
              <a:pPr>
                <a:defRPr/>
              </a:pPr>
              <a:t>10/27/2013</a:t>
            </a:fld>
            <a:endParaRPr lang="en-US"/>
          </a:p>
        </p:txBody>
      </p:sp>
      <p:sp>
        <p:nvSpPr>
          <p:cNvPr id="5" name="Footer Placeholder 4"/>
          <p:cNvSpPr>
            <a:spLocks noGrp="1"/>
          </p:cNvSpPr>
          <p:nvPr>
            <p:ph type="ftr" sz="quarter" idx="11"/>
          </p:nvPr>
        </p:nvSpPr>
        <p:spPr/>
        <p:txBody>
          <a:bodyPr/>
          <a:lstStyle/>
          <a:p>
            <a:pPr>
              <a:defRPr/>
            </a:pPr>
            <a:r>
              <a:rPr lang="en-US"/>
              <a:t>oedojo soedirham (oedojo@yahoo.com)</a:t>
            </a:r>
          </a:p>
        </p:txBody>
      </p:sp>
      <p:sp>
        <p:nvSpPr>
          <p:cNvPr id="6" name="Slide Number Placeholder 5"/>
          <p:cNvSpPr>
            <a:spLocks noGrp="1"/>
          </p:cNvSpPr>
          <p:nvPr>
            <p:ph type="sldNum" sz="quarter" idx="12"/>
          </p:nvPr>
        </p:nvSpPr>
        <p:spPr/>
        <p:txBody>
          <a:bodyPr/>
          <a:lstStyle/>
          <a:p>
            <a:pPr>
              <a:defRPr/>
            </a:pPr>
            <a:fld id="{45F74E0E-F9B6-4CE5-94E4-DAD753FB87D5}" type="slidenum">
              <a:rPr lang="en-US"/>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normAutofit fontScale="90000"/>
          </a:bodyPr>
          <a:lstStyle/>
          <a:p>
            <a:pPr fontAlgn="auto">
              <a:spcAft>
                <a:spcPts val="0"/>
              </a:spcAft>
              <a:defRPr/>
            </a:pPr>
            <a:r>
              <a:rPr lang="en-US" sz="4000" smtClean="0"/>
              <a:t>Bagian 2:	</a:t>
            </a:r>
            <a:r>
              <a:rPr lang="en-US" sz="4000" smtClean="0">
                <a:solidFill>
                  <a:srgbClr val="FFFF00"/>
                </a:solidFill>
              </a:rPr>
              <a:t>RANCANGAN DAN 			  	PENGUMPULAN DATA</a:t>
            </a:r>
          </a:p>
        </p:txBody>
      </p:sp>
      <p:sp>
        <p:nvSpPr>
          <p:cNvPr id="66563" name="Rectangle 3"/>
          <p:cNvSpPr>
            <a:spLocks noGrp="1" noChangeArrowheads="1"/>
          </p:cNvSpPr>
          <p:nvPr>
            <p:ph idx="1"/>
          </p:nvPr>
        </p:nvSpPr>
        <p:spPr/>
        <p:txBody>
          <a:bodyPr/>
          <a:lstStyle/>
          <a:p>
            <a:r>
              <a:rPr lang="en-US" smtClean="0">
                <a:solidFill>
                  <a:srgbClr val="FFFF00"/>
                </a:solidFill>
              </a:rPr>
              <a:t>3.	WAWANCARA KUALITATIF</a:t>
            </a:r>
          </a:p>
          <a:p>
            <a:pPr lvl="2"/>
            <a:r>
              <a:rPr lang="en-US" sz="2800" smtClean="0">
                <a:solidFill>
                  <a:srgbClr val="FFFF00"/>
                </a:solidFill>
              </a:rPr>
              <a:t>Variations in qualitative interviewing (lanj.)</a:t>
            </a:r>
          </a:p>
          <a:p>
            <a:pPr lvl="2"/>
            <a:r>
              <a:rPr lang="en-US" i="1" smtClean="0">
                <a:solidFill>
                  <a:srgbClr val="FFFF00"/>
                </a:solidFill>
              </a:rPr>
              <a:t>Standardized open-ended  </a:t>
            </a:r>
            <a:r>
              <a:rPr lang="en-US" smtClean="0">
                <a:solidFill>
                  <a:srgbClr val="FFFF00"/>
                </a:solidFill>
              </a:rPr>
              <a:t>terdiri dari sekumpulan pertanyaan yg secara hati-2 kata-2nya disusun dg maksud sekuensnya sama, dengan pertanyaan yg esensinya sama.</a:t>
            </a:r>
          </a:p>
          <a:p>
            <a:pPr lvl="2"/>
            <a:r>
              <a:rPr lang="en-US" smtClean="0">
                <a:solidFill>
                  <a:srgbClr val="FFFF00"/>
                </a:solidFill>
              </a:rPr>
              <a:t>Fleksibilitas dalam probing kurang lebih terbatas, tergantung pada sifat intervuiew dan keterampilan interviewer.</a:t>
            </a:r>
          </a:p>
        </p:txBody>
      </p:sp>
      <p:sp>
        <p:nvSpPr>
          <p:cNvPr id="4" name="Date Placeholder 3"/>
          <p:cNvSpPr>
            <a:spLocks noGrp="1"/>
          </p:cNvSpPr>
          <p:nvPr>
            <p:ph type="dt" sz="half" idx="10"/>
          </p:nvPr>
        </p:nvSpPr>
        <p:spPr/>
        <p:txBody>
          <a:bodyPr/>
          <a:lstStyle/>
          <a:p>
            <a:pPr>
              <a:defRPr/>
            </a:pPr>
            <a:fld id="{4760B4EF-F33D-4EAA-AAE7-EA8E374660F4}" type="datetime1">
              <a:rPr lang="en-US"/>
              <a:pPr>
                <a:defRPr/>
              </a:pPr>
              <a:t>10/27/2013</a:t>
            </a:fld>
            <a:endParaRPr lang="en-US"/>
          </a:p>
        </p:txBody>
      </p:sp>
      <p:sp>
        <p:nvSpPr>
          <p:cNvPr id="5" name="Footer Placeholder 4"/>
          <p:cNvSpPr>
            <a:spLocks noGrp="1"/>
          </p:cNvSpPr>
          <p:nvPr>
            <p:ph type="ftr" sz="quarter" idx="11"/>
          </p:nvPr>
        </p:nvSpPr>
        <p:spPr/>
        <p:txBody>
          <a:bodyPr/>
          <a:lstStyle/>
          <a:p>
            <a:pPr>
              <a:defRPr/>
            </a:pPr>
            <a:r>
              <a:rPr lang="en-US"/>
              <a:t>oedojo soedirham (oedojo@yahoo.com)</a:t>
            </a:r>
          </a:p>
        </p:txBody>
      </p:sp>
      <p:sp>
        <p:nvSpPr>
          <p:cNvPr id="6" name="Slide Number Placeholder 5"/>
          <p:cNvSpPr>
            <a:spLocks noGrp="1"/>
          </p:cNvSpPr>
          <p:nvPr>
            <p:ph type="sldNum" sz="quarter" idx="12"/>
          </p:nvPr>
        </p:nvSpPr>
        <p:spPr/>
        <p:txBody>
          <a:bodyPr/>
          <a:lstStyle/>
          <a:p>
            <a:pPr>
              <a:defRPr/>
            </a:pPr>
            <a:fld id="{89278B35-DD13-4EFD-B151-238CCC3A03B0}" type="slidenum">
              <a:rPr lang="en-US"/>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normAutofit fontScale="90000"/>
          </a:bodyPr>
          <a:lstStyle/>
          <a:p>
            <a:pPr fontAlgn="auto">
              <a:spcAft>
                <a:spcPts val="0"/>
              </a:spcAft>
              <a:defRPr/>
            </a:pPr>
            <a:r>
              <a:rPr lang="en-US" sz="4000" smtClean="0"/>
              <a:t>Bagian 2:	</a:t>
            </a:r>
            <a:r>
              <a:rPr lang="en-US" sz="4000" smtClean="0">
                <a:solidFill>
                  <a:srgbClr val="FFFF00"/>
                </a:solidFill>
              </a:rPr>
              <a:t>RANCANGAN DAN 			  	PENGUMPULAN DATA</a:t>
            </a:r>
          </a:p>
        </p:txBody>
      </p:sp>
      <p:sp>
        <p:nvSpPr>
          <p:cNvPr id="67587" name="Rectangle 3"/>
          <p:cNvSpPr>
            <a:spLocks noGrp="1" noChangeArrowheads="1"/>
          </p:cNvSpPr>
          <p:nvPr>
            <p:ph idx="1"/>
          </p:nvPr>
        </p:nvSpPr>
        <p:spPr/>
        <p:txBody>
          <a:bodyPr/>
          <a:lstStyle/>
          <a:p>
            <a:r>
              <a:rPr lang="en-US" smtClean="0">
                <a:solidFill>
                  <a:srgbClr val="FFFF00"/>
                </a:solidFill>
              </a:rPr>
              <a:t>3.	WAWANCARA KUALITATIF</a:t>
            </a:r>
          </a:p>
          <a:p>
            <a:pPr lvl="2"/>
            <a:r>
              <a:rPr lang="en-US" sz="2800" smtClean="0">
                <a:solidFill>
                  <a:srgbClr val="FFFF00"/>
                </a:solidFill>
              </a:rPr>
              <a:t>The interview guide</a:t>
            </a:r>
          </a:p>
          <a:p>
            <a:pPr lvl="2"/>
            <a:r>
              <a:rPr lang="en-US" sz="2000" smtClean="0">
                <a:solidFill>
                  <a:srgbClr val="FFFF00"/>
                </a:solidFill>
              </a:rPr>
              <a:t>Adalah daftar pertanyaan atau isu yang akan dijajaki selama dalam interview.</a:t>
            </a:r>
          </a:p>
          <a:p>
            <a:pPr lvl="2"/>
            <a:r>
              <a:rPr lang="en-US" sz="2000" smtClean="0">
                <a:solidFill>
                  <a:srgbClr val="FFFF00"/>
                </a:solidFill>
              </a:rPr>
              <a:t>Disiapkan agar dpt yakin bahwa pada dasarnya informasi yg sama didapatkan dari sejumlah orang dengan mencakup material yg sama.</a:t>
            </a:r>
          </a:p>
          <a:p>
            <a:pPr lvl="2"/>
            <a:r>
              <a:rPr lang="en-US" sz="2000" smtClean="0">
                <a:solidFill>
                  <a:srgbClr val="FFFF00"/>
                </a:solidFill>
              </a:rPr>
              <a:t>Daftar ini menyediakan topik-2 atau subyek di dalam mana si periset bebas menjajaki, probe, dan bertanya yg akan membentangkan dan menjelaskan subyek tsb.  Jadi pewawancara bebas melakukan percakapan dalam subyek, bertanya spontan.</a:t>
            </a:r>
          </a:p>
        </p:txBody>
      </p:sp>
      <p:sp>
        <p:nvSpPr>
          <p:cNvPr id="4" name="Date Placeholder 3"/>
          <p:cNvSpPr>
            <a:spLocks noGrp="1"/>
          </p:cNvSpPr>
          <p:nvPr>
            <p:ph type="dt" sz="half" idx="10"/>
          </p:nvPr>
        </p:nvSpPr>
        <p:spPr/>
        <p:txBody>
          <a:bodyPr/>
          <a:lstStyle/>
          <a:p>
            <a:pPr>
              <a:defRPr/>
            </a:pPr>
            <a:fld id="{4760B4EF-F33D-4EAA-AAE7-EA8E374660F4}" type="datetime1">
              <a:rPr lang="en-US"/>
              <a:pPr>
                <a:defRPr/>
              </a:pPr>
              <a:t>10/27/2013</a:t>
            </a:fld>
            <a:endParaRPr lang="en-US"/>
          </a:p>
        </p:txBody>
      </p:sp>
      <p:sp>
        <p:nvSpPr>
          <p:cNvPr id="5" name="Footer Placeholder 4"/>
          <p:cNvSpPr>
            <a:spLocks noGrp="1"/>
          </p:cNvSpPr>
          <p:nvPr>
            <p:ph type="ftr" sz="quarter" idx="11"/>
          </p:nvPr>
        </p:nvSpPr>
        <p:spPr/>
        <p:txBody>
          <a:bodyPr/>
          <a:lstStyle/>
          <a:p>
            <a:pPr>
              <a:defRPr/>
            </a:pPr>
            <a:r>
              <a:rPr lang="en-US"/>
              <a:t>oedojo soedirham (oedojo@yahoo.com)</a:t>
            </a:r>
          </a:p>
        </p:txBody>
      </p:sp>
      <p:sp>
        <p:nvSpPr>
          <p:cNvPr id="6" name="Slide Number Placeholder 5"/>
          <p:cNvSpPr>
            <a:spLocks noGrp="1"/>
          </p:cNvSpPr>
          <p:nvPr>
            <p:ph type="sldNum" sz="quarter" idx="12"/>
          </p:nvPr>
        </p:nvSpPr>
        <p:spPr/>
        <p:txBody>
          <a:bodyPr/>
          <a:lstStyle/>
          <a:p>
            <a:pPr>
              <a:defRPr/>
            </a:pPr>
            <a:fld id="{BB00C2FC-C20C-4904-B904-958CFDBFB2D8}" type="slidenum">
              <a:rPr lang="en-US"/>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normAutofit fontScale="90000"/>
          </a:bodyPr>
          <a:lstStyle/>
          <a:p>
            <a:pPr fontAlgn="auto">
              <a:spcAft>
                <a:spcPts val="0"/>
              </a:spcAft>
              <a:defRPr/>
            </a:pPr>
            <a:r>
              <a:rPr lang="en-US" sz="4000" smtClean="0"/>
              <a:t>Bagian 2:	</a:t>
            </a:r>
            <a:r>
              <a:rPr lang="en-US" sz="4000" smtClean="0">
                <a:solidFill>
                  <a:srgbClr val="FFFF00"/>
                </a:solidFill>
              </a:rPr>
              <a:t>RANCANGAN DAN 			  	PENGUMPULAN DATA</a:t>
            </a:r>
          </a:p>
        </p:txBody>
      </p:sp>
      <p:sp>
        <p:nvSpPr>
          <p:cNvPr id="68611" name="Rectangle 3"/>
          <p:cNvSpPr>
            <a:spLocks noGrp="1" noChangeArrowheads="1"/>
          </p:cNvSpPr>
          <p:nvPr>
            <p:ph idx="1"/>
          </p:nvPr>
        </p:nvSpPr>
        <p:spPr/>
        <p:txBody>
          <a:bodyPr>
            <a:normAutofit lnSpcReduction="10000"/>
          </a:bodyPr>
          <a:lstStyle/>
          <a:p>
            <a:r>
              <a:rPr lang="en-US" smtClean="0">
                <a:solidFill>
                  <a:srgbClr val="FFFF00"/>
                </a:solidFill>
              </a:rPr>
              <a:t>3.	WAWANCARA KUALITATIF</a:t>
            </a:r>
          </a:p>
          <a:p>
            <a:pPr lvl="2"/>
            <a:r>
              <a:rPr lang="en-US" sz="2800" smtClean="0">
                <a:solidFill>
                  <a:srgbClr val="FFFF00"/>
                </a:solidFill>
              </a:rPr>
              <a:t>The interview guide (lanj.)</a:t>
            </a:r>
          </a:p>
          <a:p>
            <a:pPr lvl="2"/>
            <a:r>
              <a:rPr lang="en-US" sz="2000" smtClean="0">
                <a:solidFill>
                  <a:srgbClr val="FFFF00"/>
                </a:solidFill>
              </a:rPr>
              <a:t>Keuntungan penuntun ini meyakinkan bahwa pewawancara telah hati-2 memutuskan bagaiman yg terbaik menggunakan waktu.</a:t>
            </a:r>
          </a:p>
          <a:p>
            <a:pPr lvl="2"/>
            <a:r>
              <a:rPr lang="en-US" sz="2000" smtClean="0">
                <a:solidFill>
                  <a:srgbClr val="FFFF00"/>
                </a:solidFill>
              </a:rPr>
              <a:t>Penuntun ini khususnya berguna dalam melakukan interview kelompok.</a:t>
            </a:r>
          </a:p>
          <a:p>
            <a:pPr lvl="2"/>
            <a:r>
              <a:rPr lang="en-US" sz="2000" smtClean="0">
                <a:solidFill>
                  <a:srgbClr val="FFFF00"/>
                </a:solidFill>
              </a:rPr>
              <a:t>Penuntun ini dapat dikembangkan lebih kurang rinci, tergantung pada tingkat pada mana periset mampu menspesifikasi isu-2 penting sebelumnya dan pada tingkat mana dirasakan bahwa sekuens kusus pertanyaan penting ditanyakan dalam cara yg sama atau dalam urutan yg sama.</a:t>
            </a:r>
          </a:p>
        </p:txBody>
      </p:sp>
      <p:sp>
        <p:nvSpPr>
          <p:cNvPr id="4" name="Date Placeholder 3"/>
          <p:cNvSpPr>
            <a:spLocks noGrp="1"/>
          </p:cNvSpPr>
          <p:nvPr>
            <p:ph type="dt" sz="half" idx="10"/>
          </p:nvPr>
        </p:nvSpPr>
        <p:spPr/>
        <p:txBody>
          <a:bodyPr/>
          <a:lstStyle/>
          <a:p>
            <a:pPr>
              <a:defRPr/>
            </a:pPr>
            <a:fld id="{4760B4EF-F33D-4EAA-AAE7-EA8E374660F4}" type="datetime1">
              <a:rPr lang="en-US"/>
              <a:pPr>
                <a:defRPr/>
              </a:pPr>
              <a:t>10/27/2013</a:t>
            </a:fld>
            <a:endParaRPr lang="en-US"/>
          </a:p>
        </p:txBody>
      </p:sp>
      <p:sp>
        <p:nvSpPr>
          <p:cNvPr id="5" name="Footer Placeholder 4"/>
          <p:cNvSpPr>
            <a:spLocks noGrp="1"/>
          </p:cNvSpPr>
          <p:nvPr>
            <p:ph type="ftr" sz="quarter" idx="11"/>
          </p:nvPr>
        </p:nvSpPr>
        <p:spPr/>
        <p:txBody>
          <a:bodyPr/>
          <a:lstStyle/>
          <a:p>
            <a:pPr>
              <a:defRPr/>
            </a:pPr>
            <a:r>
              <a:rPr lang="en-US"/>
              <a:t>oedojo soedirham (oedojo@yahoo.com)</a:t>
            </a:r>
          </a:p>
        </p:txBody>
      </p:sp>
      <p:sp>
        <p:nvSpPr>
          <p:cNvPr id="6" name="Slide Number Placeholder 5"/>
          <p:cNvSpPr>
            <a:spLocks noGrp="1"/>
          </p:cNvSpPr>
          <p:nvPr>
            <p:ph type="sldNum" sz="quarter" idx="12"/>
          </p:nvPr>
        </p:nvSpPr>
        <p:spPr/>
        <p:txBody>
          <a:bodyPr/>
          <a:lstStyle/>
          <a:p>
            <a:pPr>
              <a:defRPr/>
            </a:pPr>
            <a:fld id="{1914704A-6B79-4DB4-A387-F8FE693A48B0}" type="slidenum">
              <a:rPr lang="en-US"/>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normAutofit fontScale="90000"/>
          </a:bodyPr>
          <a:lstStyle/>
          <a:p>
            <a:pPr fontAlgn="auto">
              <a:spcAft>
                <a:spcPts val="0"/>
              </a:spcAft>
              <a:defRPr/>
            </a:pPr>
            <a:r>
              <a:rPr lang="en-US" sz="4000" smtClean="0"/>
              <a:t>Bagian 2:	</a:t>
            </a:r>
            <a:r>
              <a:rPr lang="en-US" sz="4000" smtClean="0">
                <a:solidFill>
                  <a:srgbClr val="FFFF00"/>
                </a:solidFill>
              </a:rPr>
              <a:t>RANCANGAN DAN 			  	PENGUMPULAN DATA</a:t>
            </a:r>
          </a:p>
        </p:txBody>
      </p:sp>
      <p:sp>
        <p:nvSpPr>
          <p:cNvPr id="69635" name="Rectangle 3"/>
          <p:cNvSpPr>
            <a:spLocks noGrp="1" noChangeArrowheads="1"/>
          </p:cNvSpPr>
          <p:nvPr>
            <p:ph idx="1"/>
          </p:nvPr>
        </p:nvSpPr>
        <p:spPr/>
        <p:txBody>
          <a:bodyPr/>
          <a:lstStyle/>
          <a:p>
            <a:r>
              <a:rPr lang="en-US" smtClean="0">
                <a:solidFill>
                  <a:srgbClr val="FFFF00"/>
                </a:solidFill>
              </a:rPr>
              <a:t>3.	WAWANCARA KUALITATIF</a:t>
            </a:r>
          </a:p>
          <a:p>
            <a:pPr lvl="2"/>
            <a:r>
              <a:rPr lang="en-US" sz="2800" smtClean="0">
                <a:solidFill>
                  <a:srgbClr val="FFFF00"/>
                </a:solidFill>
              </a:rPr>
              <a:t>The content of interviews</a:t>
            </a:r>
          </a:p>
          <a:p>
            <a:pPr lvl="2"/>
            <a:r>
              <a:rPr lang="en-US" smtClean="0">
                <a:solidFill>
                  <a:srgbClr val="FFFF00"/>
                </a:solidFill>
              </a:rPr>
              <a:t>Sejumlah keputusan harus dibuat dalam perencanaan interview. Apakah interview itu spontan atau disiapkan secara hati-2</a:t>
            </a:r>
          </a:p>
          <a:p>
            <a:pPr lvl="2"/>
            <a:r>
              <a:rPr lang="en-US" smtClean="0">
                <a:solidFill>
                  <a:srgbClr val="FFFF00"/>
                </a:solidFill>
              </a:rPr>
              <a:t>What questions to ask? How to sequence questions? How much detail to solicit? How long to make the interview? How to word the actual questions?</a:t>
            </a:r>
          </a:p>
        </p:txBody>
      </p:sp>
      <p:sp>
        <p:nvSpPr>
          <p:cNvPr id="4" name="Date Placeholder 3"/>
          <p:cNvSpPr>
            <a:spLocks noGrp="1"/>
          </p:cNvSpPr>
          <p:nvPr>
            <p:ph type="dt" sz="half" idx="10"/>
          </p:nvPr>
        </p:nvSpPr>
        <p:spPr/>
        <p:txBody>
          <a:bodyPr/>
          <a:lstStyle/>
          <a:p>
            <a:pPr>
              <a:defRPr/>
            </a:pPr>
            <a:fld id="{4760B4EF-F33D-4EAA-AAE7-EA8E374660F4}" type="datetime1">
              <a:rPr lang="en-US"/>
              <a:pPr>
                <a:defRPr/>
              </a:pPr>
              <a:t>10/27/2013</a:t>
            </a:fld>
            <a:endParaRPr lang="en-US"/>
          </a:p>
        </p:txBody>
      </p:sp>
      <p:sp>
        <p:nvSpPr>
          <p:cNvPr id="5" name="Footer Placeholder 4"/>
          <p:cNvSpPr>
            <a:spLocks noGrp="1"/>
          </p:cNvSpPr>
          <p:nvPr>
            <p:ph type="ftr" sz="quarter" idx="11"/>
          </p:nvPr>
        </p:nvSpPr>
        <p:spPr/>
        <p:txBody>
          <a:bodyPr/>
          <a:lstStyle/>
          <a:p>
            <a:pPr>
              <a:defRPr/>
            </a:pPr>
            <a:r>
              <a:rPr lang="en-US"/>
              <a:t>oedojo soedirham (oedojo@yahoo.com)</a:t>
            </a:r>
          </a:p>
        </p:txBody>
      </p:sp>
      <p:sp>
        <p:nvSpPr>
          <p:cNvPr id="6" name="Slide Number Placeholder 5"/>
          <p:cNvSpPr>
            <a:spLocks noGrp="1"/>
          </p:cNvSpPr>
          <p:nvPr>
            <p:ph type="sldNum" sz="quarter" idx="12"/>
          </p:nvPr>
        </p:nvSpPr>
        <p:spPr/>
        <p:txBody>
          <a:bodyPr/>
          <a:lstStyle/>
          <a:p>
            <a:pPr>
              <a:defRPr/>
            </a:pPr>
            <a:fld id="{2A453800-509F-4F4F-A7E9-A32E44E3898A}" type="slidenum">
              <a:rPr lang="en-US"/>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normAutofit fontScale="90000"/>
          </a:bodyPr>
          <a:lstStyle/>
          <a:p>
            <a:pPr fontAlgn="auto">
              <a:spcAft>
                <a:spcPts val="0"/>
              </a:spcAft>
              <a:defRPr/>
            </a:pPr>
            <a:r>
              <a:rPr lang="en-US" sz="4000" smtClean="0"/>
              <a:t>Bagian 2:	</a:t>
            </a:r>
            <a:r>
              <a:rPr lang="en-US" sz="4000" smtClean="0">
                <a:solidFill>
                  <a:srgbClr val="FFFF00"/>
                </a:solidFill>
              </a:rPr>
              <a:t>RANCANGAN DAN 			  	PENGUMPULAN DATA</a:t>
            </a:r>
          </a:p>
        </p:txBody>
      </p:sp>
      <p:sp>
        <p:nvSpPr>
          <p:cNvPr id="147459" name="Rectangle 3"/>
          <p:cNvSpPr>
            <a:spLocks noGrp="1" noChangeArrowheads="1"/>
          </p:cNvSpPr>
          <p:nvPr>
            <p:ph idx="1"/>
          </p:nvPr>
        </p:nvSpPr>
        <p:spPr>
          <a:xfrm>
            <a:off x="428625" y="1714500"/>
            <a:ext cx="8229600" cy="4114800"/>
          </a:xfrm>
        </p:spPr>
        <p:txBody>
          <a:bodyPr>
            <a:normAutofit fontScale="92500" lnSpcReduction="10000"/>
          </a:bodyPr>
          <a:lstStyle/>
          <a:p>
            <a:pPr marL="548640" indent="-411480" fontAlgn="auto">
              <a:spcAft>
                <a:spcPts val="0"/>
              </a:spcAft>
              <a:buClr>
                <a:schemeClr val="tx1">
                  <a:shade val="95000"/>
                </a:schemeClr>
              </a:buClr>
              <a:buFont typeface="Wingdings 2"/>
              <a:buChar char=""/>
              <a:defRPr/>
            </a:pPr>
            <a:r>
              <a:rPr lang="en-US" dirty="0" smtClean="0">
                <a:solidFill>
                  <a:srgbClr val="FFFF00"/>
                </a:solidFill>
              </a:rPr>
              <a:t>3.	WAWANCARA KUALITATIF</a:t>
            </a:r>
          </a:p>
          <a:p>
            <a:pPr marL="1133856" lvl="2" fontAlgn="auto">
              <a:spcAft>
                <a:spcPts val="0"/>
              </a:spcAft>
              <a:buFont typeface="Wingdings"/>
              <a:buChar char=""/>
              <a:defRPr/>
            </a:pPr>
            <a:r>
              <a:rPr lang="en-US" sz="2800" dirty="0" smtClean="0">
                <a:solidFill>
                  <a:srgbClr val="FFFF00"/>
                </a:solidFill>
              </a:rPr>
              <a:t>The content of interviews</a:t>
            </a:r>
          </a:p>
          <a:p>
            <a:pPr marL="1133856" lvl="2" fontAlgn="auto">
              <a:spcAft>
                <a:spcPts val="0"/>
              </a:spcAft>
              <a:buFont typeface="Wingdings"/>
              <a:buChar char=""/>
              <a:defRPr/>
            </a:pPr>
            <a:r>
              <a:rPr lang="en-US" dirty="0" smtClean="0">
                <a:solidFill>
                  <a:srgbClr val="FFFF00"/>
                </a:solidFill>
              </a:rPr>
              <a:t>Hal-2 </a:t>
            </a:r>
            <a:r>
              <a:rPr lang="en-US" dirty="0" err="1" smtClean="0">
                <a:solidFill>
                  <a:srgbClr val="FFFF00"/>
                </a:solidFill>
              </a:rPr>
              <a:t>tsb</a:t>
            </a:r>
            <a:r>
              <a:rPr lang="en-US" dirty="0" smtClean="0">
                <a:solidFill>
                  <a:srgbClr val="FFFF00"/>
                </a:solidFill>
              </a:rPr>
              <a:t> </a:t>
            </a:r>
            <a:r>
              <a:rPr lang="en-US" dirty="0" err="1" smtClean="0">
                <a:solidFill>
                  <a:srgbClr val="FFFF00"/>
                </a:solidFill>
              </a:rPr>
              <a:t>adalah</a:t>
            </a:r>
            <a:r>
              <a:rPr lang="en-US" dirty="0" smtClean="0">
                <a:solidFill>
                  <a:srgbClr val="FFFF00"/>
                </a:solidFill>
              </a:rPr>
              <a:t> </a:t>
            </a:r>
            <a:r>
              <a:rPr lang="en-US" dirty="0" err="1" smtClean="0">
                <a:solidFill>
                  <a:srgbClr val="FFFF00"/>
                </a:solidFill>
              </a:rPr>
              <a:t>pertanyaan</a:t>
            </a:r>
            <a:r>
              <a:rPr lang="en-US" dirty="0" smtClean="0">
                <a:solidFill>
                  <a:srgbClr val="FFFF00"/>
                </a:solidFill>
              </a:rPr>
              <a:t> </a:t>
            </a:r>
            <a:r>
              <a:rPr lang="en-US" dirty="0" err="1" smtClean="0">
                <a:solidFill>
                  <a:srgbClr val="FFFF00"/>
                </a:solidFill>
              </a:rPr>
              <a:t>ukuran</a:t>
            </a:r>
            <a:r>
              <a:rPr lang="en-US" dirty="0" smtClean="0">
                <a:solidFill>
                  <a:srgbClr val="FFFF00"/>
                </a:solidFill>
              </a:rPr>
              <a:t> yang </a:t>
            </a:r>
            <a:r>
              <a:rPr lang="en-US" dirty="0" err="1" smtClean="0">
                <a:solidFill>
                  <a:srgbClr val="FFFF00"/>
                </a:solidFill>
              </a:rPr>
              <a:t>akan</a:t>
            </a:r>
            <a:r>
              <a:rPr lang="en-US" dirty="0" smtClean="0">
                <a:solidFill>
                  <a:srgbClr val="FFFF00"/>
                </a:solidFill>
              </a:rPr>
              <a:t> </a:t>
            </a:r>
            <a:r>
              <a:rPr lang="en-US" dirty="0" err="1" smtClean="0">
                <a:solidFill>
                  <a:srgbClr val="FFFF00"/>
                </a:solidFill>
              </a:rPr>
              <a:t>mempengaruhi</a:t>
            </a:r>
            <a:r>
              <a:rPr lang="en-US" dirty="0" smtClean="0">
                <a:solidFill>
                  <a:srgbClr val="FFFF00"/>
                </a:solidFill>
              </a:rPr>
              <a:t> </a:t>
            </a:r>
            <a:r>
              <a:rPr lang="en-US" dirty="0" err="1" smtClean="0">
                <a:solidFill>
                  <a:srgbClr val="FFFF00"/>
                </a:solidFill>
              </a:rPr>
              <a:t>kualitas</a:t>
            </a:r>
            <a:r>
              <a:rPr lang="en-US" dirty="0" smtClean="0">
                <a:solidFill>
                  <a:srgbClr val="FFFF00"/>
                </a:solidFill>
              </a:rPr>
              <a:t> </a:t>
            </a:r>
            <a:r>
              <a:rPr lang="en-US" dirty="0" err="1" smtClean="0">
                <a:solidFill>
                  <a:srgbClr val="FFFF00"/>
                </a:solidFill>
              </a:rPr>
              <a:t>respon</a:t>
            </a:r>
            <a:r>
              <a:rPr lang="en-US" dirty="0" smtClean="0">
                <a:solidFill>
                  <a:srgbClr val="FFFF00"/>
                </a:solidFill>
              </a:rPr>
              <a:t> interview.</a:t>
            </a:r>
          </a:p>
          <a:p>
            <a:pPr marL="1133856" lvl="2" fontAlgn="auto">
              <a:spcAft>
                <a:spcPts val="0"/>
              </a:spcAft>
              <a:buFont typeface="Wingdings"/>
              <a:buChar char=""/>
              <a:defRPr/>
            </a:pPr>
            <a:r>
              <a:rPr lang="en-US" dirty="0" err="1" smtClean="0">
                <a:solidFill>
                  <a:srgbClr val="FFFF00"/>
                </a:solidFill>
              </a:rPr>
              <a:t>Ada</a:t>
            </a:r>
            <a:r>
              <a:rPr lang="en-US" dirty="0" smtClean="0">
                <a:solidFill>
                  <a:srgbClr val="FFFF00"/>
                </a:solidFill>
              </a:rPr>
              <a:t> 6 </a:t>
            </a:r>
            <a:r>
              <a:rPr lang="en-US" dirty="0" err="1" smtClean="0">
                <a:solidFill>
                  <a:srgbClr val="FFFF00"/>
                </a:solidFill>
              </a:rPr>
              <a:t>macam</a:t>
            </a:r>
            <a:r>
              <a:rPr lang="en-US" dirty="0" smtClean="0">
                <a:solidFill>
                  <a:srgbClr val="FFFF00"/>
                </a:solidFill>
              </a:rPr>
              <a:t> </a:t>
            </a:r>
            <a:r>
              <a:rPr lang="en-US" dirty="0" err="1" smtClean="0">
                <a:solidFill>
                  <a:srgbClr val="FFFF00"/>
                </a:solidFill>
              </a:rPr>
              <a:t>pertanyaan</a:t>
            </a:r>
            <a:r>
              <a:rPr lang="en-US" dirty="0" smtClean="0">
                <a:solidFill>
                  <a:srgbClr val="FFFF00"/>
                </a:solidFill>
              </a:rPr>
              <a:t> </a:t>
            </a:r>
            <a:r>
              <a:rPr lang="en-US" dirty="0" err="1" smtClean="0">
                <a:solidFill>
                  <a:srgbClr val="FFFF00"/>
                </a:solidFill>
              </a:rPr>
              <a:t>dasar</a:t>
            </a:r>
            <a:r>
              <a:rPr lang="en-US" dirty="0" smtClean="0">
                <a:solidFill>
                  <a:srgbClr val="FFFF00"/>
                </a:solidFill>
              </a:rPr>
              <a:t>:</a:t>
            </a:r>
          </a:p>
          <a:p>
            <a:pPr marL="1545336" lvl="4" indent="-182880" fontAlgn="auto">
              <a:spcAft>
                <a:spcPts val="0"/>
              </a:spcAft>
              <a:buFont typeface="Wingdings 2"/>
              <a:buChar char=""/>
              <a:defRPr/>
            </a:pPr>
            <a:r>
              <a:rPr lang="en-US" dirty="0" smtClean="0">
                <a:solidFill>
                  <a:srgbClr val="FFFF00"/>
                </a:solidFill>
              </a:rPr>
              <a:t>Experience /Behavior questions (does/have done)</a:t>
            </a:r>
          </a:p>
          <a:p>
            <a:pPr marL="1545336" lvl="4" indent="-182880" fontAlgn="auto">
              <a:spcAft>
                <a:spcPts val="0"/>
              </a:spcAft>
              <a:buFont typeface="Wingdings 2"/>
              <a:buChar char=""/>
              <a:defRPr/>
            </a:pPr>
            <a:r>
              <a:rPr lang="en-US" dirty="0" smtClean="0">
                <a:solidFill>
                  <a:srgbClr val="FFFF00"/>
                </a:solidFill>
              </a:rPr>
              <a:t>Opinion/Value questions (cognitive/interpretive process)</a:t>
            </a:r>
          </a:p>
          <a:p>
            <a:pPr marL="1545336" lvl="4" indent="-182880" fontAlgn="auto">
              <a:spcAft>
                <a:spcPts val="0"/>
              </a:spcAft>
              <a:buFont typeface="Wingdings 2"/>
              <a:buChar char=""/>
              <a:defRPr/>
            </a:pPr>
            <a:r>
              <a:rPr lang="en-US" dirty="0" smtClean="0">
                <a:solidFill>
                  <a:srgbClr val="FFFF00"/>
                </a:solidFill>
              </a:rPr>
              <a:t>Feeling questions (emotional response)</a:t>
            </a:r>
          </a:p>
          <a:p>
            <a:pPr marL="1545336" lvl="4" indent="-182880" fontAlgn="auto">
              <a:spcAft>
                <a:spcPts val="0"/>
              </a:spcAft>
              <a:buFont typeface="Wingdings 2"/>
              <a:buChar char=""/>
              <a:defRPr/>
            </a:pPr>
            <a:r>
              <a:rPr lang="en-US" dirty="0" smtClean="0">
                <a:solidFill>
                  <a:srgbClr val="FFFF00"/>
                </a:solidFill>
              </a:rPr>
              <a:t>Knowledge questions (factual information)</a:t>
            </a:r>
          </a:p>
          <a:p>
            <a:pPr marL="1545336" lvl="4" indent="-182880" fontAlgn="auto">
              <a:spcAft>
                <a:spcPts val="0"/>
              </a:spcAft>
              <a:buFont typeface="Wingdings 2"/>
              <a:buChar char=""/>
              <a:defRPr/>
            </a:pPr>
            <a:r>
              <a:rPr lang="en-US" dirty="0" smtClean="0">
                <a:solidFill>
                  <a:srgbClr val="FFFF00"/>
                </a:solidFill>
              </a:rPr>
              <a:t>Sensory questions (what is seen, heard, touched, etc)</a:t>
            </a:r>
          </a:p>
          <a:p>
            <a:pPr marL="1545336" lvl="4" indent="-182880" fontAlgn="auto">
              <a:spcAft>
                <a:spcPts val="0"/>
              </a:spcAft>
              <a:buFont typeface="Wingdings 2"/>
              <a:buChar char=""/>
              <a:defRPr/>
            </a:pPr>
            <a:r>
              <a:rPr lang="en-US" dirty="0" smtClean="0">
                <a:solidFill>
                  <a:srgbClr val="FFFF00"/>
                </a:solidFill>
              </a:rPr>
              <a:t>Background/Demographic questions (characteristics)</a:t>
            </a:r>
          </a:p>
        </p:txBody>
      </p:sp>
      <p:sp>
        <p:nvSpPr>
          <p:cNvPr id="4" name="Date Placeholder 3"/>
          <p:cNvSpPr>
            <a:spLocks noGrp="1"/>
          </p:cNvSpPr>
          <p:nvPr>
            <p:ph type="dt" sz="half" idx="10"/>
          </p:nvPr>
        </p:nvSpPr>
        <p:spPr/>
        <p:txBody>
          <a:bodyPr/>
          <a:lstStyle/>
          <a:p>
            <a:pPr>
              <a:defRPr/>
            </a:pPr>
            <a:fld id="{4760B4EF-F33D-4EAA-AAE7-EA8E374660F4}" type="datetime1">
              <a:rPr lang="en-US"/>
              <a:pPr>
                <a:defRPr/>
              </a:pPr>
              <a:t>10/27/2013</a:t>
            </a:fld>
            <a:endParaRPr lang="en-US"/>
          </a:p>
        </p:txBody>
      </p:sp>
      <p:sp>
        <p:nvSpPr>
          <p:cNvPr id="5" name="Footer Placeholder 4"/>
          <p:cNvSpPr>
            <a:spLocks noGrp="1"/>
          </p:cNvSpPr>
          <p:nvPr>
            <p:ph type="ftr" sz="quarter" idx="11"/>
          </p:nvPr>
        </p:nvSpPr>
        <p:spPr/>
        <p:txBody>
          <a:bodyPr/>
          <a:lstStyle/>
          <a:p>
            <a:pPr>
              <a:defRPr/>
            </a:pPr>
            <a:r>
              <a:rPr lang="en-US"/>
              <a:t>oedojo soedirham (oedojo@yahoo.com)</a:t>
            </a:r>
          </a:p>
        </p:txBody>
      </p:sp>
      <p:sp>
        <p:nvSpPr>
          <p:cNvPr id="6" name="Slide Number Placeholder 5"/>
          <p:cNvSpPr>
            <a:spLocks noGrp="1"/>
          </p:cNvSpPr>
          <p:nvPr>
            <p:ph type="sldNum" sz="quarter" idx="12"/>
          </p:nvPr>
        </p:nvSpPr>
        <p:spPr/>
        <p:txBody>
          <a:bodyPr/>
          <a:lstStyle/>
          <a:p>
            <a:pPr>
              <a:defRPr/>
            </a:pPr>
            <a:fld id="{FA6D9ADB-86AC-45DB-A799-1C0D23DC8833}" type="slidenum">
              <a:rPr lang="en-US"/>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normAutofit fontScale="90000"/>
          </a:bodyPr>
          <a:lstStyle/>
          <a:p>
            <a:pPr fontAlgn="auto">
              <a:spcAft>
                <a:spcPts val="0"/>
              </a:spcAft>
              <a:defRPr/>
            </a:pPr>
            <a:r>
              <a:rPr lang="en-US" sz="4000" smtClean="0"/>
              <a:t>Bagian 3:	</a:t>
            </a:r>
            <a:r>
              <a:rPr lang="en-US" sz="4000" smtClean="0">
                <a:solidFill>
                  <a:srgbClr val="FFFF00"/>
                </a:solidFill>
              </a:rPr>
              <a:t>ANALISIS, 						INTERPRETASI, DAN 			PELAPORAN</a:t>
            </a:r>
          </a:p>
        </p:txBody>
      </p:sp>
      <p:sp>
        <p:nvSpPr>
          <p:cNvPr id="71683" name="Rectangle 3"/>
          <p:cNvSpPr>
            <a:spLocks noGrp="1" noChangeArrowheads="1"/>
          </p:cNvSpPr>
          <p:nvPr>
            <p:ph idx="1"/>
          </p:nvPr>
        </p:nvSpPr>
        <p:spPr/>
        <p:txBody>
          <a:bodyPr/>
          <a:lstStyle/>
          <a:p>
            <a:pPr lvl="2"/>
            <a:r>
              <a:rPr lang="en-US" sz="2800" smtClean="0">
                <a:solidFill>
                  <a:srgbClr val="FFFF00"/>
                </a:solidFill>
              </a:rPr>
              <a:t>FOCUSING THE ANALYSIS</a:t>
            </a:r>
          </a:p>
          <a:p>
            <a:pPr lvl="2"/>
            <a:r>
              <a:rPr lang="en-US" sz="2800" smtClean="0">
                <a:solidFill>
                  <a:srgbClr val="FFFF00"/>
                </a:solidFill>
              </a:rPr>
              <a:t>ORGANIZING THE DATA</a:t>
            </a:r>
          </a:p>
          <a:p>
            <a:pPr lvl="2"/>
            <a:r>
              <a:rPr lang="en-US" sz="2800" smtClean="0">
                <a:solidFill>
                  <a:srgbClr val="FFFF00"/>
                </a:solidFill>
              </a:rPr>
              <a:t>CONTENT ANALYSIS</a:t>
            </a:r>
          </a:p>
          <a:p>
            <a:pPr lvl="2"/>
            <a:r>
              <a:rPr lang="en-US" sz="2800" smtClean="0">
                <a:solidFill>
                  <a:srgbClr val="FFFF00"/>
                </a:solidFill>
              </a:rPr>
              <a:t>INDUCTIVE ANALYSIS</a:t>
            </a:r>
          </a:p>
        </p:txBody>
      </p:sp>
      <p:sp>
        <p:nvSpPr>
          <p:cNvPr id="4" name="Date Placeholder 3"/>
          <p:cNvSpPr>
            <a:spLocks noGrp="1"/>
          </p:cNvSpPr>
          <p:nvPr>
            <p:ph type="dt" sz="half" idx="10"/>
          </p:nvPr>
        </p:nvSpPr>
        <p:spPr/>
        <p:txBody>
          <a:bodyPr/>
          <a:lstStyle/>
          <a:p>
            <a:pPr>
              <a:defRPr/>
            </a:pPr>
            <a:fld id="{5795F98D-3D21-4D66-A71B-33FE2CB3EB9C}" type="datetime1">
              <a:rPr lang="en-US"/>
              <a:pPr>
                <a:defRPr/>
              </a:pPr>
              <a:t>10/27/2013</a:t>
            </a:fld>
            <a:endParaRPr lang="en-US"/>
          </a:p>
        </p:txBody>
      </p:sp>
      <p:sp>
        <p:nvSpPr>
          <p:cNvPr id="5" name="Footer Placeholder 4"/>
          <p:cNvSpPr>
            <a:spLocks noGrp="1"/>
          </p:cNvSpPr>
          <p:nvPr>
            <p:ph type="ftr" sz="quarter" idx="11"/>
          </p:nvPr>
        </p:nvSpPr>
        <p:spPr/>
        <p:txBody>
          <a:bodyPr/>
          <a:lstStyle/>
          <a:p>
            <a:pPr>
              <a:defRPr/>
            </a:pPr>
            <a:r>
              <a:rPr lang="en-US"/>
              <a:t>oedojo soedirham (oedojo@yahoo.com)</a:t>
            </a:r>
          </a:p>
        </p:txBody>
      </p:sp>
      <p:sp>
        <p:nvSpPr>
          <p:cNvPr id="6" name="Slide Number Placeholder 5"/>
          <p:cNvSpPr>
            <a:spLocks noGrp="1"/>
          </p:cNvSpPr>
          <p:nvPr>
            <p:ph type="sldNum" sz="quarter" idx="12"/>
          </p:nvPr>
        </p:nvSpPr>
        <p:spPr/>
        <p:txBody>
          <a:bodyPr/>
          <a:lstStyle/>
          <a:p>
            <a:pPr>
              <a:defRPr/>
            </a:pPr>
            <a:fld id="{2E44A636-B841-411D-B0ED-84577480CB5A}" type="slidenum">
              <a:rPr lang="en-US"/>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a:p>
        </p:txBody>
      </p:sp>
      <p:sp>
        <p:nvSpPr>
          <p:cNvPr id="72707" name="Content Placeholder 2"/>
          <p:cNvSpPr>
            <a:spLocks noGrp="1"/>
          </p:cNvSpPr>
          <p:nvPr>
            <p:ph idx="1"/>
          </p:nvPr>
        </p:nvSpPr>
        <p:spPr>
          <a:xfrm>
            <a:off x="428625" y="1643063"/>
            <a:ext cx="8229600" cy="4114800"/>
          </a:xfrm>
        </p:spPr>
        <p:txBody>
          <a:bodyPr>
            <a:normAutofit fontScale="92500"/>
          </a:bodyPr>
          <a:lstStyle/>
          <a:p>
            <a:r>
              <a:rPr lang="en-US" smtClean="0">
                <a:solidFill>
                  <a:srgbClr val="FFFF00"/>
                </a:solidFill>
              </a:rPr>
              <a:t>Tantangan</a:t>
            </a:r>
          </a:p>
          <a:p>
            <a:pPr lvl="2"/>
            <a:r>
              <a:rPr lang="en-US" smtClean="0">
                <a:solidFill>
                  <a:srgbClr val="FFFF00"/>
                </a:solidFill>
              </a:rPr>
              <a:t>Maksud dari penelitian kualitatif adalah menghasilkan temuan.  Proses pengumpulan data bukan akhir dari segalanya.  Puncak kegiatan penelitian kualitatif adalah analisis, interpretasi, dan presentasi temuan.</a:t>
            </a:r>
          </a:p>
          <a:p>
            <a:pPr lvl="2"/>
            <a:r>
              <a:rPr lang="en-US" smtClean="0">
                <a:solidFill>
                  <a:srgbClr val="FFFF00"/>
                </a:solidFill>
              </a:rPr>
              <a:t>Tantangannya adl membuat masuk akal sejumlah data yg besar, mengurangi volume informasi tsb, mengidentifikasi pola yg bermakna, dan mengkonstruksikan kerangkakerja untuk mengkomunikasikan esensi dari apa yg diungkapkan oleh data.</a:t>
            </a:r>
          </a:p>
        </p:txBody>
      </p:sp>
      <p:sp>
        <p:nvSpPr>
          <p:cNvPr id="4" name="Date Placeholder 3"/>
          <p:cNvSpPr>
            <a:spLocks noGrp="1"/>
          </p:cNvSpPr>
          <p:nvPr>
            <p:ph type="dt" sz="half" idx="10"/>
          </p:nvPr>
        </p:nvSpPr>
        <p:spPr/>
        <p:txBody>
          <a:bodyPr/>
          <a:lstStyle/>
          <a:p>
            <a:pPr>
              <a:defRPr/>
            </a:pPr>
            <a:fld id="{341DBC3F-1D2F-4B6B-BC15-D384EC82394A}" type="datetime1">
              <a:rPr lang="en-US"/>
              <a:pPr>
                <a:defRPr/>
              </a:pPr>
              <a:t>10/27/2013</a:t>
            </a:fld>
            <a:endParaRPr lang="en-US"/>
          </a:p>
        </p:txBody>
      </p:sp>
      <p:sp>
        <p:nvSpPr>
          <p:cNvPr id="5" name="Footer Placeholder 4"/>
          <p:cNvSpPr>
            <a:spLocks noGrp="1"/>
          </p:cNvSpPr>
          <p:nvPr>
            <p:ph type="ftr" sz="quarter" idx="11"/>
          </p:nvPr>
        </p:nvSpPr>
        <p:spPr/>
        <p:txBody>
          <a:bodyPr/>
          <a:lstStyle/>
          <a:p>
            <a:pPr>
              <a:defRPr/>
            </a:pPr>
            <a:r>
              <a:rPr lang="en-US"/>
              <a:t>oedojo soedirham (oedojo@yahoo.com)</a:t>
            </a:r>
            <a:endParaRPr lang="en-US"/>
          </a:p>
        </p:txBody>
      </p:sp>
      <p:sp>
        <p:nvSpPr>
          <p:cNvPr id="6" name="Slide Number Placeholder 5"/>
          <p:cNvSpPr>
            <a:spLocks noGrp="1"/>
          </p:cNvSpPr>
          <p:nvPr>
            <p:ph type="sldNum" sz="quarter" idx="12"/>
          </p:nvPr>
        </p:nvSpPr>
        <p:spPr/>
        <p:txBody>
          <a:bodyPr/>
          <a:lstStyle/>
          <a:p>
            <a:pPr>
              <a:defRPr/>
            </a:pPr>
            <a:fld id="{291546D8-7A4A-4876-90BC-753468EA8131}" type="slidenum">
              <a:rPr lang="en-US"/>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a:p>
        </p:txBody>
      </p:sp>
      <p:sp>
        <p:nvSpPr>
          <p:cNvPr id="73731" name="Content Placeholder 2"/>
          <p:cNvSpPr>
            <a:spLocks noGrp="1"/>
          </p:cNvSpPr>
          <p:nvPr>
            <p:ph idx="1"/>
          </p:nvPr>
        </p:nvSpPr>
        <p:spPr>
          <a:xfrm>
            <a:off x="428625" y="1643063"/>
            <a:ext cx="8229600" cy="4114800"/>
          </a:xfrm>
        </p:spPr>
        <p:txBody>
          <a:bodyPr>
            <a:normAutofit/>
          </a:bodyPr>
          <a:lstStyle/>
          <a:p>
            <a:r>
              <a:rPr lang="en-US" smtClean="0">
                <a:solidFill>
                  <a:srgbClr val="FFFF00"/>
                </a:solidFill>
              </a:rPr>
              <a:t>Tantangan (lanj.)</a:t>
            </a:r>
          </a:p>
          <a:p>
            <a:pPr lvl="2"/>
            <a:r>
              <a:rPr lang="en-US" smtClean="0">
                <a:solidFill>
                  <a:srgbClr val="FFFF00"/>
                </a:solidFill>
              </a:rPr>
              <a:t>Masalahnya adl “we have few agreed-on canons for qualitative data analysis, in this sense of shared ground rules for drawing conclusions and verifying their sturdiness (Miles and Huberman, 1984).</a:t>
            </a:r>
          </a:p>
          <a:p>
            <a:pPr lvl="2"/>
            <a:r>
              <a:rPr lang="en-US" smtClean="0">
                <a:solidFill>
                  <a:srgbClr val="FFFF00"/>
                </a:solidFill>
              </a:rPr>
              <a:t>Tidak ada formula utk menentukan kemaknaan.  Tidak ada cara-2 yg secara sempurna mengulangi proses pemikiran analitik dari periset.</a:t>
            </a:r>
          </a:p>
          <a:p>
            <a:pPr lvl="2"/>
            <a:r>
              <a:rPr lang="en-US" smtClean="0">
                <a:solidFill>
                  <a:srgbClr val="FFFF00"/>
                </a:solidFill>
              </a:rPr>
              <a:t>Tidak ada tes reliability dan validity yg langsung.</a:t>
            </a:r>
          </a:p>
        </p:txBody>
      </p:sp>
      <p:sp>
        <p:nvSpPr>
          <p:cNvPr id="4" name="Date Placeholder 3"/>
          <p:cNvSpPr>
            <a:spLocks noGrp="1"/>
          </p:cNvSpPr>
          <p:nvPr>
            <p:ph type="dt" sz="half" idx="10"/>
          </p:nvPr>
        </p:nvSpPr>
        <p:spPr/>
        <p:txBody>
          <a:bodyPr/>
          <a:lstStyle/>
          <a:p>
            <a:pPr>
              <a:defRPr/>
            </a:pPr>
            <a:fld id="{341DBC3F-1D2F-4B6B-BC15-D384EC82394A}" type="datetime1">
              <a:rPr lang="en-US"/>
              <a:pPr>
                <a:defRPr/>
              </a:pPr>
              <a:t>10/27/2013</a:t>
            </a:fld>
            <a:endParaRPr lang="en-US"/>
          </a:p>
        </p:txBody>
      </p:sp>
      <p:sp>
        <p:nvSpPr>
          <p:cNvPr id="5" name="Footer Placeholder 4"/>
          <p:cNvSpPr>
            <a:spLocks noGrp="1"/>
          </p:cNvSpPr>
          <p:nvPr>
            <p:ph type="ftr" sz="quarter" idx="11"/>
          </p:nvPr>
        </p:nvSpPr>
        <p:spPr/>
        <p:txBody>
          <a:bodyPr/>
          <a:lstStyle/>
          <a:p>
            <a:pPr>
              <a:defRPr/>
            </a:pPr>
            <a:r>
              <a:rPr lang="en-US"/>
              <a:t>oedojo soedirham (oedojo@yahoo.com)</a:t>
            </a:r>
            <a:endParaRPr lang="en-US"/>
          </a:p>
        </p:txBody>
      </p:sp>
      <p:sp>
        <p:nvSpPr>
          <p:cNvPr id="6" name="Slide Number Placeholder 5"/>
          <p:cNvSpPr>
            <a:spLocks noGrp="1"/>
          </p:cNvSpPr>
          <p:nvPr>
            <p:ph type="sldNum" sz="quarter" idx="12"/>
          </p:nvPr>
        </p:nvSpPr>
        <p:spPr/>
        <p:txBody>
          <a:bodyPr/>
          <a:lstStyle/>
          <a:p>
            <a:pPr>
              <a:defRPr/>
            </a:pPr>
            <a:fld id="{420A5642-8038-4E6C-BE0E-31E403D4D7D5}" type="slidenum">
              <a:rPr lang="en-US"/>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normAutofit fontScale="90000"/>
          </a:bodyPr>
          <a:lstStyle/>
          <a:p>
            <a:pPr fontAlgn="auto">
              <a:spcAft>
                <a:spcPts val="0"/>
              </a:spcAft>
              <a:defRPr/>
            </a:pPr>
            <a:r>
              <a:rPr lang="en-US" sz="4000" smtClean="0"/>
              <a:t>Bagian 2:	</a:t>
            </a:r>
            <a:r>
              <a:rPr lang="en-US" sz="4000" smtClean="0">
                <a:solidFill>
                  <a:srgbClr val="FFFF00"/>
                </a:solidFill>
              </a:rPr>
              <a:t>RANCANGAN DAN 			  	PENGUMPULAN DATA</a:t>
            </a:r>
          </a:p>
        </p:txBody>
      </p:sp>
      <p:sp>
        <p:nvSpPr>
          <p:cNvPr id="45059" name="Rectangle 3"/>
          <p:cNvSpPr>
            <a:spLocks noGrp="1" noChangeArrowheads="1"/>
          </p:cNvSpPr>
          <p:nvPr>
            <p:ph idx="1"/>
          </p:nvPr>
        </p:nvSpPr>
        <p:spPr/>
        <p:txBody>
          <a:bodyPr/>
          <a:lstStyle/>
          <a:p>
            <a:r>
              <a:rPr lang="en-US" smtClean="0">
                <a:solidFill>
                  <a:srgbClr val="FFFF00"/>
                </a:solidFill>
              </a:rPr>
              <a:t>1.	MERANCANG STUDI KUALITATIF</a:t>
            </a:r>
          </a:p>
          <a:p>
            <a:pPr lvl="2"/>
            <a:r>
              <a:rPr lang="en-US" smtClean="0">
                <a:solidFill>
                  <a:srgbClr val="FFFF00"/>
                </a:solidFill>
              </a:rPr>
              <a:t>BASIC RESEARCH</a:t>
            </a:r>
          </a:p>
          <a:p>
            <a:pPr lvl="2"/>
            <a:r>
              <a:rPr lang="en-US" smtClean="0">
                <a:solidFill>
                  <a:srgbClr val="FFFF00"/>
                </a:solidFill>
              </a:rPr>
              <a:t>Penelitian kualitatif memberikan sumbangan pada basic research melalui ‘grounded theory’ (Glaser and Strauss, 1967), pada dasarnya adalah sebuah strategi induktif untuk menghasilkan dan mengkonfirmasikan teori yg muncul dari keterlibatan yg dekat dan kontak langsung dengan dunia empiris.</a:t>
            </a:r>
          </a:p>
          <a:p>
            <a:pPr lvl="2"/>
            <a:r>
              <a:rPr lang="en-US" smtClean="0">
                <a:solidFill>
                  <a:srgbClr val="FFFF00"/>
                </a:solidFill>
              </a:rPr>
              <a:t>Riset ini biasanya meminta kerja lapangan yg lama dan intensif. </a:t>
            </a:r>
          </a:p>
        </p:txBody>
      </p:sp>
      <p:sp>
        <p:nvSpPr>
          <p:cNvPr id="4" name="Date Placeholder 3"/>
          <p:cNvSpPr>
            <a:spLocks noGrp="1"/>
          </p:cNvSpPr>
          <p:nvPr>
            <p:ph type="dt" sz="half" idx="10"/>
          </p:nvPr>
        </p:nvSpPr>
        <p:spPr/>
        <p:txBody>
          <a:bodyPr/>
          <a:lstStyle/>
          <a:p>
            <a:pPr>
              <a:defRPr/>
            </a:pPr>
            <a:fld id="{FC35F620-1B13-4C3E-B580-A81902C4BDED}" type="datetime1">
              <a:rPr lang="en-US"/>
              <a:pPr>
                <a:defRPr/>
              </a:pPr>
              <a:t>10/27/2013</a:t>
            </a:fld>
            <a:endParaRPr lang="en-US" dirty="0"/>
          </a:p>
        </p:txBody>
      </p:sp>
      <p:sp>
        <p:nvSpPr>
          <p:cNvPr id="5" name="Footer Placeholder 4"/>
          <p:cNvSpPr>
            <a:spLocks noGrp="1"/>
          </p:cNvSpPr>
          <p:nvPr>
            <p:ph type="ftr" sz="quarter" idx="11"/>
          </p:nvPr>
        </p:nvSpPr>
        <p:spPr/>
        <p:txBody>
          <a:bodyPr/>
          <a:lstStyle/>
          <a:p>
            <a:pPr>
              <a:defRPr/>
            </a:pPr>
            <a:r>
              <a:rPr lang="en-US"/>
              <a:t>oedojo soedirham (oedojo@yahoo.com)</a:t>
            </a:r>
          </a:p>
        </p:txBody>
      </p:sp>
      <p:sp>
        <p:nvSpPr>
          <p:cNvPr id="6" name="Slide Number Placeholder 5"/>
          <p:cNvSpPr>
            <a:spLocks noGrp="1"/>
          </p:cNvSpPr>
          <p:nvPr>
            <p:ph type="sldNum" sz="quarter" idx="12"/>
          </p:nvPr>
        </p:nvSpPr>
        <p:spPr/>
        <p:txBody>
          <a:bodyPr/>
          <a:lstStyle/>
          <a:p>
            <a:pPr>
              <a:defRPr/>
            </a:pPr>
            <a:fld id="{37934427-F68F-4029-B370-56263011F305}" type="slidenum">
              <a:rPr lang="en-US"/>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a:p>
        </p:txBody>
      </p:sp>
      <p:sp>
        <p:nvSpPr>
          <p:cNvPr id="74755" name="Content Placeholder 2"/>
          <p:cNvSpPr>
            <a:spLocks noGrp="1"/>
          </p:cNvSpPr>
          <p:nvPr>
            <p:ph idx="1"/>
          </p:nvPr>
        </p:nvSpPr>
        <p:spPr>
          <a:xfrm>
            <a:off x="428625" y="1643063"/>
            <a:ext cx="8229600" cy="4114800"/>
          </a:xfrm>
        </p:spPr>
        <p:txBody>
          <a:bodyPr>
            <a:normAutofit/>
          </a:bodyPr>
          <a:lstStyle/>
          <a:p>
            <a:r>
              <a:rPr lang="en-US" smtClean="0">
                <a:solidFill>
                  <a:srgbClr val="FFFF00"/>
                </a:solidFill>
              </a:rPr>
              <a:t>Tantangan (lanj.)</a:t>
            </a:r>
          </a:p>
          <a:p>
            <a:pPr lvl="2"/>
            <a:r>
              <a:rPr lang="en-US" smtClean="0">
                <a:solidFill>
                  <a:srgbClr val="FFFF00"/>
                </a:solidFill>
              </a:rPr>
              <a:t>Singkatnya, tidak ada aturan absolut kecuali mengerjakan yg terbaik dg kepandaian yg penuh untuk secara adil menggambarkan data dan mengomunikasikannya apa yg diungkap oleh data sesuai dg tujuan dari studi.</a:t>
            </a:r>
          </a:p>
          <a:p>
            <a:pPr lvl="2"/>
            <a:r>
              <a:rPr lang="en-US" smtClean="0">
                <a:solidFill>
                  <a:srgbClr val="FFFF00"/>
                </a:solidFill>
              </a:rPr>
              <a:t>Hal in tidak berarti tidak ada tuntuan yg membantu dalam menganalisis data.  Tetapi tuntunan dan saran prosedural bukan aturan (rule).  Penggunaan tuntunan menuntut pertimbangan dan kreativitas.</a:t>
            </a:r>
          </a:p>
        </p:txBody>
      </p:sp>
      <p:sp>
        <p:nvSpPr>
          <p:cNvPr id="4" name="Date Placeholder 3"/>
          <p:cNvSpPr>
            <a:spLocks noGrp="1"/>
          </p:cNvSpPr>
          <p:nvPr>
            <p:ph type="dt" sz="half" idx="10"/>
          </p:nvPr>
        </p:nvSpPr>
        <p:spPr/>
        <p:txBody>
          <a:bodyPr/>
          <a:lstStyle/>
          <a:p>
            <a:pPr>
              <a:defRPr/>
            </a:pPr>
            <a:fld id="{341DBC3F-1D2F-4B6B-BC15-D384EC82394A}" type="datetime1">
              <a:rPr lang="en-US"/>
              <a:pPr>
                <a:defRPr/>
              </a:pPr>
              <a:t>10/27/2013</a:t>
            </a:fld>
            <a:endParaRPr lang="en-US"/>
          </a:p>
        </p:txBody>
      </p:sp>
      <p:sp>
        <p:nvSpPr>
          <p:cNvPr id="5" name="Footer Placeholder 4"/>
          <p:cNvSpPr>
            <a:spLocks noGrp="1"/>
          </p:cNvSpPr>
          <p:nvPr>
            <p:ph type="ftr" sz="quarter" idx="11"/>
          </p:nvPr>
        </p:nvSpPr>
        <p:spPr/>
        <p:txBody>
          <a:bodyPr/>
          <a:lstStyle/>
          <a:p>
            <a:pPr>
              <a:defRPr/>
            </a:pPr>
            <a:r>
              <a:rPr lang="en-US"/>
              <a:t>oedojo soedirham (oedojo@yahoo.com)</a:t>
            </a:r>
            <a:endParaRPr lang="en-US"/>
          </a:p>
        </p:txBody>
      </p:sp>
      <p:sp>
        <p:nvSpPr>
          <p:cNvPr id="6" name="Slide Number Placeholder 5"/>
          <p:cNvSpPr>
            <a:spLocks noGrp="1"/>
          </p:cNvSpPr>
          <p:nvPr>
            <p:ph type="sldNum" sz="quarter" idx="12"/>
          </p:nvPr>
        </p:nvSpPr>
        <p:spPr/>
        <p:txBody>
          <a:bodyPr/>
          <a:lstStyle/>
          <a:p>
            <a:pPr>
              <a:defRPr/>
            </a:pPr>
            <a:fld id="{D8FFA21E-699F-4DA5-ACFA-246BBF26E8BB}" type="slidenum">
              <a:rPr lang="en-US"/>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200" dirty="0" smtClean="0">
                <a:solidFill>
                  <a:srgbClr val="FFFF00"/>
                </a:solidFill>
              </a:rPr>
              <a:t>FOCUSING THE ANALYSIS</a:t>
            </a:r>
            <a:endParaRPr lang="en-US" sz="3200" dirty="0">
              <a:solidFill>
                <a:srgbClr val="FFFF00"/>
              </a:solidFill>
            </a:endParaRPr>
          </a:p>
        </p:txBody>
      </p:sp>
      <p:sp>
        <p:nvSpPr>
          <p:cNvPr id="75779" name="Content Placeholder 2"/>
          <p:cNvSpPr>
            <a:spLocks noGrp="1"/>
          </p:cNvSpPr>
          <p:nvPr>
            <p:ph idx="1"/>
          </p:nvPr>
        </p:nvSpPr>
        <p:spPr/>
        <p:txBody>
          <a:bodyPr/>
          <a:lstStyle/>
          <a:p>
            <a:r>
              <a:rPr lang="en-US" sz="2400" smtClean="0">
                <a:solidFill>
                  <a:srgbClr val="FFFF00"/>
                </a:solidFill>
              </a:rPr>
              <a:t>Tugas pertama dalam analisis kualitatif adalah deskripsi.  Analisis deskriptif menjawab pertanyaan dasar.</a:t>
            </a:r>
          </a:p>
          <a:p>
            <a:r>
              <a:rPr lang="en-US" sz="2400" smtClean="0">
                <a:solidFill>
                  <a:srgbClr val="FFFF00"/>
                </a:solidFill>
              </a:rPr>
              <a:t>Deskripsi harus dipisahkan secara hati-2 dari interpretasi.  Interpretasi melibatkan penjelasan temuan, menjawab pertanyaan “mengapa” melekatkan kemaknaan pada hasil kusus, dan meletakkan pola-2 ke dalam kerangkakerja analitik.</a:t>
            </a:r>
          </a:p>
        </p:txBody>
      </p:sp>
      <p:sp>
        <p:nvSpPr>
          <p:cNvPr id="4" name="Date Placeholder 3"/>
          <p:cNvSpPr>
            <a:spLocks noGrp="1"/>
          </p:cNvSpPr>
          <p:nvPr>
            <p:ph type="dt" sz="half" idx="10"/>
          </p:nvPr>
        </p:nvSpPr>
        <p:spPr/>
        <p:txBody>
          <a:bodyPr/>
          <a:lstStyle/>
          <a:p>
            <a:pPr>
              <a:defRPr/>
            </a:pPr>
            <a:fld id="{341DBC3F-1D2F-4B6B-BC15-D384EC82394A}" type="datetime1">
              <a:rPr lang="en-US"/>
              <a:pPr>
                <a:defRPr/>
              </a:pPr>
              <a:t>10/27/2013</a:t>
            </a:fld>
            <a:endParaRPr lang="en-US"/>
          </a:p>
        </p:txBody>
      </p:sp>
      <p:sp>
        <p:nvSpPr>
          <p:cNvPr id="5" name="Footer Placeholder 4"/>
          <p:cNvSpPr>
            <a:spLocks noGrp="1"/>
          </p:cNvSpPr>
          <p:nvPr>
            <p:ph type="ftr" sz="quarter" idx="11"/>
          </p:nvPr>
        </p:nvSpPr>
        <p:spPr/>
        <p:txBody>
          <a:bodyPr/>
          <a:lstStyle/>
          <a:p>
            <a:pPr>
              <a:defRPr/>
            </a:pPr>
            <a:r>
              <a:rPr lang="en-US"/>
              <a:t>oedojo soedirham (oedojo@yahoo.com)</a:t>
            </a:r>
            <a:endParaRPr lang="en-US"/>
          </a:p>
        </p:txBody>
      </p:sp>
      <p:sp>
        <p:nvSpPr>
          <p:cNvPr id="6" name="Slide Number Placeholder 5"/>
          <p:cNvSpPr>
            <a:spLocks noGrp="1"/>
          </p:cNvSpPr>
          <p:nvPr>
            <p:ph type="sldNum" sz="quarter" idx="12"/>
          </p:nvPr>
        </p:nvSpPr>
        <p:spPr/>
        <p:txBody>
          <a:bodyPr/>
          <a:lstStyle/>
          <a:p>
            <a:pPr>
              <a:defRPr/>
            </a:pPr>
            <a:fld id="{24E0CCB4-4647-42B6-A60D-0996DB7EE9E9}" type="slidenum">
              <a:rPr lang="en-US"/>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200" dirty="0" smtClean="0">
                <a:solidFill>
                  <a:srgbClr val="FFFF00"/>
                </a:solidFill>
              </a:rPr>
              <a:t>ORGANIZING THE DATA</a:t>
            </a:r>
            <a:endParaRPr lang="en-US" sz="3200" dirty="0">
              <a:solidFill>
                <a:srgbClr val="FFFF00"/>
              </a:solidFill>
            </a:endParaRPr>
          </a:p>
        </p:txBody>
      </p:sp>
      <p:sp>
        <p:nvSpPr>
          <p:cNvPr id="76803" name="Content Placeholder 2"/>
          <p:cNvSpPr>
            <a:spLocks noGrp="1"/>
          </p:cNvSpPr>
          <p:nvPr>
            <p:ph idx="1"/>
          </p:nvPr>
        </p:nvSpPr>
        <p:spPr/>
        <p:txBody>
          <a:bodyPr/>
          <a:lstStyle/>
          <a:p>
            <a:r>
              <a:rPr lang="en-US" sz="2400" smtClean="0">
                <a:solidFill>
                  <a:srgbClr val="FFFF00"/>
                </a:solidFill>
              </a:rPr>
              <a:t>Data yg dihasilkan oleh metode kualitatif sangatlah banyak.</a:t>
            </a:r>
          </a:p>
          <a:p>
            <a:r>
              <a:rPr lang="en-US" sz="2400" smtClean="0">
                <a:solidFill>
                  <a:srgbClr val="FFFF00"/>
                </a:solidFill>
              </a:rPr>
              <a:t>Pertamakali yg harus dikerjakan adalah yakin bahwa semuanya sudah ada di sana.</a:t>
            </a:r>
          </a:p>
          <a:p>
            <a:r>
              <a:rPr lang="en-US" sz="2400" smtClean="0">
                <a:solidFill>
                  <a:srgbClr val="FFFF00"/>
                </a:solidFill>
              </a:rPr>
              <a:t>Kemudian analisis formal dimulai.</a:t>
            </a:r>
          </a:p>
          <a:p>
            <a:r>
              <a:rPr lang="en-US" sz="2400" smtClean="0">
                <a:solidFill>
                  <a:srgbClr val="FFFF00"/>
                </a:solidFill>
              </a:rPr>
              <a:t>Pada dasarnya pengaturan (penyimpanan) data merupakan kerja yg kreatif </a:t>
            </a:r>
            <a:r>
              <a:rPr lang="en-US" sz="2400" smtClean="0">
                <a:solidFill>
                  <a:srgbClr val="FFFF00"/>
                </a:solidFill>
                <a:sym typeface="Wingdings" pitchFamily="2" charset="2"/>
              </a:rPr>
              <a:t> tidak ada cara yg baku tentang mengorganisir data, menganalisis data, dan menginterpretasikan data kualitatif.</a:t>
            </a:r>
            <a:endParaRPr lang="en-US" sz="2400" smtClean="0">
              <a:solidFill>
                <a:srgbClr val="FFFF00"/>
              </a:solidFill>
            </a:endParaRPr>
          </a:p>
        </p:txBody>
      </p:sp>
      <p:sp>
        <p:nvSpPr>
          <p:cNvPr id="4" name="Date Placeholder 3"/>
          <p:cNvSpPr>
            <a:spLocks noGrp="1"/>
          </p:cNvSpPr>
          <p:nvPr>
            <p:ph type="dt" sz="half" idx="10"/>
          </p:nvPr>
        </p:nvSpPr>
        <p:spPr/>
        <p:txBody>
          <a:bodyPr/>
          <a:lstStyle/>
          <a:p>
            <a:pPr>
              <a:defRPr/>
            </a:pPr>
            <a:fld id="{341DBC3F-1D2F-4B6B-BC15-D384EC82394A}" type="datetime1">
              <a:rPr lang="en-US"/>
              <a:pPr>
                <a:defRPr/>
              </a:pPr>
              <a:t>10/27/2013</a:t>
            </a:fld>
            <a:endParaRPr lang="en-US"/>
          </a:p>
        </p:txBody>
      </p:sp>
      <p:sp>
        <p:nvSpPr>
          <p:cNvPr id="5" name="Footer Placeholder 4"/>
          <p:cNvSpPr>
            <a:spLocks noGrp="1"/>
          </p:cNvSpPr>
          <p:nvPr>
            <p:ph type="ftr" sz="quarter" idx="11"/>
          </p:nvPr>
        </p:nvSpPr>
        <p:spPr/>
        <p:txBody>
          <a:bodyPr/>
          <a:lstStyle/>
          <a:p>
            <a:pPr>
              <a:defRPr/>
            </a:pPr>
            <a:r>
              <a:rPr lang="en-US"/>
              <a:t>oedojo soedirham (oedojo@yahoo.com)</a:t>
            </a:r>
            <a:endParaRPr lang="en-US"/>
          </a:p>
        </p:txBody>
      </p:sp>
      <p:sp>
        <p:nvSpPr>
          <p:cNvPr id="6" name="Slide Number Placeholder 5"/>
          <p:cNvSpPr>
            <a:spLocks noGrp="1"/>
          </p:cNvSpPr>
          <p:nvPr>
            <p:ph type="sldNum" sz="quarter" idx="12"/>
          </p:nvPr>
        </p:nvSpPr>
        <p:spPr/>
        <p:txBody>
          <a:bodyPr/>
          <a:lstStyle/>
          <a:p>
            <a:pPr>
              <a:defRPr/>
            </a:pPr>
            <a:fld id="{D8BED85C-AD88-4FE5-802B-52A4EFD575BE}" type="slidenum">
              <a:rPr lang="en-US"/>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200" dirty="0" smtClean="0">
                <a:solidFill>
                  <a:srgbClr val="FFFF00"/>
                </a:solidFill>
              </a:rPr>
              <a:t>CONTENT ANALYSIS</a:t>
            </a:r>
            <a:endParaRPr lang="en-US" sz="3200" dirty="0">
              <a:solidFill>
                <a:srgbClr val="FFFF00"/>
              </a:solidFill>
            </a:endParaRPr>
          </a:p>
        </p:txBody>
      </p:sp>
      <p:sp>
        <p:nvSpPr>
          <p:cNvPr id="77827" name="Content Placeholder 2"/>
          <p:cNvSpPr>
            <a:spLocks noGrp="1"/>
          </p:cNvSpPr>
          <p:nvPr>
            <p:ph idx="1"/>
          </p:nvPr>
        </p:nvSpPr>
        <p:spPr/>
        <p:txBody>
          <a:bodyPr/>
          <a:lstStyle/>
          <a:p>
            <a:r>
              <a:rPr lang="en-US" sz="2400" smtClean="0">
                <a:solidFill>
                  <a:srgbClr val="FFFF00"/>
                </a:solidFill>
              </a:rPr>
              <a:t>Content analysis adl proses pengidentifikasian, coding, dan pengkategorian pola primer dalam data.  Hal ini berarti penganalisisan content interview dan observasi.</a:t>
            </a:r>
          </a:p>
          <a:p>
            <a:pPr lvl="1"/>
            <a:r>
              <a:rPr lang="en-US" sz="2000" smtClean="0">
                <a:solidFill>
                  <a:srgbClr val="FFFF00"/>
                </a:solidFill>
              </a:rPr>
              <a:t>Coding Notes:</a:t>
            </a:r>
          </a:p>
          <a:p>
            <a:pPr lvl="2"/>
            <a:r>
              <a:rPr lang="en-US" sz="2000" smtClean="0">
                <a:solidFill>
                  <a:srgbClr val="FFFF00"/>
                </a:solidFill>
              </a:rPr>
              <a:t>Dibaca semua catatan lapangan atau interview dan membuat komentar di pinggir atau bahkan melekatkan kertas tempel yg berisi dugaan/ide/gagasan tentang apa yg dapat dikerjakan dg bagian data yg berlainan.</a:t>
            </a:r>
          </a:p>
          <a:p>
            <a:pPr lvl="2"/>
            <a:r>
              <a:rPr lang="en-US" sz="2000" smtClean="0">
                <a:solidFill>
                  <a:srgbClr val="FFFF00"/>
                </a:solidFill>
              </a:rPr>
              <a:t>Bisa memakai singkatan-2 seperti: P = program; Obs = observasi; dsb.</a:t>
            </a:r>
          </a:p>
        </p:txBody>
      </p:sp>
      <p:sp>
        <p:nvSpPr>
          <p:cNvPr id="4" name="Date Placeholder 3"/>
          <p:cNvSpPr>
            <a:spLocks noGrp="1"/>
          </p:cNvSpPr>
          <p:nvPr>
            <p:ph type="dt" sz="half" idx="10"/>
          </p:nvPr>
        </p:nvSpPr>
        <p:spPr/>
        <p:txBody>
          <a:bodyPr/>
          <a:lstStyle/>
          <a:p>
            <a:pPr>
              <a:defRPr/>
            </a:pPr>
            <a:fld id="{341DBC3F-1D2F-4B6B-BC15-D384EC82394A}" type="datetime1">
              <a:rPr lang="en-US"/>
              <a:pPr>
                <a:defRPr/>
              </a:pPr>
              <a:t>10/27/2013</a:t>
            </a:fld>
            <a:endParaRPr lang="en-US"/>
          </a:p>
        </p:txBody>
      </p:sp>
      <p:sp>
        <p:nvSpPr>
          <p:cNvPr id="5" name="Footer Placeholder 4"/>
          <p:cNvSpPr>
            <a:spLocks noGrp="1"/>
          </p:cNvSpPr>
          <p:nvPr>
            <p:ph type="ftr" sz="quarter" idx="11"/>
          </p:nvPr>
        </p:nvSpPr>
        <p:spPr/>
        <p:txBody>
          <a:bodyPr/>
          <a:lstStyle/>
          <a:p>
            <a:pPr>
              <a:defRPr/>
            </a:pPr>
            <a:r>
              <a:rPr lang="en-US"/>
              <a:t>oedojo soedirham (oedojo@yahoo.com)</a:t>
            </a:r>
            <a:endParaRPr lang="en-US"/>
          </a:p>
        </p:txBody>
      </p:sp>
      <p:sp>
        <p:nvSpPr>
          <p:cNvPr id="6" name="Slide Number Placeholder 5"/>
          <p:cNvSpPr>
            <a:spLocks noGrp="1"/>
          </p:cNvSpPr>
          <p:nvPr>
            <p:ph type="sldNum" sz="quarter" idx="12"/>
          </p:nvPr>
        </p:nvSpPr>
        <p:spPr/>
        <p:txBody>
          <a:bodyPr/>
          <a:lstStyle/>
          <a:p>
            <a:pPr>
              <a:defRPr/>
            </a:pPr>
            <a:fld id="{2A4D4909-F31E-4E74-81DE-26F5E27FB932}" type="slidenum">
              <a:rPr lang="en-US"/>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079CCC17-9EB2-4554-BF7F-1D9B977C3981}" type="datetime1">
              <a:rPr lang="en-US"/>
              <a:pPr>
                <a:defRPr/>
              </a:pPr>
              <a:t>10/27/2013</a:t>
            </a:fld>
            <a:endParaRPr lang="en-US"/>
          </a:p>
        </p:txBody>
      </p:sp>
      <p:sp>
        <p:nvSpPr>
          <p:cNvPr id="5" name="Footer Placeholder 4"/>
          <p:cNvSpPr>
            <a:spLocks noGrp="1"/>
          </p:cNvSpPr>
          <p:nvPr>
            <p:ph type="ftr" sz="quarter" idx="11"/>
          </p:nvPr>
        </p:nvSpPr>
        <p:spPr/>
        <p:txBody>
          <a:bodyPr/>
          <a:lstStyle/>
          <a:p>
            <a:pPr>
              <a:defRPr/>
            </a:pPr>
            <a:r>
              <a:rPr lang="en-US"/>
              <a:t>oedojo soedirham (oedojo@yahoo.com)</a:t>
            </a:r>
          </a:p>
        </p:txBody>
      </p:sp>
      <p:sp>
        <p:nvSpPr>
          <p:cNvPr id="6" name="Slide Number Placeholder 5"/>
          <p:cNvSpPr>
            <a:spLocks noGrp="1"/>
          </p:cNvSpPr>
          <p:nvPr>
            <p:ph type="sldNum" sz="quarter" idx="12"/>
          </p:nvPr>
        </p:nvSpPr>
        <p:spPr/>
        <p:txBody>
          <a:bodyPr/>
          <a:lstStyle/>
          <a:p>
            <a:pPr>
              <a:defRPr/>
            </a:pPr>
            <a:fld id="{4E4501F6-E8F9-41CD-904D-D5E39D433573}" type="slidenum">
              <a:rPr lang="en-US"/>
              <a:pPr>
                <a:defRPr/>
              </a:pPr>
              <a:t>34</a:t>
            </a:fld>
            <a:endParaRPr lang="en-US"/>
          </a:p>
        </p:txBody>
      </p:sp>
      <p:sp>
        <p:nvSpPr>
          <p:cNvPr id="67589" name="WordArt 5"/>
          <p:cNvSpPr>
            <a:spLocks noChangeArrowheads="1" noChangeShapeType="1" noTextEdit="1"/>
          </p:cNvSpPr>
          <p:nvPr/>
        </p:nvSpPr>
        <p:spPr bwMode="auto">
          <a:xfrm>
            <a:off x="2339975" y="1125538"/>
            <a:ext cx="4495800" cy="12192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Impact"/>
              </a:rPr>
              <a:t>sekian</a:t>
            </a:r>
          </a:p>
        </p:txBody>
      </p:sp>
      <p:pic>
        <p:nvPicPr>
          <p:cNvPr id="82950" name="Picture 7" descr="Felix_thinking[1]"/>
          <p:cNvPicPr>
            <a:picLocks noChangeAspect="1" noChangeArrowheads="1" noCrop="1"/>
          </p:cNvPicPr>
          <p:nvPr/>
        </p:nvPicPr>
        <p:blipFill>
          <a:blip r:embed="rId2" cstate="print"/>
          <a:srcRect/>
          <a:stretch>
            <a:fillRect/>
          </a:stretch>
        </p:blipFill>
        <p:spPr bwMode="auto">
          <a:xfrm>
            <a:off x="900113" y="3068638"/>
            <a:ext cx="7416800" cy="26654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withEffect">
                                  <p:stCondLst>
                                    <p:cond delay="0"/>
                                  </p:stCondLst>
                                  <p:childTnLst>
                                    <p:set>
                                      <p:cBhvr>
                                        <p:cTn id="6" dur="1" fill="hold">
                                          <p:stCondLst>
                                            <p:cond delay="0"/>
                                          </p:stCondLst>
                                        </p:cTn>
                                        <p:tgtEl>
                                          <p:spTgt spid="67589"/>
                                        </p:tgtEl>
                                        <p:attrNameLst>
                                          <p:attrName>style.visibility</p:attrName>
                                        </p:attrNameLst>
                                      </p:cBhvr>
                                      <p:to>
                                        <p:strVal val="visible"/>
                                      </p:to>
                                    </p:set>
                                    <p:anim calcmode="lin" valueType="num">
                                      <p:cBhvr>
                                        <p:cTn id="7" dur="500" fill="hold"/>
                                        <p:tgtEl>
                                          <p:spTgt spid="67589"/>
                                        </p:tgtEl>
                                        <p:attrNameLst>
                                          <p:attrName>ppt_w</p:attrName>
                                        </p:attrNameLst>
                                      </p:cBhvr>
                                      <p:tavLst>
                                        <p:tav tm="0">
                                          <p:val>
                                            <p:strVal val="2/3*#ppt_w"/>
                                          </p:val>
                                        </p:tav>
                                        <p:tav tm="100000">
                                          <p:val>
                                            <p:strVal val="#ppt_w"/>
                                          </p:val>
                                        </p:tav>
                                      </p:tavLst>
                                    </p:anim>
                                    <p:anim calcmode="lin" valueType="num">
                                      <p:cBhvr>
                                        <p:cTn id="8" dur="500" fill="hold"/>
                                        <p:tgtEl>
                                          <p:spTgt spid="67589"/>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normAutofit fontScale="90000"/>
          </a:bodyPr>
          <a:lstStyle/>
          <a:p>
            <a:pPr fontAlgn="auto">
              <a:spcAft>
                <a:spcPts val="0"/>
              </a:spcAft>
              <a:defRPr/>
            </a:pPr>
            <a:r>
              <a:rPr lang="en-US" sz="4000" smtClean="0"/>
              <a:t>Bagian 2:	</a:t>
            </a:r>
            <a:r>
              <a:rPr lang="en-US" sz="4000" smtClean="0">
                <a:solidFill>
                  <a:srgbClr val="FFFF00"/>
                </a:solidFill>
              </a:rPr>
              <a:t>RANCANGAN DAN 			  	PENGUMPULAN DATA</a:t>
            </a:r>
          </a:p>
        </p:txBody>
      </p:sp>
      <p:sp>
        <p:nvSpPr>
          <p:cNvPr id="46083" name="Rectangle 3"/>
          <p:cNvSpPr>
            <a:spLocks noGrp="1" noChangeArrowheads="1"/>
          </p:cNvSpPr>
          <p:nvPr>
            <p:ph idx="1"/>
          </p:nvPr>
        </p:nvSpPr>
        <p:spPr/>
        <p:txBody>
          <a:bodyPr/>
          <a:lstStyle/>
          <a:p>
            <a:r>
              <a:rPr lang="en-US" smtClean="0">
                <a:solidFill>
                  <a:srgbClr val="FFFF00"/>
                </a:solidFill>
              </a:rPr>
              <a:t>1.	MERANCANG STUDI KUALITATIF</a:t>
            </a:r>
          </a:p>
          <a:p>
            <a:pPr lvl="2"/>
            <a:r>
              <a:rPr lang="en-US" smtClean="0">
                <a:solidFill>
                  <a:srgbClr val="FFFF00"/>
                </a:solidFill>
              </a:rPr>
              <a:t>APPLIED RESEARCH</a:t>
            </a:r>
          </a:p>
          <a:p>
            <a:pPr lvl="2"/>
            <a:r>
              <a:rPr lang="en-US" smtClean="0">
                <a:solidFill>
                  <a:srgbClr val="FFFF00"/>
                </a:solidFill>
              </a:rPr>
              <a:t>Para periset terapan bekerja pada masalah manusia.</a:t>
            </a:r>
          </a:p>
          <a:p>
            <a:pPr lvl="2"/>
            <a:r>
              <a:rPr lang="en-US" smtClean="0">
                <a:solidFill>
                  <a:srgbClr val="FFFF00"/>
                </a:solidFill>
              </a:rPr>
              <a:t>Maksudnya untuk memberikan sumbangan pengetahuan yang akan membantu orang mengerti sifat dari masalah sehingga orang dpt lebih mengontrol lingkungannya secara lebih efektif. </a:t>
            </a:r>
          </a:p>
        </p:txBody>
      </p:sp>
      <p:sp>
        <p:nvSpPr>
          <p:cNvPr id="4" name="Date Placeholder 3"/>
          <p:cNvSpPr>
            <a:spLocks noGrp="1"/>
          </p:cNvSpPr>
          <p:nvPr>
            <p:ph type="dt" sz="half" idx="10"/>
          </p:nvPr>
        </p:nvSpPr>
        <p:spPr/>
        <p:txBody>
          <a:bodyPr/>
          <a:lstStyle/>
          <a:p>
            <a:pPr>
              <a:defRPr/>
            </a:pPr>
            <a:fld id="{FC35F620-1B13-4C3E-B580-A81902C4BDED}" type="datetime1">
              <a:rPr lang="en-US"/>
              <a:pPr>
                <a:defRPr/>
              </a:pPr>
              <a:t>10/27/2013</a:t>
            </a:fld>
            <a:endParaRPr lang="en-US" dirty="0"/>
          </a:p>
        </p:txBody>
      </p:sp>
      <p:sp>
        <p:nvSpPr>
          <p:cNvPr id="5" name="Footer Placeholder 4"/>
          <p:cNvSpPr>
            <a:spLocks noGrp="1"/>
          </p:cNvSpPr>
          <p:nvPr>
            <p:ph type="ftr" sz="quarter" idx="11"/>
          </p:nvPr>
        </p:nvSpPr>
        <p:spPr/>
        <p:txBody>
          <a:bodyPr/>
          <a:lstStyle/>
          <a:p>
            <a:pPr>
              <a:defRPr/>
            </a:pPr>
            <a:r>
              <a:rPr lang="en-US"/>
              <a:t>oedojo soedirham (oedojo@yahoo.com)</a:t>
            </a:r>
          </a:p>
        </p:txBody>
      </p:sp>
      <p:sp>
        <p:nvSpPr>
          <p:cNvPr id="6" name="Slide Number Placeholder 5"/>
          <p:cNvSpPr>
            <a:spLocks noGrp="1"/>
          </p:cNvSpPr>
          <p:nvPr>
            <p:ph type="sldNum" sz="quarter" idx="12"/>
          </p:nvPr>
        </p:nvSpPr>
        <p:spPr/>
        <p:txBody>
          <a:bodyPr/>
          <a:lstStyle/>
          <a:p>
            <a:pPr>
              <a:defRPr/>
            </a:pPr>
            <a:fld id="{72373FBD-06E4-48B9-B567-3EABBE1317D4}"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normAutofit fontScale="90000"/>
          </a:bodyPr>
          <a:lstStyle/>
          <a:p>
            <a:pPr fontAlgn="auto">
              <a:spcAft>
                <a:spcPts val="0"/>
              </a:spcAft>
              <a:defRPr/>
            </a:pPr>
            <a:r>
              <a:rPr lang="en-US" sz="4000" smtClean="0"/>
              <a:t>Bagian 2:	</a:t>
            </a:r>
            <a:r>
              <a:rPr lang="en-US" sz="4000" smtClean="0">
                <a:solidFill>
                  <a:srgbClr val="FFFF00"/>
                </a:solidFill>
              </a:rPr>
              <a:t>RANCANGAN DAN 			  	PENGUMPULAN DATA</a:t>
            </a:r>
          </a:p>
        </p:txBody>
      </p:sp>
      <p:sp>
        <p:nvSpPr>
          <p:cNvPr id="47107" name="Rectangle 3"/>
          <p:cNvSpPr>
            <a:spLocks noGrp="1" noChangeArrowheads="1"/>
          </p:cNvSpPr>
          <p:nvPr>
            <p:ph idx="1"/>
          </p:nvPr>
        </p:nvSpPr>
        <p:spPr/>
        <p:txBody>
          <a:bodyPr>
            <a:normAutofit/>
          </a:bodyPr>
          <a:lstStyle/>
          <a:p>
            <a:r>
              <a:rPr lang="en-US" smtClean="0">
                <a:solidFill>
                  <a:srgbClr val="FFFF00"/>
                </a:solidFill>
              </a:rPr>
              <a:t>1.	MERANCANG STUDI KUALITATIF</a:t>
            </a:r>
          </a:p>
          <a:p>
            <a:pPr lvl="2"/>
            <a:r>
              <a:rPr lang="en-US" smtClean="0">
                <a:solidFill>
                  <a:srgbClr val="FFFF00"/>
                </a:solidFill>
              </a:rPr>
              <a:t>APPLIED RESEARCH</a:t>
            </a:r>
          </a:p>
          <a:p>
            <a:pPr lvl="2"/>
            <a:r>
              <a:rPr lang="en-US" smtClean="0">
                <a:solidFill>
                  <a:srgbClr val="FFFF00"/>
                </a:solidFill>
              </a:rPr>
              <a:t>Sumber pertanyaan ada dalam masalah dan konsen-2 tg dialami oleh orang.</a:t>
            </a:r>
          </a:p>
          <a:p>
            <a:pPr lvl="2"/>
            <a:r>
              <a:rPr lang="en-US" smtClean="0">
                <a:solidFill>
                  <a:srgbClr val="FFFF00"/>
                </a:solidFill>
              </a:rPr>
              <a:t>Tujuan penelitian terapan adalah untuk menghasilkan solusi potensial pada masalah manusia dan sosial.</a:t>
            </a:r>
          </a:p>
          <a:p>
            <a:pPr lvl="2"/>
            <a:r>
              <a:rPr lang="en-US" smtClean="0">
                <a:solidFill>
                  <a:srgbClr val="FFFF00"/>
                </a:solidFill>
              </a:rPr>
              <a:t>Para periset terapan mengambil temuan, pengertian, dan eksplanasi dri basic research dan mengaplikasikannya pada masalah dan pengalaman dunia nyata.  </a:t>
            </a:r>
          </a:p>
        </p:txBody>
      </p:sp>
      <p:sp>
        <p:nvSpPr>
          <p:cNvPr id="4" name="Date Placeholder 3"/>
          <p:cNvSpPr>
            <a:spLocks noGrp="1"/>
          </p:cNvSpPr>
          <p:nvPr>
            <p:ph type="dt" sz="half" idx="10"/>
          </p:nvPr>
        </p:nvSpPr>
        <p:spPr/>
        <p:txBody>
          <a:bodyPr/>
          <a:lstStyle/>
          <a:p>
            <a:pPr>
              <a:defRPr/>
            </a:pPr>
            <a:fld id="{FC35F620-1B13-4C3E-B580-A81902C4BDED}" type="datetime1">
              <a:rPr lang="en-US"/>
              <a:pPr>
                <a:defRPr/>
              </a:pPr>
              <a:t>10/27/2013</a:t>
            </a:fld>
            <a:endParaRPr lang="en-US" dirty="0"/>
          </a:p>
        </p:txBody>
      </p:sp>
      <p:sp>
        <p:nvSpPr>
          <p:cNvPr id="5" name="Footer Placeholder 4"/>
          <p:cNvSpPr>
            <a:spLocks noGrp="1"/>
          </p:cNvSpPr>
          <p:nvPr>
            <p:ph type="ftr" sz="quarter" idx="11"/>
          </p:nvPr>
        </p:nvSpPr>
        <p:spPr/>
        <p:txBody>
          <a:bodyPr/>
          <a:lstStyle/>
          <a:p>
            <a:pPr>
              <a:defRPr/>
            </a:pPr>
            <a:r>
              <a:rPr lang="en-US"/>
              <a:t>oedojo soedirham (oedojo@yahoo.com)</a:t>
            </a:r>
          </a:p>
        </p:txBody>
      </p:sp>
      <p:sp>
        <p:nvSpPr>
          <p:cNvPr id="6" name="Slide Number Placeholder 5"/>
          <p:cNvSpPr>
            <a:spLocks noGrp="1"/>
          </p:cNvSpPr>
          <p:nvPr>
            <p:ph type="sldNum" sz="quarter" idx="12"/>
          </p:nvPr>
        </p:nvSpPr>
        <p:spPr/>
        <p:txBody>
          <a:bodyPr/>
          <a:lstStyle/>
          <a:p>
            <a:pPr>
              <a:defRPr/>
            </a:pPr>
            <a:fld id="{5D318D97-46FB-4D10-89A1-6A7DFFA5E05D}"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normAutofit fontScale="90000"/>
          </a:bodyPr>
          <a:lstStyle/>
          <a:p>
            <a:pPr fontAlgn="auto">
              <a:spcAft>
                <a:spcPts val="0"/>
              </a:spcAft>
              <a:defRPr/>
            </a:pPr>
            <a:r>
              <a:rPr lang="en-US" sz="4000" smtClean="0"/>
              <a:t>Bagian 2:	</a:t>
            </a:r>
            <a:r>
              <a:rPr lang="en-US" sz="4000" smtClean="0">
                <a:solidFill>
                  <a:srgbClr val="FFFF00"/>
                </a:solidFill>
              </a:rPr>
              <a:t>RANCANGAN DAN 			  	PENGUMPULAN DATA</a:t>
            </a:r>
          </a:p>
        </p:txBody>
      </p:sp>
      <p:sp>
        <p:nvSpPr>
          <p:cNvPr id="49155" name="Rectangle 3"/>
          <p:cNvSpPr>
            <a:spLocks noGrp="1" noChangeArrowheads="1"/>
          </p:cNvSpPr>
          <p:nvPr>
            <p:ph idx="1"/>
          </p:nvPr>
        </p:nvSpPr>
        <p:spPr/>
        <p:txBody>
          <a:bodyPr/>
          <a:lstStyle/>
          <a:p>
            <a:r>
              <a:rPr lang="en-US" smtClean="0">
                <a:solidFill>
                  <a:srgbClr val="FFFF00"/>
                </a:solidFill>
              </a:rPr>
              <a:t>1.	MERANCANG STUDI KUALITATIF</a:t>
            </a:r>
          </a:p>
          <a:p>
            <a:pPr lvl="2"/>
            <a:r>
              <a:rPr lang="en-US" smtClean="0">
                <a:solidFill>
                  <a:srgbClr val="FFFF00"/>
                </a:solidFill>
              </a:rPr>
              <a:t>EVALUATION RESEARCH</a:t>
            </a:r>
          </a:p>
          <a:p>
            <a:pPr lvl="2"/>
            <a:r>
              <a:rPr lang="en-US" smtClean="0">
                <a:solidFill>
                  <a:srgbClr val="FFFF00"/>
                </a:solidFill>
              </a:rPr>
              <a:t>Sekali solusi thd masalah teridentifikasi, kebijakan dan program dirancang untuk mengintervensi dalam masyarakat dan membawa perubahan.</a:t>
            </a:r>
          </a:p>
          <a:p>
            <a:pPr lvl="2"/>
            <a:r>
              <a:rPr lang="en-US" smtClean="0">
                <a:solidFill>
                  <a:srgbClr val="FFFF00"/>
                </a:solidFill>
              </a:rPr>
              <a:t>Harapannya, intervensi dan perubahan akan efektif dlm membantu menyelesaikan masalah.  Akan tetapi, keefektivan dari setiap intervensi oleh manusia adalah merupakan persoalan untuk diteliti.</a:t>
            </a:r>
          </a:p>
        </p:txBody>
      </p:sp>
      <p:sp>
        <p:nvSpPr>
          <p:cNvPr id="4" name="Date Placeholder 3"/>
          <p:cNvSpPr>
            <a:spLocks noGrp="1"/>
          </p:cNvSpPr>
          <p:nvPr>
            <p:ph type="dt" sz="half" idx="10"/>
          </p:nvPr>
        </p:nvSpPr>
        <p:spPr/>
        <p:txBody>
          <a:bodyPr/>
          <a:lstStyle/>
          <a:p>
            <a:pPr>
              <a:defRPr/>
            </a:pPr>
            <a:fld id="{FC35F620-1B13-4C3E-B580-A81902C4BDED}" type="datetime1">
              <a:rPr lang="en-US"/>
              <a:pPr>
                <a:defRPr/>
              </a:pPr>
              <a:t>10/27/2013</a:t>
            </a:fld>
            <a:endParaRPr lang="en-US" dirty="0"/>
          </a:p>
        </p:txBody>
      </p:sp>
      <p:sp>
        <p:nvSpPr>
          <p:cNvPr id="5" name="Footer Placeholder 4"/>
          <p:cNvSpPr>
            <a:spLocks noGrp="1"/>
          </p:cNvSpPr>
          <p:nvPr>
            <p:ph type="ftr" sz="quarter" idx="11"/>
          </p:nvPr>
        </p:nvSpPr>
        <p:spPr/>
        <p:txBody>
          <a:bodyPr/>
          <a:lstStyle/>
          <a:p>
            <a:pPr>
              <a:defRPr/>
            </a:pPr>
            <a:r>
              <a:rPr lang="en-US"/>
              <a:t>oedojo soedirham (oedojo@yahoo.com)</a:t>
            </a:r>
          </a:p>
        </p:txBody>
      </p:sp>
      <p:sp>
        <p:nvSpPr>
          <p:cNvPr id="6" name="Slide Number Placeholder 5"/>
          <p:cNvSpPr>
            <a:spLocks noGrp="1"/>
          </p:cNvSpPr>
          <p:nvPr>
            <p:ph type="sldNum" sz="quarter" idx="12"/>
          </p:nvPr>
        </p:nvSpPr>
        <p:spPr/>
        <p:txBody>
          <a:bodyPr/>
          <a:lstStyle/>
          <a:p>
            <a:pPr>
              <a:defRPr/>
            </a:pPr>
            <a:fld id="{025CBD93-FC81-4D1B-871C-7B2F4C326AE1}"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normAutofit fontScale="90000"/>
          </a:bodyPr>
          <a:lstStyle/>
          <a:p>
            <a:pPr fontAlgn="auto">
              <a:spcAft>
                <a:spcPts val="0"/>
              </a:spcAft>
              <a:defRPr/>
            </a:pPr>
            <a:r>
              <a:rPr lang="en-US" sz="4000" smtClean="0"/>
              <a:t>Bagian 2:	</a:t>
            </a:r>
            <a:r>
              <a:rPr lang="en-US" sz="4000" smtClean="0">
                <a:solidFill>
                  <a:srgbClr val="FFFF00"/>
                </a:solidFill>
              </a:rPr>
              <a:t>RANCANGAN DAN 			  	PENGUMPULAN DATA</a:t>
            </a:r>
          </a:p>
        </p:txBody>
      </p:sp>
      <p:sp>
        <p:nvSpPr>
          <p:cNvPr id="50179" name="Rectangle 3"/>
          <p:cNvSpPr>
            <a:spLocks noGrp="1" noChangeArrowheads="1"/>
          </p:cNvSpPr>
          <p:nvPr>
            <p:ph idx="1"/>
          </p:nvPr>
        </p:nvSpPr>
        <p:spPr/>
        <p:txBody>
          <a:bodyPr/>
          <a:lstStyle/>
          <a:p>
            <a:r>
              <a:rPr lang="en-US" smtClean="0">
                <a:solidFill>
                  <a:srgbClr val="FFFF00"/>
                </a:solidFill>
              </a:rPr>
              <a:t>1.	MERANCANG STUDI KUALITATIF</a:t>
            </a:r>
          </a:p>
          <a:p>
            <a:pPr lvl="2"/>
            <a:r>
              <a:rPr lang="en-US" smtClean="0">
                <a:solidFill>
                  <a:srgbClr val="FFFF00"/>
                </a:solidFill>
              </a:rPr>
              <a:t>EVALUATION RESEARCH</a:t>
            </a:r>
          </a:p>
          <a:p>
            <a:pPr lvl="2"/>
            <a:r>
              <a:rPr lang="en-US" smtClean="0">
                <a:solidFill>
                  <a:srgbClr val="FFFF00"/>
                </a:solidFill>
              </a:rPr>
              <a:t>Jadi langkah lanjut pada kontinuum riset adalah melakukan riset evaluasi dan kebijakan untuk menguji keefektivan solusi spesifik dan intervensi manusia.</a:t>
            </a:r>
          </a:p>
          <a:p>
            <a:pPr lvl="2"/>
            <a:r>
              <a:rPr lang="en-US" smtClean="0">
                <a:solidFill>
                  <a:srgbClr val="FFFF00"/>
                </a:solidFill>
              </a:rPr>
              <a:t>Riset evaluasi mengkaji proses dan outcome yang ditujukan oleh upaya solusi.</a:t>
            </a:r>
          </a:p>
        </p:txBody>
      </p:sp>
      <p:sp>
        <p:nvSpPr>
          <p:cNvPr id="4" name="Date Placeholder 3"/>
          <p:cNvSpPr>
            <a:spLocks noGrp="1"/>
          </p:cNvSpPr>
          <p:nvPr>
            <p:ph type="dt" sz="half" idx="10"/>
          </p:nvPr>
        </p:nvSpPr>
        <p:spPr/>
        <p:txBody>
          <a:bodyPr/>
          <a:lstStyle/>
          <a:p>
            <a:pPr>
              <a:defRPr/>
            </a:pPr>
            <a:fld id="{FC35F620-1B13-4C3E-B580-A81902C4BDED}" type="datetime1">
              <a:rPr lang="en-US"/>
              <a:pPr>
                <a:defRPr/>
              </a:pPr>
              <a:t>10/27/2013</a:t>
            </a:fld>
            <a:endParaRPr lang="en-US" dirty="0"/>
          </a:p>
        </p:txBody>
      </p:sp>
      <p:sp>
        <p:nvSpPr>
          <p:cNvPr id="5" name="Footer Placeholder 4"/>
          <p:cNvSpPr>
            <a:spLocks noGrp="1"/>
          </p:cNvSpPr>
          <p:nvPr>
            <p:ph type="ftr" sz="quarter" idx="11"/>
          </p:nvPr>
        </p:nvSpPr>
        <p:spPr/>
        <p:txBody>
          <a:bodyPr/>
          <a:lstStyle/>
          <a:p>
            <a:pPr>
              <a:defRPr/>
            </a:pPr>
            <a:r>
              <a:rPr lang="en-US"/>
              <a:t>oedojo soedirham (oedojo@yahoo.com)</a:t>
            </a:r>
          </a:p>
        </p:txBody>
      </p:sp>
      <p:sp>
        <p:nvSpPr>
          <p:cNvPr id="6" name="Slide Number Placeholder 5"/>
          <p:cNvSpPr>
            <a:spLocks noGrp="1"/>
          </p:cNvSpPr>
          <p:nvPr>
            <p:ph type="sldNum" sz="quarter" idx="12"/>
          </p:nvPr>
        </p:nvSpPr>
        <p:spPr/>
        <p:txBody>
          <a:bodyPr/>
          <a:lstStyle/>
          <a:p>
            <a:pPr>
              <a:defRPr/>
            </a:pPr>
            <a:fld id="{038EB25B-0FB3-4244-A850-81B8FFE06134}"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normAutofit fontScale="90000"/>
          </a:bodyPr>
          <a:lstStyle/>
          <a:p>
            <a:pPr fontAlgn="auto">
              <a:spcAft>
                <a:spcPts val="0"/>
              </a:spcAft>
              <a:defRPr/>
            </a:pPr>
            <a:r>
              <a:rPr lang="en-US" sz="4000" smtClean="0"/>
              <a:t>Bagian 2:	</a:t>
            </a:r>
            <a:r>
              <a:rPr lang="en-US" sz="4000" smtClean="0">
                <a:solidFill>
                  <a:srgbClr val="FFFF00"/>
                </a:solidFill>
              </a:rPr>
              <a:t>RANCANGAN DAN 			  	PENGUMPULAN DATA</a:t>
            </a:r>
          </a:p>
        </p:txBody>
      </p:sp>
      <p:sp>
        <p:nvSpPr>
          <p:cNvPr id="51203" name="Rectangle 3"/>
          <p:cNvSpPr>
            <a:spLocks noGrp="1" noChangeArrowheads="1"/>
          </p:cNvSpPr>
          <p:nvPr>
            <p:ph idx="1"/>
          </p:nvPr>
        </p:nvSpPr>
        <p:spPr/>
        <p:txBody>
          <a:bodyPr/>
          <a:lstStyle/>
          <a:p>
            <a:r>
              <a:rPr lang="en-US" smtClean="0">
                <a:solidFill>
                  <a:srgbClr val="FFFF00"/>
                </a:solidFill>
              </a:rPr>
              <a:t>1.	MERANCANG STUDI KUALITATIF</a:t>
            </a:r>
          </a:p>
          <a:p>
            <a:pPr lvl="2"/>
            <a:r>
              <a:rPr lang="en-US" smtClean="0">
                <a:solidFill>
                  <a:srgbClr val="FFFF00"/>
                </a:solidFill>
              </a:rPr>
              <a:t>ACTION RESEARCH</a:t>
            </a:r>
          </a:p>
          <a:p>
            <a:pPr lvl="2"/>
            <a:r>
              <a:rPr lang="en-US" smtClean="0">
                <a:solidFill>
                  <a:srgbClr val="FFFF00"/>
                </a:solidFill>
              </a:rPr>
              <a:t>Action research bertujuan menyelesaikan masalah spesifik di dalam sebuah program, organisasi, atau masyarakat.</a:t>
            </a:r>
          </a:p>
          <a:p>
            <a:pPr lvl="2"/>
            <a:r>
              <a:rPr lang="en-US" smtClean="0">
                <a:solidFill>
                  <a:srgbClr val="FFFF00"/>
                </a:solidFill>
              </a:rPr>
              <a:t>Secara eksplisit dan purposefully menjadi bagian daripada proses perubahan dengan melibatkan orang di dalam program atau organisasi dalam mengkaji masalah mereka sendiri agar supaya menyelesaikan masalah tersebut.</a:t>
            </a:r>
          </a:p>
        </p:txBody>
      </p:sp>
      <p:sp>
        <p:nvSpPr>
          <p:cNvPr id="4" name="Date Placeholder 3"/>
          <p:cNvSpPr>
            <a:spLocks noGrp="1"/>
          </p:cNvSpPr>
          <p:nvPr>
            <p:ph type="dt" sz="half" idx="10"/>
          </p:nvPr>
        </p:nvSpPr>
        <p:spPr/>
        <p:txBody>
          <a:bodyPr/>
          <a:lstStyle/>
          <a:p>
            <a:pPr>
              <a:defRPr/>
            </a:pPr>
            <a:fld id="{FC35F620-1B13-4C3E-B580-A81902C4BDED}" type="datetime1">
              <a:rPr lang="en-US"/>
              <a:pPr>
                <a:defRPr/>
              </a:pPr>
              <a:t>10/27/2013</a:t>
            </a:fld>
            <a:endParaRPr lang="en-US" dirty="0"/>
          </a:p>
        </p:txBody>
      </p:sp>
      <p:sp>
        <p:nvSpPr>
          <p:cNvPr id="5" name="Footer Placeholder 4"/>
          <p:cNvSpPr>
            <a:spLocks noGrp="1"/>
          </p:cNvSpPr>
          <p:nvPr>
            <p:ph type="ftr" sz="quarter" idx="11"/>
          </p:nvPr>
        </p:nvSpPr>
        <p:spPr/>
        <p:txBody>
          <a:bodyPr/>
          <a:lstStyle/>
          <a:p>
            <a:pPr>
              <a:defRPr/>
            </a:pPr>
            <a:r>
              <a:rPr lang="en-US"/>
              <a:t>oedojo soedirham (oedojo@yahoo.com)</a:t>
            </a:r>
          </a:p>
        </p:txBody>
      </p:sp>
      <p:sp>
        <p:nvSpPr>
          <p:cNvPr id="6" name="Slide Number Placeholder 5"/>
          <p:cNvSpPr>
            <a:spLocks noGrp="1"/>
          </p:cNvSpPr>
          <p:nvPr>
            <p:ph type="sldNum" sz="quarter" idx="12"/>
          </p:nvPr>
        </p:nvSpPr>
        <p:spPr/>
        <p:txBody>
          <a:bodyPr/>
          <a:lstStyle/>
          <a:p>
            <a:pPr>
              <a:defRPr/>
            </a:pPr>
            <a:fld id="{E182E59D-9E1B-498A-A81F-B0F03D3F8401}" type="slidenum">
              <a:rPr lang="en-US"/>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normAutofit fontScale="90000"/>
          </a:bodyPr>
          <a:lstStyle/>
          <a:p>
            <a:pPr fontAlgn="auto">
              <a:spcAft>
                <a:spcPts val="0"/>
              </a:spcAft>
              <a:defRPr/>
            </a:pPr>
            <a:r>
              <a:rPr lang="en-US" sz="4000" smtClean="0"/>
              <a:t>Bagian 2:	</a:t>
            </a:r>
            <a:r>
              <a:rPr lang="en-US" sz="4000" smtClean="0">
                <a:solidFill>
                  <a:srgbClr val="FFFF00"/>
                </a:solidFill>
              </a:rPr>
              <a:t>RANCANGAN DAN 			  	PENGUMPULAN DATA</a:t>
            </a:r>
          </a:p>
        </p:txBody>
      </p:sp>
      <p:sp>
        <p:nvSpPr>
          <p:cNvPr id="52227" name="Rectangle 3"/>
          <p:cNvSpPr>
            <a:spLocks noGrp="1" noChangeArrowheads="1"/>
          </p:cNvSpPr>
          <p:nvPr>
            <p:ph idx="1"/>
          </p:nvPr>
        </p:nvSpPr>
        <p:spPr/>
        <p:txBody>
          <a:bodyPr/>
          <a:lstStyle/>
          <a:p>
            <a:r>
              <a:rPr lang="en-US" smtClean="0">
                <a:solidFill>
                  <a:srgbClr val="FFFF00"/>
                </a:solidFill>
              </a:rPr>
              <a:t>1.	MERANCANG STUDI KUALITATIF</a:t>
            </a:r>
          </a:p>
          <a:p>
            <a:pPr lvl="2"/>
            <a:r>
              <a:rPr lang="en-US" smtClean="0">
                <a:solidFill>
                  <a:srgbClr val="FFFF00"/>
                </a:solidFill>
              </a:rPr>
              <a:t>ACTION RESEARCH</a:t>
            </a:r>
          </a:p>
          <a:p>
            <a:pPr lvl="2"/>
            <a:r>
              <a:rPr lang="en-US" smtClean="0">
                <a:solidFill>
                  <a:srgbClr val="FFFF00"/>
                </a:solidFill>
              </a:rPr>
              <a:t>Sebagai hasilnya, perbedaan antara riset dan action menjadi sangat kabur dan metode riset cenderung untuk kurang sistematis, lebih informal, dan sangat spesifik pada masalah, orang, dan organisasi di mana riset tsb dilakukan.</a:t>
            </a:r>
          </a:p>
        </p:txBody>
      </p:sp>
      <p:sp>
        <p:nvSpPr>
          <p:cNvPr id="4" name="Date Placeholder 3"/>
          <p:cNvSpPr>
            <a:spLocks noGrp="1"/>
          </p:cNvSpPr>
          <p:nvPr>
            <p:ph type="dt" sz="half" idx="10"/>
          </p:nvPr>
        </p:nvSpPr>
        <p:spPr/>
        <p:txBody>
          <a:bodyPr/>
          <a:lstStyle/>
          <a:p>
            <a:pPr>
              <a:defRPr/>
            </a:pPr>
            <a:fld id="{FC35F620-1B13-4C3E-B580-A81902C4BDED}" type="datetime1">
              <a:rPr lang="en-US"/>
              <a:pPr>
                <a:defRPr/>
              </a:pPr>
              <a:t>10/27/2013</a:t>
            </a:fld>
            <a:endParaRPr lang="en-US" dirty="0"/>
          </a:p>
        </p:txBody>
      </p:sp>
      <p:sp>
        <p:nvSpPr>
          <p:cNvPr id="5" name="Footer Placeholder 4"/>
          <p:cNvSpPr>
            <a:spLocks noGrp="1"/>
          </p:cNvSpPr>
          <p:nvPr>
            <p:ph type="ftr" sz="quarter" idx="11"/>
          </p:nvPr>
        </p:nvSpPr>
        <p:spPr/>
        <p:txBody>
          <a:bodyPr/>
          <a:lstStyle/>
          <a:p>
            <a:pPr>
              <a:defRPr/>
            </a:pPr>
            <a:r>
              <a:rPr lang="en-US"/>
              <a:t>oedojo soedirham (oedojo@yahoo.com)</a:t>
            </a:r>
          </a:p>
        </p:txBody>
      </p:sp>
      <p:sp>
        <p:nvSpPr>
          <p:cNvPr id="6" name="Slide Number Placeholder 5"/>
          <p:cNvSpPr>
            <a:spLocks noGrp="1"/>
          </p:cNvSpPr>
          <p:nvPr>
            <p:ph type="sldNum" sz="quarter" idx="12"/>
          </p:nvPr>
        </p:nvSpPr>
        <p:spPr/>
        <p:txBody>
          <a:bodyPr/>
          <a:lstStyle/>
          <a:p>
            <a:pPr>
              <a:defRPr/>
            </a:pPr>
            <a:fld id="{4C3AA3BC-9B6A-4683-BC56-03587FA40412}" type="slidenum">
              <a:rPr lang="en-US"/>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4010</TotalTime>
  <Words>861</Words>
  <Application>Microsoft Office PowerPoint</Application>
  <PresentationFormat>On-screen Show (4:3)</PresentationFormat>
  <Paragraphs>287</Paragraphs>
  <Slides>34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34</vt:i4>
      </vt:variant>
    </vt:vector>
  </HeadingPairs>
  <TitlesOfParts>
    <vt:vector size="44" baseType="lpstr">
      <vt:lpstr>Tahoma</vt:lpstr>
      <vt:lpstr>Arial</vt:lpstr>
      <vt:lpstr>Lucida Sans</vt:lpstr>
      <vt:lpstr>Book Antiqua</vt:lpstr>
      <vt:lpstr>Wingdings 2</vt:lpstr>
      <vt:lpstr>Wingdings</vt:lpstr>
      <vt:lpstr>Wingdings 3</vt:lpstr>
      <vt:lpstr>Arial Narrow</vt:lpstr>
      <vt:lpstr>Copperplate Gothic Light</vt:lpstr>
      <vt:lpstr>Technic</vt:lpstr>
      <vt:lpstr>Bagian 2: RANCANGAN DAN       PENGUMPULAN DATA</vt:lpstr>
      <vt:lpstr>Bagian 2: RANCANGAN DAN       PENGUMPULAN DATA</vt:lpstr>
      <vt:lpstr>Bagian 2: RANCANGAN DAN       PENGUMPULAN DATA</vt:lpstr>
      <vt:lpstr>Bagian 2: RANCANGAN DAN       PENGUMPULAN DATA</vt:lpstr>
      <vt:lpstr>Bagian 2: RANCANGAN DAN       PENGUMPULAN DATA</vt:lpstr>
      <vt:lpstr>Bagian 2: RANCANGAN DAN       PENGUMPULAN DATA</vt:lpstr>
      <vt:lpstr>Bagian 2: RANCANGAN DAN       PENGUMPULAN DATA</vt:lpstr>
      <vt:lpstr>Bagian 2: RANCANGAN DAN       PENGUMPULAN DATA</vt:lpstr>
      <vt:lpstr>Bagian 2: RANCANGAN DAN       PENGUMPULAN DATA</vt:lpstr>
      <vt:lpstr>Bagian 2: RANCANGAN DAN       PENGUMPULAN DATA</vt:lpstr>
      <vt:lpstr>Bagian 2: RANCANGAN DAN       PENGUMPULAN DATA</vt:lpstr>
      <vt:lpstr>Bagian 2: RANCANGAN DAN       PENGUMPULAN DATA</vt:lpstr>
      <vt:lpstr>Bagian 2: RANCANGAN DAN       PENGUMPULAN DATA</vt:lpstr>
      <vt:lpstr>Bagian 2: RANCANGAN DAN       PENGUMPULAN DATA</vt:lpstr>
      <vt:lpstr>Bagian 2: RANCANGAN DAN       PENGUMPULAN DATA</vt:lpstr>
      <vt:lpstr>Bagian 2: RANCANGAN DAN       PENGUMPULAN DATA</vt:lpstr>
      <vt:lpstr>Bagian 2: RANCANGAN DAN       PENGUMPULAN DATA</vt:lpstr>
      <vt:lpstr>Bagian 2: RANCANGAN DAN       PENGUMPULAN DATA</vt:lpstr>
      <vt:lpstr>Bagian 2: RANCANGAN DAN       PENGUMPULAN DATA</vt:lpstr>
      <vt:lpstr>Bagian 2: RANCANGAN DAN       PENGUMPULAN DATA</vt:lpstr>
      <vt:lpstr>Bagian 2: RANCANGAN DAN       PENGUMPULAN DATA</vt:lpstr>
      <vt:lpstr>Bagian 2: RANCANGAN DAN       PENGUMPULAN DATA</vt:lpstr>
      <vt:lpstr>Bagian 2: RANCANGAN DAN       PENGUMPULAN DATA</vt:lpstr>
      <vt:lpstr>Bagian 2: RANCANGAN DAN       PENGUMPULAN DATA</vt:lpstr>
      <vt:lpstr>Bagian 2: RANCANGAN DAN       PENGUMPULAN DATA</vt:lpstr>
      <vt:lpstr>Bagian 2: RANCANGAN DAN       PENGUMPULAN DATA</vt:lpstr>
      <vt:lpstr>Bagian 3: ANALISIS,       INTERPRETASI, DAN    PELAPORAN</vt:lpstr>
      <vt:lpstr>Slide 28</vt:lpstr>
      <vt:lpstr>Slide 29</vt:lpstr>
      <vt:lpstr>Slide 30</vt:lpstr>
      <vt:lpstr>FOCUSING THE ANALYSIS</vt:lpstr>
      <vt:lpstr>ORGANIZING THE DATA</vt:lpstr>
      <vt:lpstr>CONTENT ANALYSIS</vt:lpstr>
      <vt:lpstr>Slide 34</vt:lpstr>
    </vt:vector>
  </TitlesOfParts>
  <Company>fkm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METODE KUALITATIF</dc:title>
  <dc:creator>oedojo soedirham</dc:creator>
  <cp:lastModifiedBy>hendra</cp:lastModifiedBy>
  <cp:revision>286</cp:revision>
  <cp:lastPrinted>1601-01-01T00:00:00Z</cp:lastPrinted>
  <dcterms:created xsi:type="dcterms:W3CDTF">2005-12-23T13:43:01Z</dcterms:created>
  <dcterms:modified xsi:type="dcterms:W3CDTF">2013-10-27T02:39:36Z</dcterms:modified>
</cp:coreProperties>
</file>