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JOAN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JOAN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JOAN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JOAN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JOAN" pitchFamily="2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JOAN" pitchFamily="2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JOAN" pitchFamily="2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JOAN" pitchFamily="2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JOAN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FF"/>
    <a:srgbClr val="0066CC"/>
    <a:srgbClr val="B21F06"/>
    <a:srgbClr val="CF1325"/>
    <a:srgbClr val="630912"/>
    <a:srgbClr val="F68836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EC47C21-F373-40AA-B275-50B425B042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87010-CD84-49DF-9095-FF206F6B7863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03-9687-4246-B735-80E317D6FB6B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B37C4-86DA-4A41-B2BB-02AC1D5DDBD7}" type="slidenum">
              <a:rPr lang="en-US"/>
              <a:pPr/>
              <a:t>11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6A846-FE76-400C-91CD-D31983EC8EAD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027BA-74C1-4140-BCCD-451FA352C9E7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4D6EF-CD0B-41EC-A673-F74F8681CCA2}" type="slidenum">
              <a:rPr lang="en-US"/>
              <a:pPr/>
              <a:t>14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CE7BA-117D-42ED-8DC0-044CDEAF8097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A07D0-BEB2-436C-BF01-02ED5310D1EA}" type="slidenum">
              <a:rPr lang="en-US"/>
              <a:pPr/>
              <a:t>16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225A4-C937-4105-A011-E4DE4C0EA9C3}" type="slidenum">
              <a:rPr lang="en-US"/>
              <a:pPr/>
              <a:t>17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BF6E1-7D9A-412B-B310-2926C01144B9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67CA8-F55C-4F01-AA5E-CBCF8F3714DA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F405A-5690-45B9-B85E-1B337DC79852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DF0C8-17C8-4064-A06A-DDE75A7CC8B6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9A26E-6822-4B40-AE69-43DBB426DC14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6639C-A7B0-47D0-80DA-61D2DE3893F2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A656B-7129-4143-8EE4-C3B26B639EDD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94ADB-0525-4680-9E7A-6DBE95A69495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B40044-BDA1-4738-9DDF-592C3A51B1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27C93-BE14-4633-A944-ABAB231CA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2486-E0C8-4EA0-B80E-23D1B4A82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DFE7BD-FC50-4A7F-A259-533E8C905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6247C-9DFC-4762-9D45-C43411F9F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85343-997B-4598-96DC-1B93AA141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2167D-61CA-4CF7-A465-153642CE1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834B6-2982-4C67-BEAC-ABCC32478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7EE40-A3D3-44CB-86A4-38E228EB9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93C1-C29E-40A6-B734-188F1BB22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F1C2D-86A6-46FE-BB30-51E5DA526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401C-F6B4-4A19-AD2A-CCBF492B6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9C83CAAA-72B4-444C-8081-A9E9ED3018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CC66"/>
                </a:solidFill>
                <a:latin typeface="Castellar" pitchFamily="18" charset="0"/>
              </a:rPr>
              <a:t>KETENAGAKERJAAN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43200" y="9144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Comic Sans MS" pitchFamily="66" charset="0"/>
              </a:rPr>
              <a:t>SOSIOLOGI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209800" y="381000"/>
            <a:ext cx="65532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r>
              <a:rPr lang="en-US" dirty="0" err="1">
                <a:latin typeface="Gulim" pitchFamily="34" charset="-127"/>
                <a:ea typeface="Gulim" pitchFamily="34" charset="-127"/>
              </a:rPr>
              <a:t>Dampak</a:t>
            </a:r>
            <a:r>
              <a:rPr lang="en-US" dirty="0">
                <a:latin typeface="Gulim" pitchFamily="34" charset="-127"/>
                <a:ea typeface="Gulim" pitchFamily="34" charset="-127"/>
              </a:rPr>
              <a:t> </a:t>
            </a:r>
            <a:r>
              <a:rPr lang="en-US" dirty="0" err="1">
                <a:latin typeface="Gulim" pitchFamily="34" charset="-127"/>
                <a:ea typeface="Gulim" pitchFamily="34" charset="-127"/>
              </a:rPr>
              <a:t>Pengangguran</a:t>
            </a:r>
            <a:r>
              <a:rPr lang="en-US" dirty="0">
                <a:latin typeface="Gulim" pitchFamily="34" charset="-127"/>
                <a:ea typeface="Gulim" pitchFamily="34" charset="-127"/>
              </a:rPr>
              <a:t> </a:t>
            </a:r>
            <a:r>
              <a:rPr lang="en-US" dirty="0" err="1">
                <a:latin typeface="Gulim" pitchFamily="34" charset="-127"/>
                <a:ea typeface="Gulim" pitchFamily="34" charset="-127"/>
              </a:rPr>
              <a:t>terhadap</a:t>
            </a:r>
            <a:r>
              <a:rPr lang="en-US" dirty="0">
                <a:latin typeface="Gulim" pitchFamily="34" charset="-127"/>
                <a:ea typeface="Gulim" pitchFamily="34" charset="-127"/>
              </a:rPr>
              <a:t> </a:t>
            </a:r>
            <a:r>
              <a:rPr lang="en-US" dirty="0" err="1">
                <a:latin typeface="Gulim" pitchFamily="34" charset="-127"/>
                <a:ea typeface="Gulim" pitchFamily="34" charset="-127"/>
              </a:rPr>
              <a:t>Perekonomian</a:t>
            </a:r>
            <a:endParaRPr lang="en-US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90800" y="2362200"/>
            <a:ext cx="57912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err="1">
                <a:latin typeface="Gisha" pitchFamily="34" charset="-79"/>
                <a:cs typeface="Gisha" pitchFamily="34" charset="-79"/>
              </a:rPr>
              <a:t>Tingginya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jumlah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pengangguran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menyebabkan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Turunnya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Gross Domestic Product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.Makin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banyak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barang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jasa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yang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dihasilkan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menyebabkan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makin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tinggi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pendapatan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nasional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yang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memungkinkan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dilakukannya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tabungan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yang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selajutnya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dapat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digunakan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untuk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investasi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,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selanjutnya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investasi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dapat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memperbesar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Kesempatan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kerja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.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Pendapatan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nasional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akan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naik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jika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latin typeface="Gisha" pitchFamily="34" charset="-79"/>
                <a:cs typeface="Gisha" pitchFamily="34" charset="-79"/>
              </a:rPr>
              <a:t>terjadi</a:t>
            </a:r>
            <a:r>
              <a:rPr lang="en-US" sz="20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peningkatan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produktivitas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tenaga</a:t>
            </a:r>
            <a:r>
              <a:rPr lang="en-US" sz="2000" dirty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kerja</a:t>
            </a:r>
            <a:r>
              <a:rPr lang="en-US" sz="2000" dirty="0" smtClean="0">
                <a:solidFill>
                  <a:schemeClr val="hlink"/>
                </a:solidFill>
                <a:latin typeface="Gisha" pitchFamily="34" charset="-79"/>
                <a:cs typeface="Gisha" pitchFamily="34" charset="-79"/>
              </a:rPr>
              <a:t>.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chemeClr val="hlink"/>
              </a:solidFill>
              <a:latin typeface="Gisha" pitchFamily="34" charset="-79"/>
              <a:cs typeface="Gisha" pitchFamily="34" charset="-79"/>
            </a:endParaRPr>
          </a:p>
          <a:p>
            <a:pPr algn="l">
              <a:spcBef>
                <a:spcPct val="50000"/>
              </a:spcBef>
            </a:pPr>
            <a:r>
              <a:rPr lang="sv-SE" sz="1000" dirty="0" smtClean="0">
                <a:solidFill>
                  <a:srgbClr val="00B050"/>
                </a:solidFill>
                <a:latin typeface="Gisha" pitchFamily="34" charset="-79"/>
                <a:cs typeface="Gisha" pitchFamily="34" charset="-79"/>
              </a:rPr>
              <a:t>nilai pasar semua barang dan jasa yang diproduksi oleh suatu negara pada periode tertentu. PDB merupakan salah satu metode untuk menghitung pendapatan nasional.</a:t>
            </a:r>
            <a:endParaRPr lang="en-US" sz="1000" dirty="0">
              <a:solidFill>
                <a:srgbClr val="00B050"/>
              </a:solidFill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>
                <a:latin typeface="Elephant" pitchFamily="18" charset="0"/>
              </a:rPr>
              <a:t>Usaha untuk mengatasi pengangguran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362200" y="1828800"/>
            <a:ext cx="63246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</a:rPr>
              <a:t> Memperluas Kesempatan kerja,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	Menurut Prof. Soemitro Djojohadikusumo, usaha     	perluasan kesempatan kerja dapat  </a:t>
            </a:r>
          </a:p>
          <a:p>
            <a:pPr algn="l">
              <a:spcBef>
                <a:spcPct val="50000"/>
              </a:spcBef>
              <a:buFont typeface="JOAN" pitchFamily="2" charset="2"/>
              <a:buChar char=" "/>
            </a:pPr>
            <a:r>
              <a:rPr lang="en-US">
                <a:latin typeface="Comic Sans MS" pitchFamily="66" charset="0"/>
              </a:rPr>
              <a:t> 	dilakukan dengan cara.. 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  	1. pengembangan Industri</a:t>
            </a:r>
          </a:p>
          <a:p>
            <a:pPr algn="l">
              <a:spcBef>
                <a:spcPct val="50000"/>
              </a:spcBef>
              <a:buFont typeface="JOAN" pitchFamily="2" charset="2"/>
              <a:buChar char=" "/>
            </a:pPr>
            <a:r>
              <a:rPr lang="en-US">
                <a:latin typeface="Comic Sans MS" pitchFamily="66" charset="0"/>
              </a:rPr>
              <a:t> 	2. Melalui berbagai proyek pekerjaan umum</a:t>
            </a:r>
          </a:p>
          <a:p>
            <a:pPr algn="l">
              <a:spcBef>
                <a:spcPct val="50000"/>
              </a:spcBef>
              <a:buFont typeface="JOAN" pitchFamily="2" charset="2"/>
              <a:buChar char=" "/>
            </a:pPr>
            <a:r>
              <a:rPr lang="en-US">
                <a:latin typeface="Comic Sans MS" pitchFamily="66" charset="0"/>
                <a:sym typeface="JOAN" pitchFamily="2" charset="2"/>
              </a:rPr>
              <a:t>Penurunan angkatan kerja</a:t>
            </a:r>
          </a:p>
        </p:txBody>
      </p:sp>
      <p:pic>
        <p:nvPicPr>
          <p:cNvPr id="24583" name="Picture 7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724400"/>
            <a:ext cx="1868488" cy="17732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6400800" cy="1219200"/>
          </a:xfrm>
        </p:spPr>
        <p:txBody>
          <a:bodyPr/>
          <a:lstStyle/>
          <a:p>
            <a:pPr algn="ctr"/>
            <a:r>
              <a:rPr lang="en-US" sz="2400" b="1">
                <a:solidFill>
                  <a:schemeClr val="folHlink"/>
                </a:solidFill>
                <a:latin typeface="Kristen ITC" pitchFamily="66" charset="0"/>
              </a:rPr>
              <a:t>Dalam rangka pemerataan tenaga kerja &amp; kesempatan kerja, perlu ditingkatkan berbagai langkah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362200"/>
            <a:ext cx="6400800" cy="3733800"/>
          </a:xfrm>
        </p:spPr>
        <p:txBody>
          <a:bodyPr/>
          <a:lstStyle/>
          <a:p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Pendayagunaan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angkatan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kerja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di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daerah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yang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kelebihan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tenaga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daerah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/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negara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yang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membutuhkan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tenaga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kerja</a:t>
            </a:r>
            <a:endParaRPr lang="en-US" sz="2000" dirty="0">
              <a:latin typeface="MS UI Gothic" pitchFamily="34" charset="-128"/>
              <a:ea typeface="MS UI Gothic" pitchFamily="34" charset="-128"/>
            </a:endParaRPr>
          </a:p>
          <a:p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Pengembangan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usaha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kecil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tradisional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serta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sektor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informal yang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dapat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menyerap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banyak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tenaga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kerja</a:t>
            </a:r>
            <a:endParaRPr lang="en-US" sz="2000" dirty="0">
              <a:latin typeface="MS UI Gothic" pitchFamily="34" charset="-128"/>
              <a:ea typeface="MS UI Gothic" pitchFamily="34" charset="-128"/>
            </a:endParaRPr>
          </a:p>
          <a:p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Pembinaan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tenaga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kerja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usia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muda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, agar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dapat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mengisi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tuntutan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latar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belakang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pendidikan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/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kemampuan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 yang </a:t>
            </a:r>
            <a:r>
              <a:rPr lang="en-US" sz="2000" dirty="0" err="1">
                <a:latin typeface="MS UI Gothic" pitchFamily="34" charset="-128"/>
                <a:ea typeface="MS UI Gothic" pitchFamily="34" charset="-128"/>
              </a:rPr>
              <a:t>dilakukan</a:t>
            </a:r>
            <a:r>
              <a:rPr lang="en-US" sz="2000" dirty="0">
                <a:latin typeface="MS UI Gothic" pitchFamily="34" charset="-128"/>
                <a:ea typeface="MS UI Gothic" pitchFamily="34" charset="-128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38200" y="20574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63900"/>
                </a:solidFill>
                <a:latin typeface="Snap ITC" pitchFamily="82" charset="0"/>
              </a:rPr>
              <a:t>Pertumbuhan dan Pembangunan Ekonomi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43200" y="914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Bodoni MT Black" pitchFamily="18" charset="0"/>
              </a:rPr>
              <a:t>Sosiologi</a:t>
            </a:r>
            <a:endParaRPr lang="en-US" sz="2800" dirty="0">
              <a:latin typeface="Bodoni MT Black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Informal Roman" pitchFamily="66" charset="0"/>
              </a:rPr>
              <a:t>Perbedaan Pertumbuhan dan Pembangunan Ekonomi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6400800" cy="4038600"/>
          </a:xfrm>
        </p:spPr>
        <p:txBody>
          <a:bodyPr/>
          <a:lstStyle/>
          <a:p>
            <a:r>
              <a:rPr lang="en-US" sz="2400">
                <a:latin typeface="Agency FB" pitchFamily="34" charset="0"/>
              </a:rPr>
              <a:t>Menurut Prof. Sumitro Djojohadikusumo, </a:t>
            </a:r>
            <a:r>
              <a:rPr lang="en-US" sz="2400">
                <a:solidFill>
                  <a:schemeClr val="hlink"/>
                </a:solidFill>
                <a:latin typeface="Agency FB" pitchFamily="34" charset="0"/>
              </a:rPr>
              <a:t>Perkembangan Ekonomi</a:t>
            </a:r>
            <a:r>
              <a:rPr lang="en-US" sz="2400">
                <a:latin typeface="Agency FB" pitchFamily="34" charset="0"/>
              </a:rPr>
              <a:t> ialah proses peningkatan barang dan jasa dalam kegiatan ekonomi masyarakat yang diukur dengan meningkatnya hasil produksi dan pendapatan.</a:t>
            </a:r>
          </a:p>
          <a:p>
            <a:r>
              <a:rPr lang="en-US" sz="2400">
                <a:solidFill>
                  <a:schemeClr val="hlink"/>
                </a:solidFill>
                <a:latin typeface="Agency FB" pitchFamily="34" charset="0"/>
              </a:rPr>
              <a:t>Pembangunan Ekonomi</a:t>
            </a:r>
            <a:r>
              <a:rPr lang="en-US" sz="2400">
                <a:latin typeface="Agency FB" pitchFamily="34" charset="0"/>
              </a:rPr>
              <a:t> adalah usaha-usaha untuk meningkatkan produktivitas perkapita dengan jalan menambah modal dan skills atau </a:t>
            </a:r>
            <a:r>
              <a:rPr lang="en-US" sz="2400">
                <a:solidFill>
                  <a:schemeClr val="hlink"/>
                </a:solidFill>
                <a:latin typeface="Agency FB" pitchFamily="34" charset="0"/>
              </a:rPr>
              <a:t>Pembangunan Ekonomi</a:t>
            </a:r>
            <a:r>
              <a:rPr lang="en-US" sz="2400">
                <a:latin typeface="Agency FB" pitchFamily="34" charset="0"/>
              </a:rPr>
              <a:t> adalah usaha menambah peralatan, modal dan skills agar satu sama lain membawa pendapatan per kapita yang lebih besar dan produktivitas yang lebih tinggi.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4" grpId="1"/>
      <p:bldP spid="28675" grpId="0" build="p"/>
      <p:bldP spid="2867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400800" cy="1219200"/>
          </a:xfrm>
        </p:spPr>
        <p:txBody>
          <a:bodyPr/>
          <a:lstStyle/>
          <a:p>
            <a:pPr algn="ctr"/>
            <a:r>
              <a:rPr lang="en-US" b="1">
                <a:solidFill>
                  <a:srgbClr val="F68836"/>
                </a:solidFill>
                <a:effectLst/>
                <a:latin typeface="Gloucester MT Extra Condensed" pitchFamily="18" charset="0"/>
              </a:rPr>
              <a:t>Faktor-faktor yang mempengaruhi pertumbuhan dan pembangunan ekonomi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640080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sz="2000">
              <a:latin typeface="Agency FB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000">
                <a:solidFill>
                  <a:srgbClr val="00CC66"/>
                </a:solidFill>
                <a:latin typeface="Kristen ITC" pitchFamily="66" charset="0"/>
              </a:rPr>
              <a:t>1.	Masalah tekanan penduduk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>
                <a:solidFill>
                  <a:srgbClr val="00CC66"/>
                </a:solidFill>
                <a:latin typeface="Kristen ITC" pitchFamily="66" charset="0"/>
              </a:rPr>
              <a:t>2.	Sumber-sumber alam yang belum banyak diolah atau diusahakan sehingga masih bersifat potensial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000">
                <a:solidFill>
                  <a:srgbClr val="00CC66"/>
                </a:solidFill>
                <a:latin typeface="Kristen ITC" pitchFamily="66" charset="0"/>
              </a:rPr>
              <a:t>Kekurangan kapital disebabkan oleh rendahnya tingkat investasi,rendahnya tingkat investasi disebabkan karena rendahnya tabungan, hal ini dikarenakan rendahnya tingkat penghasilan,dsb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000">
                <a:solidFill>
                  <a:srgbClr val="00CC66"/>
                </a:solidFill>
                <a:latin typeface="Kristen ITC" pitchFamily="66" charset="0"/>
              </a:rPr>
              <a:t>Produsen barang-barang primer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1" name="Rectangle 121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676400"/>
          </a:xfrm>
        </p:spPr>
        <p:txBody>
          <a:bodyPr/>
          <a:lstStyle/>
          <a:p>
            <a:pPr algn="ctr"/>
            <a:r>
              <a:rPr lang="en-US" sz="2800">
                <a:latin typeface="Bodoni MT Black" pitchFamily="18" charset="0"/>
              </a:rPr>
              <a:t>Dampak pembangunan ekonomi dan kependudukan terhadap lingkungan hidup</a:t>
            </a:r>
            <a:r>
              <a:rPr lang="en-US" sz="2800">
                <a:latin typeface="ALIBI" pitchFamily="2" charset="2"/>
              </a:rPr>
              <a:t/>
            </a:r>
            <a:br>
              <a:rPr lang="en-US" sz="2800">
                <a:latin typeface="ALIBI" pitchFamily="2" charset="2"/>
              </a:rPr>
            </a:br>
            <a:r>
              <a:rPr lang="en-US" sz="1400">
                <a:latin typeface="Kristen ITC" pitchFamily="66" charset="0"/>
              </a:rPr>
              <a:t>berdasarkan pengalaman pembangunan selama 5 pelita dalam pembangunan jangka panjang I</a:t>
            </a:r>
            <a:endParaRPr lang="en-US" sz="2800">
              <a:latin typeface="Kristen ITC" pitchFamily="66" charset="0"/>
            </a:endParaRPr>
          </a:p>
        </p:txBody>
      </p:sp>
      <p:sp>
        <p:nvSpPr>
          <p:cNvPr id="30842" name="Text Box 122"/>
          <p:cNvSpPr txBox="1">
            <a:spLocks noChangeArrowheads="1"/>
          </p:cNvSpPr>
          <p:nvPr/>
        </p:nvSpPr>
        <p:spPr bwMode="auto">
          <a:xfrm>
            <a:off x="2133600" y="2286000"/>
            <a:ext cx="65532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Pembangunan di masa datang semakin ditandai oleh perkembangan industri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Sebagai akibat perkembangan industri dan transportasi,kita akan menghadapi bahaya pencemaran di kota-kota besar,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Masalah keadilan dalam memikul biaya sebagai akibat pengrusakan SDA dan pencemaran kota-kota sudah menjadi masalah sospol yang mendesak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Terdapat pembuangan limbah industri ,pencemaran udara yang berkaitan dengan pembangkit listrik,industri dan transportasi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Investasi dalam penyediaan air bersih dan pemeliharaan sanitasi kurang memadai sehingga membawa dampak terhadap kesehatan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Akibat Intensifikasi dan ekstinsifikasi menimbulkan kemerosotan mutu lahan akibat penggunaan Insektisida dan pestisida.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latin typeface="Comic Sans MS" pitchFamily="66" charset="0"/>
              </a:rPr>
              <a:t>Menimbulkan kerusakan ekosistem dan membawa dampak terhadap lingkungan hidup.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0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0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0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0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1" grpId="0"/>
      <p:bldP spid="30841" grpId="1"/>
      <p:bldP spid="30842" grpId="0"/>
      <p:bldP spid="3084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4114800" y="2514600"/>
            <a:ext cx="2724150" cy="8001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Snap ITC"/>
              </a:rPr>
              <a:t>SELESAII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ketersediaan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pencari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/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Angkatan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Sumitro</a:t>
            </a:r>
            <a:r>
              <a:rPr lang="en-US" sz="2400" dirty="0"/>
              <a:t> </a:t>
            </a:r>
            <a:r>
              <a:rPr lang="en-US" sz="2400" dirty="0" err="1"/>
              <a:t>Djojohadikusomo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yang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memilikipekerjaan</a:t>
            </a:r>
            <a:r>
              <a:rPr lang="en-US" sz="2400" dirty="0"/>
              <a:t> yang </a:t>
            </a:r>
            <a:r>
              <a:rPr lang="en-US" sz="2400" dirty="0" err="1"/>
              <a:t>produktif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6400800" cy="1219200"/>
          </a:xfrm>
        </p:spPr>
        <p:txBody>
          <a:bodyPr/>
          <a:lstStyle/>
          <a:p>
            <a:pPr algn="ctr"/>
            <a:r>
              <a:rPr lang="en-US" sz="3200">
                <a:effectLst/>
                <a:latin typeface="Palatino Linotype" pitchFamily="18" charset="0"/>
              </a:rPr>
              <a:t>Faktor-Faktor yang Menentukan Angkatan Tenaga Kerja Menurut Sumitro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6400800" cy="3886200"/>
          </a:xfrm>
        </p:spPr>
        <p:txBody>
          <a:bodyPr/>
          <a:lstStyle/>
          <a:p>
            <a:r>
              <a:rPr lang="en-US" sz="2000">
                <a:latin typeface="Comic Sans MS" pitchFamily="66" charset="0"/>
              </a:rPr>
              <a:t>Jumlah dan sebaran usia penduduk</a:t>
            </a:r>
          </a:p>
          <a:p>
            <a:r>
              <a:rPr lang="en-US" sz="2000">
                <a:latin typeface="Comic Sans MS" pitchFamily="66" charset="0"/>
              </a:rPr>
              <a:t>Pengaruh keaktifan bersekolah terhadap penduduk berusia muda</a:t>
            </a:r>
          </a:p>
          <a:p>
            <a:r>
              <a:rPr lang="en-US" sz="2000">
                <a:latin typeface="Comic Sans MS" pitchFamily="66" charset="0"/>
              </a:rPr>
              <a:t>Peranan wanita dalam perekonomian</a:t>
            </a:r>
          </a:p>
          <a:p>
            <a:r>
              <a:rPr lang="en-US" sz="2000">
                <a:latin typeface="Comic Sans MS" pitchFamily="66" charset="0"/>
              </a:rPr>
              <a:t>Pertambahan penduduk yang tinggi</a:t>
            </a:r>
          </a:p>
          <a:p>
            <a:r>
              <a:rPr lang="en-US" sz="2000">
                <a:latin typeface="Comic Sans MS" pitchFamily="66" charset="0"/>
              </a:rPr>
              <a:t>Meningkatnya jaminan kesehatan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autoRev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autoRev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autoRev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autoRev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38400" y="304800"/>
            <a:ext cx="5715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Snap ITC" pitchFamily="82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Tenaga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kerja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memegang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peranan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yang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penting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dalam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roda</a:t>
            </a:r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Rockwell Extra Bold" pitchFamily="18" charset="0"/>
              </a:rPr>
              <a:t>perekonomian</a:t>
            </a:r>
            <a:endParaRPr lang="en-US" sz="2800" dirty="0">
              <a:solidFill>
                <a:schemeClr val="tx2"/>
              </a:solidFill>
              <a:latin typeface="Rockwell Extra Bold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743200" y="1981200"/>
            <a:ext cx="50292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67000" y="2590800"/>
            <a:ext cx="51816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latin typeface="Goudy Old Style" pitchFamily="18" charset="0"/>
              </a:rPr>
              <a:t>Kepribadian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tenaga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kerja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merupakan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salah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satu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faktor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produksi</a:t>
            </a:r>
            <a:r>
              <a:rPr lang="en-US" sz="2400" dirty="0">
                <a:latin typeface="Goudy Old Style" pitchFamily="18" charset="0"/>
              </a:rPr>
              <a:t>,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latin typeface="Goudy Old Style" pitchFamily="18" charset="0"/>
              </a:rPr>
              <a:t>Sumber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Daya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Alam</a:t>
            </a:r>
            <a:r>
              <a:rPr lang="en-US" sz="2400" dirty="0">
                <a:latin typeface="Goudy Old Style" pitchFamily="18" charset="0"/>
              </a:rPr>
              <a:t>, 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latin typeface="Goudy Old Style" pitchFamily="18" charset="0"/>
              </a:rPr>
              <a:t>Kewiraswastaan</a:t>
            </a:r>
            <a:r>
              <a:rPr lang="en-US" sz="2400" dirty="0">
                <a:latin typeface="Goudy Old Style" pitchFamily="18" charset="0"/>
              </a:rPr>
              <a:t>,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latin typeface="Goudy Old Style" pitchFamily="18" charset="0"/>
              </a:rPr>
              <a:t>Kesejahteraan</a:t>
            </a:r>
            <a:r>
              <a:rPr lang="en-US" sz="2400" dirty="0">
                <a:latin typeface="Goudy Old Style" pitchFamily="18" charset="0"/>
              </a:rPr>
              <a:t> </a:t>
            </a:r>
            <a:r>
              <a:rPr lang="en-US" sz="2400" dirty="0" err="1">
                <a:latin typeface="Goudy Old Style" pitchFamily="18" charset="0"/>
              </a:rPr>
              <a:t>masyarakat</a:t>
            </a:r>
            <a:r>
              <a:rPr lang="en-US" sz="2000" dirty="0">
                <a:solidFill>
                  <a:schemeClr val="folHlink"/>
                </a:solidFill>
                <a:latin typeface="Snap ITC" pitchFamily="82" charset="0"/>
              </a:rPr>
              <a:t>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en-US" sz="2000" dirty="0">
              <a:solidFill>
                <a:schemeClr val="folHlink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762000"/>
            <a:ext cx="6400800" cy="1219200"/>
          </a:xfrm>
        </p:spPr>
        <p:txBody>
          <a:bodyPr/>
          <a:lstStyle/>
          <a:p>
            <a:pPr algn="ctr"/>
            <a:r>
              <a:rPr lang="en-US" sz="4000" b="1">
                <a:latin typeface="Agency FB" pitchFamily="34" charset="0"/>
              </a:rPr>
              <a:t>Masalah yang ditimbulkan dari banyaknya Tenaga Kerja</a:t>
            </a:r>
            <a:r>
              <a:rPr lang="en-US" sz="3200">
                <a:latin typeface="ELLIS" pitchFamily="2" charset="2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895600"/>
            <a:ext cx="6400800" cy="3200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 err="1">
                <a:latin typeface="Gisha" pitchFamily="34" charset="-79"/>
                <a:cs typeface="Gisha" pitchFamily="34" charset="-79"/>
              </a:rPr>
              <a:t>Masalah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-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masalah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perluasan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tenaga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kerja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 err="1">
                <a:latin typeface="Gisha" pitchFamily="34" charset="-79"/>
                <a:cs typeface="Gisha" pitchFamily="34" charset="-79"/>
              </a:rPr>
              <a:t>Pendidikan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yang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dimiliki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tenaga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 </a:t>
            </a:r>
            <a:r>
              <a:rPr lang="en-US" sz="2400" dirty="0" err="1">
                <a:latin typeface="Gisha" pitchFamily="34" charset="-79"/>
                <a:cs typeface="Gisha" pitchFamily="34" charset="-79"/>
              </a:rPr>
              <a:t>kerja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,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 err="1">
                <a:latin typeface="Gisha" pitchFamily="34" charset="-79"/>
                <a:cs typeface="Gisha" pitchFamily="34" charset="-79"/>
              </a:rPr>
              <a:t>Pengangguran</a:t>
            </a:r>
            <a:r>
              <a:rPr lang="en-US" sz="2400" dirty="0">
                <a:latin typeface="Gisha" pitchFamily="34" charset="-79"/>
                <a:cs typeface="Gisha" pitchFamily="34" charset="-79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5" name="Picture 19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4295775"/>
            <a:ext cx="598488" cy="8382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400800" cy="1219200"/>
          </a:xfrm>
        </p:spPr>
        <p:txBody>
          <a:bodyPr/>
          <a:lstStyle/>
          <a:p>
            <a:pPr algn="ctr"/>
            <a:r>
              <a:rPr lang="en-US" sz="2800">
                <a:latin typeface="Snap ITC" pitchFamily="82" charset="0"/>
              </a:rPr>
              <a:t>Jumlah Penduduk,Kesempatan kerja dan pengangguran</a:t>
            </a:r>
          </a:p>
        </p:txBody>
      </p:sp>
      <p:pic>
        <p:nvPicPr>
          <p:cNvPr id="19462" name="Picture 6" descr="j0286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438400"/>
            <a:ext cx="919163" cy="885825"/>
          </a:xfrm>
          <a:prstGeom prst="rect">
            <a:avLst/>
          </a:prstGeom>
          <a:noFill/>
        </p:spPr>
      </p:pic>
      <p:pic>
        <p:nvPicPr>
          <p:cNvPr id="19465" name="Picture 9" descr="j028606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419600"/>
            <a:ext cx="625475" cy="936625"/>
          </a:xfrm>
          <a:prstGeom prst="rect">
            <a:avLst/>
          </a:prstGeom>
          <a:noFill/>
        </p:spPr>
      </p:pic>
      <p:pic>
        <p:nvPicPr>
          <p:cNvPr id="19466" name="Picture 10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86000"/>
            <a:ext cx="598488" cy="838200"/>
          </a:xfrm>
          <a:prstGeom prst="rect">
            <a:avLst/>
          </a:prstGeom>
          <a:noFill/>
        </p:spPr>
      </p:pic>
      <p:pic>
        <p:nvPicPr>
          <p:cNvPr id="19468" name="Picture 12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86000"/>
            <a:ext cx="598488" cy="838200"/>
          </a:xfrm>
          <a:prstGeom prst="rect">
            <a:avLst/>
          </a:prstGeom>
          <a:noFill/>
        </p:spPr>
      </p:pic>
      <p:pic>
        <p:nvPicPr>
          <p:cNvPr id="19467" name="Picture 11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6175" y="2286000"/>
            <a:ext cx="598488" cy="838200"/>
          </a:xfrm>
          <a:prstGeom prst="rect">
            <a:avLst/>
          </a:prstGeom>
          <a:noFill/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62200" y="3276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Jumlah penduduk yang besar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695825" y="33099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Penduduk tidak memiliki keterampilan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858000" y="3319463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Kerugian negara</a:t>
            </a:r>
          </a:p>
        </p:txBody>
      </p:sp>
      <p:pic>
        <p:nvPicPr>
          <p:cNvPr id="19472" name="Picture 16" descr="j02119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2133600"/>
            <a:ext cx="1900238" cy="1165225"/>
          </a:xfrm>
          <a:prstGeom prst="rect">
            <a:avLst/>
          </a:prstGeom>
          <a:noFill/>
        </p:spPr>
      </p:pic>
      <p:pic>
        <p:nvPicPr>
          <p:cNvPr id="19474" name="Picture 18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2725" y="4286250"/>
            <a:ext cx="598488" cy="838200"/>
          </a:xfrm>
          <a:prstGeom prst="rect">
            <a:avLst/>
          </a:prstGeom>
          <a:noFill/>
        </p:spPr>
      </p:pic>
      <p:pic>
        <p:nvPicPr>
          <p:cNvPr id="19473" name="Picture 17" descr="j03029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4276725"/>
            <a:ext cx="598487" cy="838200"/>
          </a:xfrm>
          <a:prstGeom prst="rect">
            <a:avLst/>
          </a:prstGeom>
          <a:noFill/>
        </p:spPr>
      </p:pic>
      <p:pic>
        <p:nvPicPr>
          <p:cNvPr id="19478" name="Picture 22" descr="j021508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3962400"/>
            <a:ext cx="874713" cy="1371600"/>
          </a:xfrm>
          <a:prstGeom prst="rect">
            <a:avLst/>
          </a:prstGeom>
          <a:noFill/>
        </p:spPr>
      </p:pic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834188" y="54483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Keuntungan negara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629150" y="544353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Penduduk yang  memiliki keterampilan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309813" y="54244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Jumlah penduduk yang besar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4038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60198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5943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40386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9" grpId="0"/>
      <p:bldP spid="19471" grpId="0"/>
      <p:bldP spid="19479" grpId="0"/>
      <p:bldP spid="19480" grpId="0"/>
      <p:bldP spid="19481" grpId="0"/>
      <p:bldP spid="19482" grpId="0" animBg="1"/>
      <p:bldP spid="19483" grpId="0" animBg="1"/>
      <p:bldP spid="19484" grpId="0" animBg="1"/>
      <p:bldP spid="194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362200" y="533400"/>
            <a:ext cx="16764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gency FB"/>
              </a:rPr>
              <a:t>teori tentang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67818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Goudy Stout" pitchFamily="18" charset="0"/>
              </a:rPr>
              <a:t>Dapatkah</a:t>
            </a:r>
            <a:r>
              <a:rPr lang="en-US">
                <a:latin typeface="Goudy Stout" pitchFamily="18" charset="0"/>
              </a:rPr>
              <a:t> </a:t>
            </a:r>
            <a:r>
              <a:rPr lang="en-US">
                <a:solidFill>
                  <a:schemeClr val="tx2"/>
                </a:solidFill>
                <a:latin typeface="Goudy Stout" pitchFamily="18" charset="0"/>
              </a:rPr>
              <a:t>Kesempatan</a:t>
            </a:r>
            <a:r>
              <a:rPr lang="en-US">
                <a:latin typeface="Goudy Stout" pitchFamily="18" charset="0"/>
              </a:rPr>
              <a:t> </a:t>
            </a:r>
            <a:r>
              <a:rPr lang="en-US">
                <a:solidFill>
                  <a:srgbClr val="C63900"/>
                </a:solidFill>
                <a:latin typeface="Goudy Stout" pitchFamily="18" charset="0"/>
              </a:rPr>
              <a:t>Kerja</a:t>
            </a:r>
            <a:r>
              <a:rPr lang="en-US">
                <a:latin typeface="Goudy Stout" pitchFamily="18" charset="0"/>
              </a:rPr>
              <a:t> </a:t>
            </a:r>
            <a:r>
              <a:rPr lang="en-US">
                <a:solidFill>
                  <a:srgbClr val="FFFF00"/>
                </a:solidFill>
                <a:latin typeface="Goudy Stout" pitchFamily="18" charset="0"/>
              </a:rPr>
              <a:t>Menampung</a:t>
            </a:r>
            <a:r>
              <a:rPr lang="en-US">
                <a:latin typeface="Goudy Stout" pitchFamily="18" charset="0"/>
              </a:rPr>
              <a:t> </a:t>
            </a:r>
            <a:r>
              <a:rPr lang="en-US">
                <a:solidFill>
                  <a:srgbClr val="00FF00"/>
                </a:solidFill>
                <a:latin typeface="Goudy Stout" pitchFamily="18" charset="0"/>
              </a:rPr>
              <a:t>seluruh</a:t>
            </a:r>
            <a:r>
              <a:rPr lang="en-US">
                <a:latin typeface="Goudy Stout" pitchFamily="18" charset="0"/>
              </a:rPr>
              <a:t> </a:t>
            </a:r>
            <a:r>
              <a:rPr lang="en-US">
                <a:solidFill>
                  <a:srgbClr val="006600"/>
                </a:solidFill>
                <a:latin typeface="Goudy Stout" pitchFamily="18" charset="0"/>
              </a:rPr>
              <a:t>angkatan</a:t>
            </a:r>
            <a:r>
              <a:rPr lang="en-US" sz="3200">
                <a:latin typeface="Goudy Stout" pitchFamily="18" charset="0"/>
              </a:rPr>
              <a:t> </a:t>
            </a:r>
            <a:r>
              <a:rPr lang="en-US">
                <a:latin typeface="Goudy Stout" pitchFamily="18" charset="0"/>
              </a:rPr>
              <a:t>Kerja??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90800" y="2971800"/>
            <a:ext cx="6477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latin typeface="Rockwell" pitchFamily="18" charset="0"/>
              </a:rPr>
              <a:t>Menurut kaum </a:t>
            </a:r>
            <a:r>
              <a:rPr lang="en-US" sz="3200">
                <a:latin typeface="Rockwell" pitchFamily="18" charset="0"/>
              </a:rPr>
              <a:t>klasik </a:t>
            </a:r>
            <a:r>
              <a:rPr lang="en-US" sz="2400">
                <a:latin typeface="Rockwell" pitchFamily="18" charset="0"/>
              </a:rPr>
              <a:t>,jika terjadi pengangguran dalam suatu negara, itu berarti  penawaran tenaga kerja lebih besar dari pada permintaan tenaga kerja,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>
                <a:latin typeface="Rockwell" pitchFamily="18" charset="0"/>
              </a:rPr>
              <a:t>Menurut Keynes, penggunaan tenaga kerja secara penuh, jarang sekali terjadi.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/>
      <p:bldP spid="204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Calisto MT" pitchFamily="18" charset="0"/>
              </a:rPr>
              <a:t>Pengangguran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003300"/>
                </a:solidFill>
                <a:latin typeface="Tempus Sans ITC" pitchFamily="82" charset="0"/>
              </a:rPr>
              <a:t>Dapat dibedakan menjadi</a:t>
            </a:r>
            <a:r>
              <a:rPr lang="en-US" b="1">
                <a:latin typeface="Tempus Sans ITC" pitchFamily="82" charset="0"/>
              </a:rPr>
              <a:t>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667000" y="2438400"/>
            <a:ext cx="60198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urlz MT" pitchFamily="82" charset="0"/>
              </a:rPr>
              <a:t>PENGANGGURAN </a:t>
            </a:r>
            <a:r>
              <a:rPr lang="en-US">
                <a:solidFill>
                  <a:srgbClr val="B21F06"/>
                </a:solidFill>
                <a:latin typeface="Curlz MT" pitchFamily="82" charset="0"/>
              </a:rPr>
              <a:t>TERSELUBUNG..</a:t>
            </a:r>
            <a:r>
              <a:rPr lang="en-US">
                <a:latin typeface="ELLIS" pitchFamily="2" charset="2"/>
              </a:rPr>
              <a:t>      </a:t>
            </a:r>
            <a:r>
              <a:rPr lang="en-US" sz="1400">
                <a:latin typeface="Lucida Calligraphy" pitchFamily="66" charset="0"/>
              </a:rPr>
              <a:t>(disguissed unemployment)</a:t>
            </a:r>
            <a:endParaRPr lang="en-US" sz="1400"/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urlz MT" pitchFamily="82" charset="0"/>
              </a:rPr>
              <a:t>PENGANGGURAN </a:t>
            </a:r>
            <a:r>
              <a:rPr lang="en-US">
                <a:solidFill>
                  <a:srgbClr val="CC66FF"/>
                </a:solidFill>
                <a:latin typeface="Curlz MT" pitchFamily="82" charset="0"/>
              </a:rPr>
              <a:t>MENGANGGUR</a:t>
            </a:r>
            <a:r>
              <a:rPr lang="en-US">
                <a:solidFill>
                  <a:srgbClr val="FF6600"/>
                </a:solidFill>
              </a:rPr>
              <a:t>              </a:t>
            </a:r>
            <a:r>
              <a:rPr lang="en-US" sz="1400">
                <a:latin typeface="Lucida Calligraphy" pitchFamily="66" charset="0"/>
              </a:rPr>
              <a:t>(under unemployment)</a:t>
            </a:r>
            <a:endParaRPr lang="en-US"/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urlz MT" pitchFamily="82" charset="0"/>
              </a:rPr>
              <a:t>PENGANGGURAN </a:t>
            </a:r>
            <a:r>
              <a:rPr lang="en-US">
                <a:solidFill>
                  <a:srgbClr val="0066CC"/>
                </a:solidFill>
                <a:latin typeface="Curlz MT" pitchFamily="82" charset="0"/>
              </a:rPr>
              <a:t>TERBUKA</a:t>
            </a:r>
            <a:r>
              <a:rPr lang="en-US">
                <a:solidFill>
                  <a:srgbClr val="0066CC"/>
                </a:solidFill>
              </a:rPr>
              <a:t>       </a:t>
            </a:r>
            <a:r>
              <a:rPr lang="en-US"/>
              <a:t>                     </a:t>
            </a:r>
            <a:r>
              <a:rPr lang="en-US" sz="1400">
                <a:latin typeface="Lucida Calligraphy" pitchFamily="66" charset="0"/>
              </a:rPr>
              <a:t>(open unemployment)</a:t>
            </a:r>
            <a:endParaRPr lang="en-US"/>
          </a:p>
        </p:txBody>
      </p:sp>
      <p:pic>
        <p:nvPicPr>
          <p:cNvPr id="21510" name="Picture 6" descr="j01997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1770063" cy="17399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215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46100"/>
            <a:ext cx="4800600" cy="25019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3505200" cy="1066800"/>
          </a:xfrm>
        </p:spPr>
        <p:txBody>
          <a:bodyPr/>
          <a:lstStyle/>
          <a:p>
            <a:r>
              <a:rPr lang="en-US" sz="2400">
                <a:latin typeface="Playbill" pitchFamily="82" charset="0"/>
              </a:rPr>
              <a:t>Sebab-sebab terjadinya pengangguran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362200" y="3124200"/>
            <a:ext cx="60198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600">
                <a:solidFill>
                  <a:srgbClr val="FF6600"/>
                </a:solidFill>
                <a:latin typeface="Kristen ITC" pitchFamily="66" charset="0"/>
              </a:rPr>
              <a:t>Besarnya angkatan kerja tidak seimbang dengan  kesempatan kerja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600">
                <a:solidFill>
                  <a:srgbClr val="FF6600"/>
                </a:solidFill>
                <a:latin typeface="Kristen ITC" pitchFamily="66" charset="0"/>
              </a:rPr>
              <a:t>Struktur lapangan kerja tidak seimbang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600">
                <a:solidFill>
                  <a:srgbClr val="FF6600"/>
                </a:solidFill>
                <a:latin typeface="Kristen ITC" pitchFamily="66" charset="0"/>
              </a:rPr>
              <a:t>Kebutuhan jumlah dan jenis tenaga kerja terdidik dan penyediaan tenaga terdidik tidak seimbang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600">
                <a:solidFill>
                  <a:srgbClr val="FF6600"/>
                </a:solidFill>
                <a:latin typeface="Kristen ITC" pitchFamily="66" charset="0"/>
              </a:rPr>
              <a:t>Adanya kecenderungan semakin meningkatnya peranan dan aspirasi angkatan kerja wanita dalam seluruh struktur tenaga kerja indonesia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1600">
                <a:solidFill>
                  <a:srgbClr val="FF6600"/>
                </a:solidFill>
                <a:latin typeface="Kristen ITC" pitchFamily="66" charset="0"/>
              </a:rPr>
              <a:t>Penyediaan dan pemanfaatan tenaga kerja antar daerah tidak seimbang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7" grpId="0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JOAN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JOAN" pitchFamily="2" charset="2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623</Words>
  <Application>Microsoft Office PowerPoint</Application>
  <PresentationFormat>On-screen Show (4:3)</PresentationFormat>
  <Paragraphs>94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44" baseType="lpstr">
      <vt:lpstr>Arial</vt:lpstr>
      <vt:lpstr>Wingdings</vt:lpstr>
      <vt:lpstr>Castellar</vt:lpstr>
      <vt:lpstr>Showcard Gothic</vt:lpstr>
      <vt:lpstr>Comic Sans MS</vt:lpstr>
      <vt:lpstr>Harrington</vt:lpstr>
      <vt:lpstr>Palatino Linotype</vt:lpstr>
      <vt:lpstr>Snap ITC</vt:lpstr>
      <vt:lpstr>Agency FB</vt:lpstr>
      <vt:lpstr>ELLIS</vt:lpstr>
      <vt:lpstr>Goudy Stout</vt:lpstr>
      <vt:lpstr>Rockwell</vt:lpstr>
      <vt:lpstr>Calisto MT</vt:lpstr>
      <vt:lpstr>Tempus Sans ITC</vt:lpstr>
      <vt:lpstr>Curlz MT</vt:lpstr>
      <vt:lpstr>Lucida Calligraphy</vt:lpstr>
      <vt:lpstr>JOAN</vt:lpstr>
      <vt:lpstr>Playbill</vt:lpstr>
      <vt:lpstr>Kristen ITC</vt:lpstr>
      <vt:lpstr>Haettenschweiler</vt:lpstr>
      <vt:lpstr>Elephant</vt:lpstr>
      <vt:lpstr>Papyrus</vt:lpstr>
      <vt:lpstr>Bodoni MT Black</vt:lpstr>
      <vt:lpstr>Informal Roman</vt:lpstr>
      <vt:lpstr>Gloucester MT Extra Condensed</vt:lpstr>
      <vt:lpstr>ALIBI</vt:lpstr>
      <vt:lpstr>Proposal</vt:lpstr>
      <vt:lpstr>Slide 1</vt:lpstr>
      <vt:lpstr>PENGERTIAN</vt:lpstr>
      <vt:lpstr>Faktor-Faktor yang Menentukan Angkatan Tenaga Kerja Menurut Sumitro</vt:lpstr>
      <vt:lpstr>Slide 4</vt:lpstr>
      <vt:lpstr>Masalah yang ditimbulkan dari banyaknya Tenaga Kerja </vt:lpstr>
      <vt:lpstr>Jumlah Penduduk,Kesempatan kerja dan pengangguran</vt:lpstr>
      <vt:lpstr>Slide 7</vt:lpstr>
      <vt:lpstr>Pengangguran</vt:lpstr>
      <vt:lpstr>Sebab-sebab terjadinya pengangguran</vt:lpstr>
      <vt:lpstr>Slide 10</vt:lpstr>
      <vt:lpstr>Usaha untuk mengatasi pengangguran</vt:lpstr>
      <vt:lpstr>Dalam rangka pemerataan tenaga kerja &amp; kesempatan kerja, perlu ditingkatkan berbagai langkah</vt:lpstr>
      <vt:lpstr>Slide 13</vt:lpstr>
      <vt:lpstr>Perbedaan Pertumbuhan dan Pembangunan Ekonomi</vt:lpstr>
      <vt:lpstr>Faktor-faktor yang mempengaruhi pertumbuhan dan pembangunan ekonomi</vt:lpstr>
      <vt:lpstr>Dampak pembangunan ekonomi dan kependudukan terhadap lingkungan hidup berdasarkan pengalaman pembangunan selama 5 pelita dalam pembangunan jangka panjang I</vt:lpstr>
      <vt:lpstr>Slide 17</vt:lpstr>
    </vt:vector>
  </TitlesOfParts>
  <Company>Satellite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hendra</cp:lastModifiedBy>
  <cp:revision>23</cp:revision>
  <dcterms:created xsi:type="dcterms:W3CDTF">2007-02-22T03:23:57Z</dcterms:created>
  <dcterms:modified xsi:type="dcterms:W3CDTF">2013-11-08T01:25:49Z</dcterms:modified>
</cp:coreProperties>
</file>