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slides/slide36.xml" ContentType="application/vnd.openxmlformats-officedocument.presentationml.slide+xml"/>
  <Override PartName="/ppt/slides/slide83.xml" ContentType="application/vnd.openxmlformats-officedocument.presentationml.slide+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99.xml" ContentType="application/vnd.openxmlformats-officedocument.presentationml.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Masters/slideMaster7.xml" ContentType="application/vnd.openxmlformats-officedocument.presentationml.slideMaster+xml"/>
  <Override PartName="/ppt/slides/slide98.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Layouts/slideLayout68.xml" ContentType="application/vnd.openxmlformats-officedocument.presentationml.slideLayout+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97" r:id="rId2"/>
    <p:sldMasterId id="2147483717" r:id="rId3"/>
    <p:sldMasterId id="2147483721" r:id="rId4"/>
    <p:sldMasterId id="2147483727" r:id="rId5"/>
    <p:sldMasterId id="2147483739" r:id="rId6"/>
    <p:sldMasterId id="2147483743" r:id="rId7"/>
  </p:sldMasterIdLst>
  <p:sldIdLst>
    <p:sldId id="421" r:id="rId8"/>
    <p:sldId id="280" r:id="rId9"/>
    <p:sldId id="318" r:id="rId10"/>
    <p:sldId id="319" r:id="rId11"/>
    <p:sldId id="320" r:id="rId12"/>
    <p:sldId id="321" r:id="rId13"/>
    <p:sldId id="327" r:id="rId14"/>
    <p:sldId id="330" r:id="rId15"/>
    <p:sldId id="331" r:id="rId16"/>
    <p:sldId id="326" r:id="rId17"/>
    <p:sldId id="328" r:id="rId18"/>
    <p:sldId id="329" r:id="rId19"/>
    <p:sldId id="322" r:id="rId20"/>
    <p:sldId id="323" r:id="rId21"/>
    <p:sldId id="324" r:id="rId22"/>
    <p:sldId id="325" r:id="rId23"/>
    <p:sldId id="333" r:id="rId24"/>
    <p:sldId id="334" r:id="rId25"/>
    <p:sldId id="335" r:id="rId26"/>
    <p:sldId id="336" r:id="rId27"/>
    <p:sldId id="337" r:id="rId28"/>
    <p:sldId id="338" r:id="rId29"/>
    <p:sldId id="339" r:id="rId30"/>
    <p:sldId id="340" r:id="rId31"/>
    <p:sldId id="341" r:id="rId32"/>
    <p:sldId id="342" r:id="rId33"/>
    <p:sldId id="343" r:id="rId34"/>
    <p:sldId id="301" r:id="rId35"/>
    <p:sldId id="283" r:id="rId36"/>
    <p:sldId id="346" r:id="rId37"/>
    <p:sldId id="347" r:id="rId38"/>
    <p:sldId id="348" r:id="rId39"/>
    <p:sldId id="350" r:id="rId40"/>
    <p:sldId id="351" r:id="rId41"/>
    <p:sldId id="354" r:id="rId42"/>
    <p:sldId id="355" r:id="rId43"/>
    <p:sldId id="356" r:id="rId44"/>
    <p:sldId id="422" r:id="rId45"/>
    <p:sldId id="423" r:id="rId46"/>
    <p:sldId id="357" r:id="rId47"/>
    <p:sldId id="352" r:id="rId48"/>
    <p:sldId id="353" r:id="rId49"/>
    <p:sldId id="358" r:id="rId50"/>
    <p:sldId id="359" r:id="rId51"/>
    <p:sldId id="361" r:id="rId52"/>
    <p:sldId id="362" r:id="rId53"/>
    <p:sldId id="363" r:id="rId54"/>
    <p:sldId id="364" r:id="rId55"/>
    <p:sldId id="365" r:id="rId56"/>
    <p:sldId id="371" r:id="rId57"/>
    <p:sldId id="372" r:id="rId58"/>
    <p:sldId id="367" r:id="rId59"/>
    <p:sldId id="375" r:id="rId60"/>
    <p:sldId id="373" r:id="rId61"/>
    <p:sldId id="376" r:id="rId62"/>
    <p:sldId id="377" r:id="rId63"/>
    <p:sldId id="378" r:id="rId64"/>
    <p:sldId id="379" r:id="rId65"/>
    <p:sldId id="380" r:id="rId66"/>
    <p:sldId id="374" r:id="rId67"/>
    <p:sldId id="381" r:id="rId68"/>
    <p:sldId id="382" r:id="rId69"/>
    <p:sldId id="383" r:id="rId70"/>
    <p:sldId id="385" r:id="rId71"/>
    <p:sldId id="386" r:id="rId72"/>
    <p:sldId id="384" r:id="rId73"/>
    <p:sldId id="387" r:id="rId74"/>
    <p:sldId id="402" r:id="rId75"/>
    <p:sldId id="403" r:id="rId76"/>
    <p:sldId id="417" r:id="rId77"/>
    <p:sldId id="418" r:id="rId78"/>
    <p:sldId id="388" r:id="rId79"/>
    <p:sldId id="344" r:id="rId80"/>
    <p:sldId id="404" r:id="rId81"/>
    <p:sldId id="419" r:id="rId82"/>
    <p:sldId id="405" r:id="rId83"/>
    <p:sldId id="420" r:id="rId84"/>
    <p:sldId id="406" r:id="rId85"/>
    <p:sldId id="407" r:id="rId86"/>
    <p:sldId id="408" r:id="rId87"/>
    <p:sldId id="409" r:id="rId88"/>
    <p:sldId id="410" r:id="rId89"/>
    <p:sldId id="411" r:id="rId90"/>
    <p:sldId id="412" r:id="rId91"/>
    <p:sldId id="413" r:id="rId92"/>
    <p:sldId id="414" r:id="rId93"/>
    <p:sldId id="415" r:id="rId94"/>
    <p:sldId id="416" r:id="rId95"/>
    <p:sldId id="291" r:id="rId96"/>
    <p:sldId id="389" r:id="rId97"/>
    <p:sldId id="398" r:id="rId98"/>
    <p:sldId id="391" r:id="rId99"/>
    <p:sldId id="399" r:id="rId100"/>
    <p:sldId id="392" r:id="rId101"/>
    <p:sldId id="400" r:id="rId102"/>
    <p:sldId id="393" r:id="rId103"/>
    <p:sldId id="394" r:id="rId104"/>
    <p:sldId id="390" r:id="rId105"/>
    <p:sldId id="395" r:id="rId106"/>
    <p:sldId id="401" r:id="rId107"/>
    <p:sldId id="396" r:id="rId108"/>
    <p:sldId id="267" r:id="rId10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D4CFFD"/>
    <a:srgbClr val="33CCFF"/>
    <a:srgbClr val="66FFFF"/>
    <a:srgbClr val="FFFF00"/>
    <a:srgbClr val="66FF33"/>
    <a:srgbClr val="D0FCF7"/>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6876" autoAdjust="0"/>
    <p:restoredTop sz="94667" autoAdjust="0"/>
  </p:normalViewPr>
  <p:slideViewPr>
    <p:cSldViewPr>
      <p:cViewPr>
        <p:scale>
          <a:sx n="70" d="100"/>
          <a:sy n="70" d="100"/>
        </p:scale>
        <p:origin x="-870" y="-26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369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slide" Target="slides/slide56.xml"/><Relationship Id="rId68" Type="http://schemas.openxmlformats.org/officeDocument/2006/relationships/slide" Target="slides/slide61.xml"/><Relationship Id="rId84" Type="http://schemas.openxmlformats.org/officeDocument/2006/relationships/slide" Target="slides/slide77.xml"/><Relationship Id="rId89" Type="http://schemas.openxmlformats.org/officeDocument/2006/relationships/slide" Target="slides/slide82.xml"/><Relationship Id="rId11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07" Type="http://schemas.openxmlformats.org/officeDocument/2006/relationships/slide" Target="slides/slide100.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slide" Target="slides/slide59.xml"/><Relationship Id="rId74" Type="http://schemas.openxmlformats.org/officeDocument/2006/relationships/slide" Target="slides/slide67.xml"/><Relationship Id="rId79" Type="http://schemas.openxmlformats.org/officeDocument/2006/relationships/slide" Target="slides/slide72.xml"/><Relationship Id="rId87" Type="http://schemas.openxmlformats.org/officeDocument/2006/relationships/slide" Target="slides/slide80.xml"/><Relationship Id="rId102" Type="http://schemas.openxmlformats.org/officeDocument/2006/relationships/slide" Target="slides/slide95.xml"/><Relationship Id="rId110"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slide" Target="slides/slide54.xml"/><Relationship Id="rId82" Type="http://schemas.openxmlformats.org/officeDocument/2006/relationships/slide" Target="slides/slide75.xml"/><Relationship Id="rId90" Type="http://schemas.openxmlformats.org/officeDocument/2006/relationships/slide" Target="slides/slide83.xml"/><Relationship Id="rId95" Type="http://schemas.openxmlformats.org/officeDocument/2006/relationships/slide" Target="slides/slide88.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slide" Target="slides/slide57.xml"/><Relationship Id="rId69" Type="http://schemas.openxmlformats.org/officeDocument/2006/relationships/slide" Target="slides/slide62.xml"/><Relationship Id="rId77" Type="http://schemas.openxmlformats.org/officeDocument/2006/relationships/slide" Target="slides/slide70.xml"/><Relationship Id="rId100" Type="http://schemas.openxmlformats.org/officeDocument/2006/relationships/slide" Target="slides/slide93.xml"/><Relationship Id="rId105" Type="http://schemas.openxmlformats.org/officeDocument/2006/relationships/slide" Target="slides/slide98.xml"/><Relationship Id="rId113"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72" Type="http://schemas.openxmlformats.org/officeDocument/2006/relationships/slide" Target="slides/slide65.xml"/><Relationship Id="rId80" Type="http://schemas.openxmlformats.org/officeDocument/2006/relationships/slide" Target="slides/slide73.xml"/><Relationship Id="rId85" Type="http://schemas.openxmlformats.org/officeDocument/2006/relationships/slide" Target="slides/slide78.xml"/><Relationship Id="rId93" Type="http://schemas.openxmlformats.org/officeDocument/2006/relationships/slide" Target="slides/slide86.xml"/><Relationship Id="rId98" Type="http://schemas.openxmlformats.org/officeDocument/2006/relationships/slide" Target="slides/slide9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slide" Target="slides/slide60.xml"/><Relationship Id="rId103" Type="http://schemas.openxmlformats.org/officeDocument/2006/relationships/slide" Target="slides/slide96.xml"/><Relationship Id="rId108" Type="http://schemas.openxmlformats.org/officeDocument/2006/relationships/slide" Target="slides/slide101.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70" Type="http://schemas.openxmlformats.org/officeDocument/2006/relationships/slide" Target="slides/slide63.xml"/><Relationship Id="rId75" Type="http://schemas.openxmlformats.org/officeDocument/2006/relationships/slide" Target="slides/slide68.xml"/><Relationship Id="rId83" Type="http://schemas.openxmlformats.org/officeDocument/2006/relationships/slide" Target="slides/slide76.xml"/><Relationship Id="rId88" Type="http://schemas.openxmlformats.org/officeDocument/2006/relationships/slide" Target="slides/slide81.xml"/><Relationship Id="rId91" Type="http://schemas.openxmlformats.org/officeDocument/2006/relationships/slide" Target="slides/slide84.xml"/><Relationship Id="rId96" Type="http://schemas.openxmlformats.org/officeDocument/2006/relationships/slide" Target="slides/slide89.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6" Type="http://schemas.openxmlformats.org/officeDocument/2006/relationships/slide" Target="slides/slide99.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slide" Target="slides/slide58.xml"/><Relationship Id="rId73" Type="http://schemas.openxmlformats.org/officeDocument/2006/relationships/slide" Target="slides/slide66.xml"/><Relationship Id="rId78" Type="http://schemas.openxmlformats.org/officeDocument/2006/relationships/slide" Target="slides/slide71.xml"/><Relationship Id="rId81" Type="http://schemas.openxmlformats.org/officeDocument/2006/relationships/slide" Target="slides/slide74.xml"/><Relationship Id="rId86" Type="http://schemas.openxmlformats.org/officeDocument/2006/relationships/slide" Target="slides/slide79.xml"/><Relationship Id="rId94" Type="http://schemas.openxmlformats.org/officeDocument/2006/relationships/slide" Target="slides/slide87.xml"/><Relationship Id="rId99" Type="http://schemas.openxmlformats.org/officeDocument/2006/relationships/slide" Target="slides/slide92.xml"/><Relationship Id="rId101" Type="http://schemas.openxmlformats.org/officeDocument/2006/relationships/slide" Target="slides/slide94.xml"/><Relationship Id="rId4" Type="http://schemas.openxmlformats.org/officeDocument/2006/relationships/slideMaster" Target="slideMasters/slideMaster4.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109" Type="http://schemas.openxmlformats.org/officeDocument/2006/relationships/slide" Target="slides/slide10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 Id="rId76" Type="http://schemas.openxmlformats.org/officeDocument/2006/relationships/slide" Target="slides/slide69.xml"/><Relationship Id="rId97" Type="http://schemas.openxmlformats.org/officeDocument/2006/relationships/slide" Target="slides/slide90.xml"/><Relationship Id="rId104" Type="http://schemas.openxmlformats.org/officeDocument/2006/relationships/slide" Target="slides/slide97.xml"/><Relationship Id="rId7" Type="http://schemas.openxmlformats.org/officeDocument/2006/relationships/slideMaster" Target="slideMasters/slideMaster7.xml"/><Relationship Id="rId71" Type="http://schemas.openxmlformats.org/officeDocument/2006/relationships/slide" Target="slides/slide64.xml"/><Relationship Id="rId92" Type="http://schemas.openxmlformats.org/officeDocument/2006/relationships/slide" Target="slides/slide85.xml"/></Relationships>
</file>

<file path=ppt/_rels/viewProps.xml.rels><?xml version="1.0" encoding="UTF-8" standalone="yes"?>
<Relationships xmlns="http://schemas.openxmlformats.org/package/2006/relationships"><Relationship Id="rId3" Type="http://schemas.openxmlformats.org/officeDocument/2006/relationships/slide" Target="slides/slide89.xml"/><Relationship Id="rId2" Type="http://schemas.openxmlformats.org/officeDocument/2006/relationships/slide" Target="slides/slide52.xml"/><Relationship Id="rId1" Type="http://schemas.openxmlformats.org/officeDocument/2006/relationships/slide" Target="slides/slide2.xml"/><Relationship Id="rId5" Type="http://schemas.openxmlformats.org/officeDocument/2006/relationships/slide" Target="slides/slide102.xml"/><Relationship Id="rId4" Type="http://schemas.openxmlformats.org/officeDocument/2006/relationships/slide" Target="slides/slide9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4754" name="Group 2"/>
          <p:cNvGrpSpPr>
            <a:grpSpLocks/>
          </p:cNvGrpSpPr>
          <p:nvPr/>
        </p:nvGrpSpPr>
        <p:grpSpPr bwMode="auto">
          <a:xfrm>
            <a:off x="3800475" y="1789113"/>
            <a:ext cx="5340350" cy="5056187"/>
            <a:chOff x="2394" y="1127"/>
            <a:chExt cx="3364" cy="3185"/>
          </a:xfrm>
        </p:grpSpPr>
        <p:sp>
          <p:nvSpPr>
            <p:cNvPr id="7475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5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475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5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5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6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6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6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6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6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6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6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7476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7476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6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7477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7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7478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478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7478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8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478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7478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478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478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7478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74789" name="Rectangle 37"/>
          <p:cNvSpPr>
            <a:spLocks noGrp="1" noChangeArrowheads="1"/>
          </p:cNvSpPr>
          <p:nvPr>
            <p:ph type="dt" sz="half" idx="2"/>
          </p:nvPr>
        </p:nvSpPr>
        <p:spPr/>
        <p:txBody>
          <a:bodyPr/>
          <a:lstStyle>
            <a:lvl1pPr>
              <a:defRPr/>
            </a:lvl1pPr>
          </a:lstStyle>
          <a:p>
            <a:endParaRPr lang="en-US"/>
          </a:p>
        </p:txBody>
      </p:sp>
      <p:sp>
        <p:nvSpPr>
          <p:cNvPr id="74790" name="Rectangle 38"/>
          <p:cNvSpPr>
            <a:spLocks noGrp="1" noChangeArrowheads="1"/>
          </p:cNvSpPr>
          <p:nvPr>
            <p:ph type="ftr" sz="quarter" idx="3"/>
          </p:nvPr>
        </p:nvSpPr>
        <p:spPr/>
        <p:txBody>
          <a:bodyPr/>
          <a:lstStyle>
            <a:lvl1pPr>
              <a:defRPr/>
            </a:lvl1pPr>
          </a:lstStyle>
          <a:p>
            <a:endParaRPr lang="en-US"/>
          </a:p>
        </p:txBody>
      </p:sp>
      <p:sp>
        <p:nvSpPr>
          <p:cNvPr id="7479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479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74793" name="Rectangle 41"/>
          <p:cNvSpPr>
            <a:spLocks noGrp="1" noChangeArrowheads="1"/>
          </p:cNvSpPr>
          <p:nvPr>
            <p:ph type="sldNum" sz="quarter" idx="4"/>
          </p:nvPr>
        </p:nvSpPr>
        <p:spPr/>
        <p:txBody>
          <a:bodyPr/>
          <a:lstStyle>
            <a:lvl1pPr>
              <a:defRPr/>
            </a:lvl1pPr>
          </a:lstStyle>
          <a:p>
            <a:fld id="{BBF4FAF6-F81A-4812-BB28-CA0A7D1CA64F}"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4048A8-A9F5-4ED7-95E2-78A21A67366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C80B65-3D2A-49A2-8488-1E431362782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5474" name="Group 2"/>
          <p:cNvGrpSpPr>
            <a:grpSpLocks/>
          </p:cNvGrpSpPr>
          <p:nvPr/>
        </p:nvGrpSpPr>
        <p:grpSpPr bwMode="auto">
          <a:xfrm>
            <a:off x="0" y="0"/>
            <a:ext cx="9159875" cy="6858000"/>
            <a:chOff x="0" y="0"/>
            <a:chExt cx="5770" cy="4320"/>
          </a:xfrm>
        </p:grpSpPr>
        <p:sp>
          <p:nvSpPr>
            <p:cNvPr id="10547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10547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547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547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10547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548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548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10548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10548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548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548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10548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10548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10548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10548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10549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549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10549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549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549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10549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105496"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10549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5498"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105499" name="Rectangle 27"/>
          <p:cNvSpPr>
            <a:spLocks noGrp="1" noChangeArrowheads="1"/>
          </p:cNvSpPr>
          <p:nvPr>
            <p:ph type="ftr" sz="quarter" idx="3"/>
          </p:nvPr>
        </p:nvSpPr>
        <p:spPr/>
        <p:txBody>
          <a:bodyPr/>
          <a:lstStyle>
            <a:lvl1pPr>
              <a:defRPr/>
            </a:lvl1pPr>
          </a:lstStyle>
          <a:p>
            <a:endParaRPr lang="en-US"/>
          </a:p>
        </p:txBody>
      </p:sp>
      <p:sp>
        <p:nvSpPr>
          <p:cNvPr id="105500" name="Rectangle 28"/>
          <p:cNvSpPr>
            <a:spLocks noGrp="1" noChangeArrowheads="1"/>
          </p:cNvSpPr>
          <p:nvPr>
            <p:ph type="sldNum" sz="quarter" idx="4"/>
          </p:nvPr>
        </p:nvSpPr>
        <p:spPr/>
        <p:txBody>
          <a:bodyPr/>
          <a:lstStyle>
            <a:lvl1pPr>
              <a:defRPr/>
            </a:lvl1pPr>
          </a:lstStyle>
          <a:p>
            <a:fld id="{2F9588BA-5194-4F09-AD6F-6DAF9200A3B4}" type="slidenum">
              <a: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8DD4FEE-0937-4790-A842-5F84FC5373A7}"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1F62054-C556-4BC4-B2A6-271EC7E58A3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6A97F6D-B976-4750-8716-4654C25E8881}"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56951C3C-E605-4F80-9F40-0824A2247B39}"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5EB23508-A786-4F66-A193-C4CA29BA5E5E}"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79BD7C13-C331-41AB-9DD5-9CCAEFCE0958}"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FB79D6F-3A74-4EF9-87A8-F37078566A5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07B9FC-EAB1-4405-8595-B2AB1BFAD825}"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4B9AA85-20BC-4725-A341-1BD78A5C5B8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52B16F8-91FD-4719-A261-9D7A39C1383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FA91A02-E91A-45D7-AEBD-8999EBDC584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62" name="Group 2"/>
          <p:cNvGrpSpPr>
            <a:grpSpLocks/>
          </p:cNvGrpSpPr>
          <p:nvPr/>
        </p:nvGrpSpPr>
        <p:grpSpPr bwMode="auto">
          <a:xfrm>
            <a:off x="0" y="0"/>
            <a:ext cx="8763000" cy="5943600"/>
            <a:chOff x="0" y="0"/>
            <a:chExt cx="5520" cy="3744"/>
          </a:xfrm>
        </p:grpSpPr>
        <p:sp>
          <p:nvSpPr>
            <p:cNvPr id="14336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eaLnBrk="1" hangingPunct="1"/>
              <a:endParaRPr lang="en-US" sz="2400" noProof="1">
                <a:latin typeface="Times New Roman" pitchFamily="18" charset="0"/>
              </a:endParaRPr>
            </a:p>
          </p:txBody>
        </p:sp>
        <p:grpSp>
          <p:nvGrpSpPr>
            <p:cNvPr id="143364" name="Group 4"/>
            <p:cNvGrpSpPr>
              <a:grpSpLocks/>
            </p:cNvGrpSpPr>
            <p:nvPr userDrawn="1"/>
          </p:nvGrpSpPr>
          <p:grpSpPr bwMode="auto">
            <a:xfrm>
              <a:off x="0" y="2208"/>
              <a:ext cx="5520" cy="1536"/>
              <a:chOff x="0" y="2208"/>
              <a:chExt cx="5520" cy="1536"/>
            </a:xfrm>
          </p:grpSpPr>
          <p:sp>
            <p:nvSpPr>
              <p:cNvPr id="14336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eaLnBrk="1" hangingPunct="1"/>
                <a:endParaRPr lang="en-US" sz="2400" noProof="1">
                  <a:latin typeface="Times New Roman" pitchFamily="18" charset="0"/>
                </a:endParaRPr>
              </a:p>
            </p:txBody>
          </p:sp>
          <p:sp>
            <p:nvSpPr>
              <p:cNvPr id="14336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eaLnBrk="1" hangingPunct="1"/>
                <a:endParaRPr lang="en-US" sz="2400" noProof="1">
                  <a:latin typeface="Times New Roman" pitchFamily="18" charset="0"/>
                </a:endParaRPr>
              </a:p>
            </p:txBody>
          </p:sp>
          <p:sp>
            <p:nvSpPr>
              <p:cNvPr id="14336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143368" name="Group 8"/>
            <p:cNvGrpSpPr>
              <a:grpSpLocks/>
            </p:cNvGrpSpPr>
            <p:nvPr userDrawn="1"/>
          </p:nvGrpSpPr>
          <p:grpSpPr bwMode="auto">
            <a:xfrm>
              <a:off x="400" y="336"/>
              <a:ext cx="5088" cy="192"/>
              <a:chOff x="400" y="336"/>
              <a:chExt cx="5088" cy="192"/>
            </a:xfrm>
          </p:grpSpPr>
          <p:sp>
            <p:nvSpPr>
              <p:cNvPr id="14336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eaLnBrk="1" hangingPunct="1"/>
                <a:endParaRPr lang="en-US" sz="2400" noProof="1">
                  <a:latin typeface="Times New Roman" pitchFamily="18" charset="0"/>
                </a:endParaRPr>
              </a:p>
            </p:txBody>
          </p:sp>
          <p:sp>
            <p:nvSpPr>
              <p:cNvPr id="14337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14337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4337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43373" name="Rectangle 13"/>
          <p:cNvSpPr>
            <a:spLocks noGrp="1" noChangeArrowheads="1"/>
          </p:cNvSpPr>
          <p:nvPr>
            <p:ph type="dt" sz="half" idx="2"/>
          </p:nvPr>
        </p:nvSpPr>
        <p:spPr>
          <a:xfrm>
            <a:off x="912813" y="6251575"/>
            <a:ext cx="1905000" cy="457200"/>
          </a:xfrm>
        </p:spPr>
        <p:txBody>
          <a:bodyPr/>
          <a:lstStyle>
            <a:lvl1pPr>
              <a:defRPr/>
            </a:lvl1pPr>
          </a:lstStyle>
          <a:p>
            <a:endParaRPr lang="en-US"/>
          </a:p>
        </p:txBody>
      </p:sp>
      <p:sp>
        <p:nvSpPr>
          <p:cNvPr id="14337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143375" name="Rectangle 15"/>
          <p:cNvSpPr>
            <a:spLocks noGrp="1" noChangeArrowheads="1"/>
          </p:cNvSpPr>
          <p:nvPr>
            <p:ph type="sldNum" sz="quarter" idx="4"/>
          </p:nvPr>
        </p:nvSpPr>
        <p:spPr/>
        <p:txBody>
          <a:bodyPr/>
          <a:lstStyle>
            <a:lvl1pPr>
              <a:defRPr/>
            </a:lvl1pPr>
          </a:lstStyle>
          <a:p>
            <a:fld id="{16F7549E-0E66-455F-8D05-CFE183586AAE}" type="slidenum">
              <a: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E044B1-A35B-42ED-B95E-8BA9B6BE92CB}"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CFB90-8AF4-4D80-BCD1-34B0CB7FE1D5}"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48D7E0-F308-4E7F-9C98-3CF06A3E36C6}"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A750BB-4DA8-426B-B902-1856823BC1D4}"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9A1DDF4-8F4C-454A-B7B7-F704A277C3B3}"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6BFE285-5EC5-47D7-9C26-196736A461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1437C1-5249-4E93-A06E-0B70980B4444}"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C5B919-430E-4435-A650-AE415B296773}"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74AAC9-4372-4C55-8F39-CB055F7F7A8A}"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C4FCAD-34BD-49AD-93D3-E426EC73AB64}"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32ED3F-000C-421D-9C3D-176758289F1F}"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0530" name="Group 2"/>
          <p:cNvGrpSpPr>
            <a:grpSpLocks/>
          </p:cNvGrpSpPr>
          <p:nvPr/>
        </p:nvGrpSpPr>
        <p:grpSpPr bwMode="auto">
          <a:xfrm>
            <a:off x="0" y="0"/>
            <a:ext cx="9144000" cy="6934200"/>
            <a:chOff x="0" y="0"/>
            <a:chExt cx="5760" cy="4368"/>
          </a:xfrm>
        </p:grpSpPr>
        <p:sp>
          <p:nvSpPr>
            <p:cNvPr id="150531"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50532"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0533"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50534"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50535"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50536"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0537"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0538"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0539"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150540"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150541"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150542"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50543"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50544"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150545"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150546"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0547"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50548"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150549"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150550"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0551" name="Rectangle 23"/>
          <p:cNvSpPr>
            <a:spLocks noGrp="1" noChangeArrowheads="1"/>
          </p:cNvSpPr>
          <p:nvPr>
            <p:ph type="dt" sz="quarter" idx="2"/>
          </p:nvPr>
        </p:nvSpPr>
        <p:spPr/>
        <p:txBody>
          <a:bodyPr/>
          <a:lstStyle>
            <a:lvl1pPr>
              <a:defRPr/>
            </a:lvl1pPr>
          </a:lstStyle>
          <a:p>
            <a:endParaRPr lang="en-US"/>
          </a:p>
        </p:txBody>
      </p:sp>
      <p:sp>
        <p:nvSpPr>
          <p:cNvPr id="150552" name="Rectangle 24"/>
          <p:cNvSpPr>
            <a:spLocks noGrp="1" noChangeArrowheads="1"/>
          </p:cNvSpPr>
          <p:nvPr>
            <p:ph type="ftr" sz="quarter" idx="3"/>
          </p:nvPr>
        </p:nvSpPr>
        <p:spPr/>
        <p:txBody>
          <a:bodyPr/>
          <a:lstStyle>
            <a:lvl1pPr>
              <a:defRPr/>
            </a:lvl1pPr>
          </a:lstStyle>
          <a:p>
            <a:endParaRPr lang="en-US"/>
          </a:p>
        </p:txBody>
      </p:sp>
      <p:sp>
        <p:nvSpPr>
          <p:cNvPr id="150553" name="Rectangle 25"/>
          <p:cNvSpPr>
            <a:spLocks noGrp="1" noChangeArrowheads="1"/>
          </p:cNvSpPr>
          <p:nvPr>
            <p:ph type="sldNum" sz="quarter" idx="4"/>
          </p:nvPr>
        </p:nvSpPr>
        <p:spPr/>
        <p:txBody>
          <a:bodyPr/>
          <a:lstStyle>
            <a:lvl1pPr>
              <a:defRPr/>
            </a:lvl1pPr>
          </a:lstStyle>
          <a:p>
            <a:fld id="{D4069A61-B1A7-4E2D-BB48-92612F8D3DC9}" type="slidenum">
              <a:rPr/>
              <a:pPr/>
              <a:t>‹#›</a:t>
            </a:fld>
            <a:endParaRPr lang="en-US"/>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0673FD-0D9D-4884-A1A4-E4734D916852}"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8937D2-0862-48C7-8CC9-FA2E88C222BD}" type="slidenum">
              <a:rPr lang="en-US"/>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C9A213-80B0-4A30-ADC4-05AAA02527E7}"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A6E89B0-274D-4B2B-8B9C-6696CF68E13A}" type="slidenum">
              <a:rPr lang="en-US"/>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71A96FC-78F7-4EA5-8CC9-E9DF85AB71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6CD137-6697-4634-AA2D-FAB0B4532675}" type="slidenum">
              <a:rPr lang="en-US"/>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FE061CF-3219-4C1F-A3A1-9C6744324928}" type="slidenum">
              <a:rPr lang="en-US"/>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813BCF-F215-436A-8D61-7F0445088392}" type="slidenum">
              <a:rPr lang="en-US"/>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14A780-DBD8-4207-B7BE-788A8C46DA3F}" type="slidenum">
              <a:rPr lang="en-US"/>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4BD4B5-5BC2-4DF7-A63F-3320EAAC00A2}" type="slidenum">
              <a:rPr lang="en-US"/>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CD26C6-BA4C-4FB9-B9ED-8BD5D1AD254A}" type="slidenum">
              <a:rPr lang="en-US"/>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281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16281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62820"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162821" name="Rectangle 5"/>
          <p:cNvSpPr>
            <a:spLocks noGrp="1" noChangeArrowheads="1"/>
          </p:cNvSpPr>
          <p:nvPr>
            <p:ph type="ftr" sz="quarter" idx="3"/>
          </p:nvPr>
        </p:nvSpPr>
        <p:spPr/>
        <p:txBody>
          <a:bodyPr/>
          <a:lstStyle>
            <a:lvl1pPr>
              <a:defRPr/>
            </a:lvl1pPr>
          </a:lstStyle>
          <a:p>
            <a:endParaRPr lang="en-US"/>
          </a:p>
        </p:txBody>
      </p:sp>
      <p:sp>
        <p:nvSpPr>
          <p:cNvPr id="162822" name="Rectangle 6"/>
          <p:cNvSpPr>
            <a:spLocks noGrp="1" noChangeArrowheads="1"/>
          </p:cNvSpPr>
          <p:nvPr>
            <p:ph type="sldNum" sz="quarter" idx="4"/>
          </p:nvPr>
        </p:nvSpPr>
        <p:spPr/>
        <p:txBody>
          <a:bodyPr/>
          <a:lstStyle>
            <a:lvl1pPr>
              <a:defRPr/>
            </a:lvl1pPr>
          </a:lstStyle>
          <a:p>
            <a:fld id="{1F3C92BB-B776-40C5-AC88-22D0D875DC5A}" type="slidenum">
              <a:rPr/>
              <a:pPr/>
              <a:t>‹#›</a:t>
            </a:fld>
            <a:endParaRPr lang="en-US"/>
          </a:p>
        </p:txBody>
      </p:sp>
      <p:sp>
        <p:nvSpPr>
          <p:cNvPr id="162823"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7FFEDC-714F-4D3C-900B-9C0867B02778}" type="slidenum">
              <a:rPr lang="en-US"/>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8966A1-9BB0-4DA1-91B1-B2ACA0C58818}" type="slidenum">
              <a:rPr lang="en-US"/>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0ED798-E4E6-4733-BBD1-52F47775CF8A}" type="slidenum">
              <a:rPr lang="en-US"/>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3D54F5A-9F43-4242-AAD4-549889DEF7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E63D1CC-BD9E-4168-8ED3-8665645A6659}" type="slidenum">
              <a:rPr lang="en-US"/>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19C7A28-9AC9-437B-A709-34E71BA2EC96}" type="slidenum">
              <a:rPr lang="en-US"/>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F8E352-D40D-47D9-88E8-DF3FCC6D8586}" type="slidenum">
              <a:rPr lang="en-US"/>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F1008B-4167-43FE-B389-3FE46233F243}" type="slidenum">
              <a:rPr lang="en-US"/>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11089E-1D1E-4368-BA68-BF1058E4F3EC}" type="slidenum">
              <a:rPr lang="en-US"/>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846E12-3C80-4753-8ECE-FCC2210BF485}" type="slidenum">
              <a:rPr lang="en-US"/>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18A7433-5BCD-480C-8390-0CCBFC899FB2}" type="slidenum">
              <a:rPr lang="en-US"/>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2514" name="Group 2"/>
          <p:cNvGrpSpPr>
            <a:grpSpLocks/>
          </p:cNvGrpSpPr>
          <p:nvPr/>
        </p:nvGrpSpPr>
        <p:grpSpPr bwMode="auto">
          <a:xfrm>
            <a:off x="3175" y="4267200"/>
            <a:ext cx="9140825" cy="2590800"/>
            <a:chOff x="2" y="2688"/>
            <a:chExt cx="5758" cy="1632"/>
          </a:xfrm>
        </p:grpSpPr>
        <p:sp>
          <p:nvSpPr>
            <p:cNvPr id="19251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92516" name="Group 4"/>
            <p:cNvGrpSpPr>
              <a:grpSpLocks/>
            </p:cNvGrpSpPr>
            <p:nvPr userDrawn="1"/>
          </p:nvGrpSpPr>
          <p:grpSpPr bwMode="auto">
            <a:xfrm>
              <a:off x="3528" y="3715"/>
              <a:ext cx="792" cy="521"/>
              <a:chOff x="3527" y="3715"/>
              <a:chExt cx="792" cy="521"/>
            </a:xfrm>
          </p:grpSpPr>
          <p:sp>
            <p:nvSpPr>
              <p:cNvPr id="19251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19251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19251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252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19252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252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19252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19252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252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19252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19252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192528" name="Group 16"/>
            <p:cNvGrpSpPr>
              <a:grpSpLocks/>
            </p:cNvGrpSpPr>
            <p:nvPr userDrawn="1"/>
          </p:nvGrpSpPr>
          <p:grpSpPr bwMode="auto">
            <a:xfrm>
              <a:off x="1776" y="3631"/>
              <a:ext cx="1626" cy="683"/>
              <a:chOff x="1776" y="3631"/>
              <a:chExt cx="1626" cy="683"/>
            </a:xfrm>
          </p:grpSpPr>
          <p:sp>
            <p:nvSpPr>
              <p:cNvPr id="19252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19253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19253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19253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9253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9253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9253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19253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19253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19253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19253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19254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19254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19254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19254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254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254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254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192547" name="Group 35"/>
            <p:cNvGrpSpPr>
              <a:grpSpLocks/>
            </p:cNvGrpSpPr>
            <p:nvPr userDrawn="1"/>
          </p:nvGrpSpPr>
          <p:grpSpPr bwMode="auto">
            <a:xfrm>
              <a:off x="4128" y="3360"/>
              <a:ext cx="1351" cy="821"/>
              <a:chOff x="4128" y="3360"/>
              <a:chExt cx="1351" cy="821"/>
            </a:xfrm>
          </p:grpSpPr>
          <p:sp>
            <p:nvSpPr>
              <p:cNvPr id="192548"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2549"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2550"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192551"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2552"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2553"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2554"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2555"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192556"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192557"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2558"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2559"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192560"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192561"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2562"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92563"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2564"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192565" name="Group 53"/>
            <p:cNvGrpSpPr>
              <a:grpSpLocks/>
            </p:cNvGrpSpPr>
            <p:nvPr userDrawn="1"/>
          </p:nvGrpSpPr>
          <p:grpSpPr bwMode="auto">
            <a:xfrm>
              <a:off x="5280" y="3024"/>
              <a:ext cx="425" cy="258"/>
              <a:chOff x="5280" y="3024"/>
              <a:chExt cx="425" cy="258"/>
            </a:xfrm>
          </p:grpSpPr>
          <p:sp>
            <p:nvSpPr>
              <p:cNvPr id="192566"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2567"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2568"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2569"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2570"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92571"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92572"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92573" name="Group 61"/>
              <p:cNvGrpSpPr>
                <a:grpSpLocks/>
              </p:cNvGrpSpPr>
              <p:nvPr/>
            </p:nvGrpSpPr>
            <p:grpSpPr bwMode="auto">
              <a:xfrm>
                <a:off x="5381" y="3085"/>
                <a:ext cx="227" cy="132"/>
                <a:chOff x="5381" y="3085"/>
                <a:chExt cx="227" cy="132"/>
              </a:xfrm>
            </p:grpSpPr>
            <p:sp>
              <p:nvSpPr>
                <p:cNvPr id="192574"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92575"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192576"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92577"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19257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9257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2580"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192581"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92582" name="Rectangle 70"/>
          <p:cNvSpPr>
            <a:spLocks noGrp="1" noChangeArrowheads="1"/>
          </p:cNvSpPr>
          <p:nvPr>
            <p:ph type="sldNum" sz="quarter" idx="4"/>
          </p:nvPr>
        </p:nvSpPr>
        <p:spPr>
          <a:xfrm>
            <a:off x="6553200" y="6248400"/>
            <a:ext cx="2133600" cy="457200"/>
          </a:xfrm>
        </p:spPr>
        <p:txBody>
          <a:bodyPr/>
          <a:lstStyle>
            <a:lvl1pPr>
              <a:defRPr/>
            </a:lvl1pPr>
          </a:lstStyle>
          <a:p>
            <a:fld id="{CDE862E0-60AD-4846-8A93-8CDA7F0618CB}" type="slidenum">
              <a:rPr/>
              <a:pPr/>
              <a:t>‹#›</a:t>
            </a:fld>
            <a:endParaRPr lang="en-US"/>
          </a:p>
        </p:txBody>
      </p:sp>
    </p:spTree>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2011698-3E91-4B51-8CA0-CAC433AB8CC8}" type="slidenum">
              <a:rPr lang="en-US"/>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F45CEA-6BD1-46C8-A246-F55A8FE2C3FB}" type="slidenum">
              <a:rPr lang="en-US"/>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AF4C0E-D7D5-4643-8B7B-32CE58A5F05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1858123-400B-460B-A9F8-FAB2004C491E}" type="slidenum">
              <a:rPr lang="en-US"/>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510193-636A-422F-9B3C-F8DEF6B85DA8}" type="slidenum">
              <a:rPr lang="en-US"/>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DA30AD-49FD-444D-BBCE-CAA226F8B72B}" type="slidenum">
              <a:rPr lang="en-US"/>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28FC54B-F08B-4F78-B3B0-9238E9AF46AC}" type="slidenum">
              <a:rPr lang="en-US"/>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C10346-DC66-4EDC-95D5-7CE9FF8EB23F}" type="slidenum">
              <a:rPr lang="en-US"/>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B213AC-20C2-4E05-8A6F-B5679A6E1797}" type="slidenum">
              <a:rPr lang="en-US"/>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9B3775-6DFC-496C-8A34-5D8FDA58DE65}" type="slidenum">
              <a:rPr lang="en-US"/>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E152B4-2233-44CF-AE5B-50FB5BE53901}" type="slidenum">
              <a:rPr lang="en-US"/>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9682" name="Group 2"/>
          <p:cNvGrpSpPr>
            <a:grpSpLocks/>
          </p:cNvGrpSpPr>
          <p:nvPr/>
        </p:nvGrpSpPr>
        <p:grpSpPr bwMode="auto">
          <a:xfrm>
            <a:off x="0" y="6350"/>
            <a:ext cx="9140825" cy="6851650"/>
            <a:chOff x="0" y="4"/>
            <a:chExt cx="5758" cy="4316"/>
          </a:xfrm>
        </p:grpSpPr>
        <p:grpSp>
          <p:nvGrpSpPr>
            <p:cNvPr id="199683" name="Group 3"/>
            <p:cNvGrpSpPr>
              <a:grpSpLocks/>
            </p:cNvGrpSpPr>
            <p:nvPr/>
          </p:nvGrpSpPr>
          <p:grpSpPr bwMode="auto">
            <a:xfrm>
              <a:off x="0" y="1161"/>
              <a:ext cx="5758" cy="3159"/>
              <a:chOff x="0" y="1161"/>
              <a:chExt cx="5758" cy="3159"/>
            </a:xfrm>
          </p:grpSpPr>
          <p:sp>
            <p:nvSpPr>
              <p:cNvPr id="199684"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99685"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9968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9968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9968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99689" name="Group 9"/>
            <p:cNvGrpSpPr>
              <a:grpSpLocks/>
            </p:cNvGrpSpPr>
            <p:nvPr/>
          </p:nvGrpSpPr>
          <p:grpSpPr bwMode="auto">
            <a:xfrm>
              <a:off x="348" y="4"/>
              <a:ext cx="5410" cy="4316"/>
              <a:chOff x="348" y="4"/>
              <a:chExt cx="5410" cy="4316"/>
            </a:xfrm>
          </p:grpSpPr>
          <p:sp>
            <p:nvSpPr>
              <p:cNvPr id="19969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9969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9969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9969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9969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9969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9969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9969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99698" name="Rectangle 18"/>
          <p:cNvSpPr>
            <a:spLocks noGrp="1" noChangeArrowheads="1"/>
          </p:cNvSpPr>
          <p:nvPr>
            <p:ph type="dt" sz="quarter" idx="2"/>
          </p:nvPr>
        </p:nvSpPr>
        <p:spPr/>
        <p:txBody>
          <a:bodyPr/>
          <a:lstStyle>
            <a:lvl1pPr>
              <a:defRPr/>
            </a:lvl1pPr>
          </a:lstStyle>
          <a:p>
            <a:endParaRPr lang="en-US"/>
          </a:p>
        </p:txBody>
      </p:sp>
      <p:sp>
        <p:nvSpPr>
          <p:cNvPr id="199699"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199700" name="Rectangle 20"/>
          <p:cNvSpPr>
            <a:spLocks noGrp="1" noChangeArrowheads="1"/>
          </p:cNvSpPr>
          <p:nvPr>
            <p:ph type="sldNum" sz="quarter" idx="4"/>
          </p:nvPr>
        </p:nvSpPr>
        <p:spPr/>
        <p:txBody>
          <a:bodyPr/>
          <a:lstStyle>
            <a:lvl1pPr>
              <a:defRPr/>
            </a:lvl1pPr>
          </a:lstStyle>
          <a:p>
            <a:fld id="{A48C3A08-97E1-4FE7-AF7F-E4B24E023365}" type="slidenum">
              <a: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6BBAEE-D5FA-4DD6-98E2-47DB7D2F0759}" type="slidenum">
              <a:rPr lang="en-US"/>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6152C3-391E-47E7-AA68-9E63045E77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FEB8C57-5FB4-40C7-80CB-944D2455DB67}" type="slidenum">
              <a:rPr lang="en-US"/>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7867C2-362E-4CCE-BD70-A212D21D247D}" type="slidenum">
              <a:rPr lang="en-US"/>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C4C30E0-0940-4545-918C-961E3E3A1CA2}" type="slidenum">
              <a:rPr lang="en-US"/>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668244-BE9C-43A1-9142-E4D4D4CF43FD}" type="slidenum">
              <a:rPr lang="en-US"/>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482E8F1-68DC-46A4-8FA2-0A3640BE79ED}" type="slidenum">
              <a:rPr lang="en-US"/>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CBC216-55A3-4994-9932-5CE1F1123541}" type="slidenum">
              <a:rPr lang="en-US"/>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96D315-7746-4579-A4B3-7F14C34DCD7F}" type="slidenum">
              <a:rPr lang="en-US"/>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1BC730-4EC4-405F-8084-D07E43E3F45B}" type="slidenum">
              <a:rPr lang="en-US"/>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16F54-E934-4C67-92B0-FCEDE7D1450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12E866-D159-4686-AFB5-5BA1D81D61D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875918-E648-433A-B695-01BBCD0A0F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73730" name="Group 2"/>
          <p:cNvGrpSpPr>
            <a:grpSpLocks/>
          </p:cNvGrpSpPr>
          <p:nvPr/>
        </p:nvGrpSpPr>
        <p:grpSpPr bwMode="auto">
          <a:xfrm>
            <a:off x="3800475" y="1789113"/>
            <a:ext cx="5340350" cy="5056187"/>
            <a:chOff x="2394" y="1127"/>
            <a:chExt cx="3364" cy="3185"/>
          </a:xfrm>
        </p:grpSpPr>
        <p:sp>
          <p:nvSpPr>
            <p:cNvPr id="7373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3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373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3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3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3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3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3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3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4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7374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7374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4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5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5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7375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5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5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5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7375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375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7375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5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7376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7376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7376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7376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7376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7376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376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6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noProof="1">
                <a:latin typeface="+mn-lt"/>
              </a:defRPr>
            </a:lvl1pPr>
          </a:lstStyle>
          <a:p>
            <a:endParaRPr lang="en-US"/>
          </a:p>
        </p:txBody>
      </p:sp>
      <p:sp>
        <p:nvSpPr>
          <p:cNvPr id="7376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noProof="1">
                <a:latin typeface="+mn-lt"/>
              </a:defRPr>
            </a:lvl1pPr>
          </a:lstStyle>
          <a:p>
            <a:endParaRPr lang="en-US"/>
          </a:p>
        </p:txBody>
      </p:sp>
      <p:sp>
        <p:nvSpPr>
          <p:cNvPr id="7376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noProof="1">
                <a:latin typeface="+mn-lt"/>
              </a:defRPr>
            </a:lvl1pPr>
          </a:lstStyle>
          <a:p>
            <a:fld id="{C4759B9D-6DC7-47DF-AA4F-3E35AC8EB661}" type="slidenum">
              <a:rPr/>
              <a:pPr/>
              <a:t>‹#›</a:t>
            </a:fld>
            <a:endParaRPr lang="en-US"/>
          </a:p>
        </p:txBody>
      </p:sp>
    </p:spTree>
  </p:cSld>
  <p:clrMap bg1="dk2" tx1="lt1" bg2="dk1" tx2="lt2" accent1="accent1" accent2="accent2" accent3="accent3" accent4="accent4" accent5="accent5" accent6="accent6" hlink="hlink" folHlink="folHlink"/>
  <p:sldLayoutIdLst>
    <p:sldLayoutId id="2147483680"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450" name="Group 2"/>
          <p:cNvGrpSpPr>
            <a:grpSpLocks/>
          </p:cNvGrpSpPr>
          <p:nvPr/>
        </p:nvGrpSpPr>
        <p:grpSpPr bwMode="auto">
          <a:xfrm>
            <a:off x="0" y="0"/>
            <a:ext cx="9159875" cy="6858000"/>
            <a:chOff x="0" y="0"/>
            <a:chExt cx="5770" cy="4320"/>
          </a:xfrm>
        </p:grpSpPr>
        <p:sp>
          <p:nvSpPr>
            <p:cNvPr id="10445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10445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445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445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10445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445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445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10445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10445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446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446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10446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10446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10446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10446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10446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446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10446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10446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10447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10447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104472"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4473"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474"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noProof="1">
                <a:effectLst>
                  <a:outerShdw blurRad="38100" dist="38100" dir="2700000" algn="tl">
                    <a:srgbClr val="000000"/>
                  </a:outerShdw>
                </a:effectLst>
                <a:latin typeface="+mn-lt"/>
              </a:defRPr>
            </a:lvl1pPr>
          </a:lstStyle>
          <a:p>
            <a:endParaRPr lang="en-US"/>
          </a:p>
        </p:txBody>
      </p:sp>
      <p:sp>
        <p:nvSpPr>
          <p:cNvPr id="104475"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noProof="1">
                <a:effectLst>
                  <a:outerShdw blurRad="38100" dist="38100" dir="2700000" algn="tl">
                    <a:srgbClr val="000000"/>
                  </a:outerShdw>
                </a:effectLst>
                <a:latin typeface="+mn-lt"/>
              </a:defRPr>
            </a:lvl1pPr>
          </a:lstStyle>
          <a:p>
            <a:fld id="{31160D11-3737-4024-8809-7DA22E284CCB}" type="slidenum">
              <a:rPr/>
              <a:pPr/>
              <a:t>‹#›</a:t>
            </a:fld>
            <a:endParaRPr lang="en-US"/>
          </a:p>
        </p:txBody>
      </p:sp>
      <p:sp>
        <p:nvSpPr>
          <p:cNvPr id="104476"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noProof="1">
                <a:effectLst>
                  <a:outerShdw blurRad="38100" dist="38100" dir="2700000" algn="tl">
                    <a:srgbClr val="000000"/>
                  </a:outerShdw>
                </a:effectLst>
                <a:latin typeface="+mn-lt"/>
              </a:defRPr>
            </a:lvl1pPr>
          </a:lstStyle>
          <a:p>
            <a:endParaRPr lang="en-US"/>
          </a:p>
        </p:txBody>
      </p:sp>
    </p:spTree>
  </p:cSld>
  <p:clrMap bg1="dk2" tx1="lt1" bg2="dk1" tx2="lt2" accent1="accent1" accent2="accent2" accent3="accent3" accent4="accent4" accent5="accent5" accent6="accent6" hlink="hlink" folHlink="folHlink"/>
  <p:sldLayoutIdLst>
    <p:sldLayoutId id="214748369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2338" name="Group 2"/>
          <p:cNvGrpSpPr>
            <a:grpSpLocks/>
          </p:cNvGrpSpPr>
          <p:nvPr/>
        </p:nvGrpSpPr>
        <p:grpSpPr bwMode="auto">
          <a:xfrm>
            <a:off x="0" y="0"/>
            <a:ext cx="8686800" cy="4876800"/>
            <a:chOff x="0" y="0"/>
            <a:chExt cx="5472" cy="3072"/>
          </a:xfrm>
        </p:grpSpPr>
        <p:sp>
          <p:nvSpPr>
            <p:cNvPr id="14233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eaLnBrk="1" hangingPunct="1"/>
              <a:endParaRPr lang="en-US" sz="2400" noProof="1">
                <a:latin typeface="Times New Roman" pitchFamily="18" charset="0"/>
              </a:endParaRPr>
            </a:p>
          </p:txBody>
        </p:sp>
        <p:grpSp>
          <p:nvGrpSpPr>
            <p:cNvPr id="142340" name="Group 4"/>
            <p:cNvGrpSpPr>
              <a:grpSpLocks/>
            </p:cNvGrpSpPr>
            <p:nvPr/>
          </p:nvGrpSpPr>
          <p:grpSpPr bwMode="auto">
            <a:xfrm>
              <a:off x="240" y="893"/>
              <a:ext cx="5232" cy="115"/>
              <a:chOff x="240" y="893"/>
              <a:chExt cx="5232" cy="115"/>
            </a:xfrm>
          </p:grpSpPr>
          <p:sp>
            <p:nvSpPr>
              <p:cNvPr id="14234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eaLnBrk="1" hangingPunct="1"/>
                <a:endParaRPr lang="en-US" sz="2400" noProof="1">
                  <a:latin typeface="Times New Roman" pitchFamily="18" charset="0"/>
                </a:endParaRPr>
              </a:p>
            </p:txBody>
          </p:sp>
          <p:sp>
            <p:nvSpPr>
              <p:cNvPr id="14234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14234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234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34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noProof="1"/>
            </a:lvl1pPr>
          </a:lstStyle>
          <a:p>
            <a:endParaRPr lang="en-US"/>
          </a:p>
        </p:txBody>
      </p:sp>
      <p:sp>
        <p:nvSpPr>
          <p:cNvPr id="14234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noProof="1"/>
            </a:lvl1pPr>
          </a:lstStyle>
          <a:p>
            <a:endParaRPr lang="en-US"/>
          </a:p>
        </p:txBody>
      </p:sp>
      <p:sp>
        <p:nvSpPr>
          <p:cNvPr id="14234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noProof="1"/>
            </a:lvl1pPr>
          </a:lstStyle>
          <a:p>
            <a:fld id="{2D5554A5-64F5-4382-97D2-E2BC28B2E45E}" type="slidenum">
              <a:rPr/>
              <a:pPr/>
              <a:t>‹#›</a:t>
            </a:fld>
            <a:endParaRPr lang="en-US"/>
          </a:p>
        </p:txBody>
      </p:sp>
      <p:sp>
        <p:nvSpPr>
          <p:cNvPr id="14234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1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49506" name="Group 2"/>
          <p:cNvGrpSpPr>
            <a:grpSpLocks/>
          </p:cNvGrpSpPr>
          <p:nvPr/>
        </p:nvGrpSpPr>
        <p:grpSpPr bwMode="auto">
          <a:xfrm>
            <a:off x="0" y="0"/>
            <a:ext cx="9144000" cy="6934200"/>
            <a:chOff x="0" y="0"/>
            <a:chExt cx="5760" cy="4368"/>
          </a:xfrm>
        </p:grpSpPr>
        <p:sp>
          <p:nvSpPr>
            <p:cNvPr id="149507"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49508"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9509"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49510"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49511"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49512"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9513"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9514"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9515"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149516"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149517"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149518"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49519"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149520"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149521"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149522"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9523"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149524"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149525"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952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9527"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noProof="1">
                <a:effectLst>
                  <a:outerShdw blurRad="38100" dist="38100" dir="2700000" algn="tl">
                    <a:srgbClr val="000000"/>
                  </a:outerShdw>
                </a:effectLst>
                <a:latin typeface="+mn-lt"/>
              </a:defRPr>
            </a:lvl1pPr>
          </a:lstStyle>
          <a:p>
            <a:endParaRPr lang="en-US"/>
          </a:p>
        </p:txBody>
      </p:sp>
      <p:sp>
        <p:nvSpPr>
          <p:cNvPr id="149528"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noProof="1">
                <a:effectLst>
                  <a:outerShdw blurRad="38100" dist="38100" dir="2700000" algn="tl">
                    <a:srgbClr val="000000"/>
                  </a:outerShdw>
                </a:effectLst>
                <a:latin typeface="+mn-lt"/>
              </a:defRPr>
            </a:lvl1pPr>
          </a:lstStyle>
          <a:p>
            <a:endParaRPr lang="en-US"/>
          </a:p>
        </p:txBody>
      </p:sp>
      <p:sp>
        <p:nvSpPr>
          <p:cNvPr id="149529"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noProof="1">
                <a:effectLst>
                  <a:outerShdw blurRad="38100" dist="38100" dir="2700000" algn="tl">
                    <a:srgbClr val="000000"/>
                  </a:outerShdw>
                </a:effectLst>
                <a:latin typeface="+mn-lt"/>
              </a:defRPr>
            </a:lvl1pPr>
          </a:lstStyle>
          <a:p>
            <a:fld id="{937F7931-C8C9-41A4-82AF-7E5330C91E61}" type="slidenum">
              <a:rPr/>
              <a:pPr/>
              <a:t>‹#›</a:t>
            </a:fld>
            <a:endParaRPr lang="en-US"/>
          </a:p>
        </p:txBody>
      </p:sp>
    </p:spTree>
  </p:cSld>
  <p:clrMap bg1="dk2" tx1="lt1" bg2="dk1" tx2="lt2" accent1="accent1" accent2="accent2" accent3="accent3" accent4="accent4" accent5="accent5" accent6="accent6" hlink="hlink" folHlink="folHlink"/>
  <p:sldLayoutIdLst>
    <p:sldLayoutId id="2147483722"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1795"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noProof="1">
                <a:effectLst>
                  <a:outerShdw blurRad="38100" dist="38100" dir="2700000" algn="tl">
                    <a:srgbClr val="000000"/>
                  </a:outerShdw>
                </a:effectLst>
              </a:defRPr>
            </a:lvl1pPr>
          </a:lstStyle>
          <a:p>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noProof="1">
                <a:effectLst>
                  <a:outerShdw blurRad="38100" dist="38100" dir="2700000" algn="tl">
                    <a:srgbClr val="000000"/>
                  </a:outerShdw>
                </a:effectLst>
              </a:defRPr>
            </a:lvl1pPr>
          </a:lstStyle>
          <a:p>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noProof="1">
                <a:effectLst>
                  <a:outerShdw blurRad="38100" dist="38100" dir="2700000" algn="tl">
                    <a:srgbClr val="000000"/>
                  </a:outerShdw>
                </a:effectLst>
              </a:defRPr>
            </a:lvl1pPr>
          </a:lstStyle>
          <a:p>
            <a:fld id="{C0DC5B88-DAA0-4030-AB75-BBC8379440CB}" type="slidenum">
              <a:rPr/>
              <a:pPr/>
              <a:t>‹#›</a:t>
            </a:fld>
            <a:endParaRPr lang="en-US"/>
          </a:p>
        </p:txBody>
      </p:sp>
    </p:spTree>
  </p:cSld>
  <p:clrMap bg1="dk2" tx1="lt1" bg2="dk1" tx2="lt2" accent1="accent1" accent2="accent2" accent3="accent3" accent4="accent4" accent5="accent5" accent6="accent6" hlink="hlink" folHlink="folHlink"/>
  <p:sldLayoutIdLst>
    <p:sldLayoutId id="214748372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191491" name="Group 3"/>
          <p:cNvGrpSpPr>
            <a:grpSpLocks/>
          </p:cNvGrpSpPr>
          <p:nvPr/>
        </p:nvGrpSpPr>
        <p:grpSpPr bwMode="auto">
          <a:xfrm>
            <a:off x="3175" y="4267200"/>
            <a:ext cx="9140825" cy="2590800"/>
            <a:chOff x="2" y="2688"/>
            <a:chExt cx="5758" cy="1632"/>
          </a:xfrm>
        </p:grpSpPr>
        <p:sp>
          <p:nvSpPr>
            <p:cNvPr id="191492"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91493" name="Group 5"/>
            <p:cNvGrpSpPr>
              <a:grpSpLocks/>
            </p:cNvGrpSpPr>
            <p:nvPr userDrawn="1"/>
          </p:nvGrpSpPr>
          <p:grpSpPr bwMode="auto">
            <a:xfrm>
              <a:off x="3528" y="3715"/>
              <a:ext cx="792" cy="521"/>
              <a:chOff x="3527" y="3715"/>
              <a:chExt cx="792" cy="521"/>
            </a:xfrm>
          </p:grpSpPr>
          <p:sp>
            <p:nvSpPr>
              <p:cNvPr id="19149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19149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19149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149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19149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149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19150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19150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150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19150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19150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191505" name="Group 17"/>
            <p:cNvGrpSpPr>
              <a:grpSpLocks/>
            </p:cNvGrpSpPr>
            <p:nvPr userDrawn="1"/>
          </p:nvGrpSpPr>
          <p:grpSpPr bwMode="auto">
            <a:xfrm>
              <a:off x="1776" y="3631"/>
              <a:ext cx="1626" cy="683"/>
              <a:chOff x="1776" y="3631"/>
              <a:chExt cx="1626" cy="683"/>
            </a:xfrm>
          </p:grpSpPr>
          <p:sp>
            <p:nvSpPr>
              <p:cNvPr id="19150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19150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19150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19150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9151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9151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9151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19151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19151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19151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19151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19151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191518"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191519"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19152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152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152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91523"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191524" name="Group 36"/>
            <p:cNvGrpSpPr>
              <a:grpSpLocks/>
            </p:cNvGrpSpPr>
            <p:nvPr userDrawn="1"/>
          </p:nvGrpSpPr>
          <p:grpSpPr bwMode="auto">
            <a:xfrm>
              <a:off x="4128" y="3360"/>
              <a:ext cx="1351" cy="821"/>
              <a:chOff x="4128" y="3360"/>
              <a:chExt cx="1351" cy="821"/>
            </a:xfrm>
          </p:grpSpPr>
          <p:sp>
            <p:nvSpPr>
              <p:cNvPr id="19152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152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152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19152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152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153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153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91532"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19153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19153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153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9153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19153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19153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153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9154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9154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191542" name="Group 54"/>
            <p:cNvGrpSpPr>
              <a:grpSpLocks/>
            </p:cNvGrpSpPr>
            <p:nvPr userDrawn="1"/>
          </p:nvGrpSpPr>
          <p:grpSpPr bwMode="auto">
            <a:xfrm>
              <a:off x="5280" y="3024"/>
              <a:ext cx="425" cy="258"/>
              <a:chOff x="5280" y="3024"/>
              <a:chExt cx="425" cy="258"/>
            </a:xfrm>
          </p:grpSpPr>
          <p:sp>
            <p:nvSpPr>
              <p:cNvPr id="191543"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1544"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1545"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1546"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91547"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91548"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91549"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91550" name="Group 62"/>
              <p:cNvGrpSpPr>
                <a:grpSpLocks/>
              </p:cNvGrpSpPr>
              <p:nvPr/>
            </p:nvGrpSpPr>
            <p:grpSpPr bwMode="auto">
              <a:xfrm>
                <a:off x="5381" y="3085"/>
                <a:ext cx="227" cy="132"/>
                <a:chOff x="5381" y="3085"/>
                <a:chExt cx="227" cy="132"/>
              </a:xfrm>
            </p:grpSpPr>
            <p:sp>
              <p:nvSpPr>
                <p:cNvPr id="191551"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91552"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191553"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91554"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19155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9155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55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noProof="1">
                <a:effectLst>
                  <a:outerShdw blurRad="38100" dist="38100" dir="2700000" algn="tl">
                    <a:srgbClr val="000000"/>
                  </a:outerShdw>
                </a:effectLst>
              </a:defRPr>
            </a:lvl1pPr>
          </a:lstStyle>
          <a:p>
            <a:endParaRPr lang="en-US"/>
          </a:p>
        </p:txBody>
      </p:sp>
      <p:sp>
        <p:nvSpPr>
          <p:cNvPr id="19155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noProof="1">
                <a:effectLst>
                  <a:outerShdw blurRad="38100" dist="38100" dir="2700000" algn="tl">
                    <a:srgbClr val="000000"/>
                  </a:outerShdw>
                </a:effectLst>
              </a:defRPr>
            </a:lvl1pPr>
          </a:lstStyle>
          <a:p>
            <a:endParaRPr lang="en-US"/>
          </a:p>
        </p:txBody>
      </p:sp>
      <p:sp>
        <p:nvSpPr>
          <p:cNvPr id="19155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noProof="1">
                <a:effectLst>
                  <a:outerShdw blurRad="38100" dist="38100" dir="2700000" algn="tl">
                    <a:srgbClr val="000000"/>
                  </a:outerShdw>
                </a:effectLst>
              </a:defRPr>
            </a:lvl1pPr>
          </a:lstStyle>
          <a:p>
            <a:fld id="{ABB1FEB4-FCE8-462D-AAC6-6FAC1AA19515}" type="slidenum">
              <a:rPr/>
              <a:pPr/>
              <a:t>‹#›</a:t>
            </a:fld>
            <a:endParaRPr lang="en-US"/>
          </a:p>
        </p:txBody>
      </p:sp>
    </p:spTree>
  </p:cSld>
  <p:clrMap bg1="dk2" tx1="lt1" bg2="dk1" tx2="lt2" accent1="accent1" accent2="accent2" accent3="accent3" accent4="accent4" accent5="accent5" accent6="accent6" hlink="hlink" folHlink="folHlink"/>
  <p:sldLayoutIdLst>
    <p:sldLayoutId id="2147483740"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8658" name="Group 2"/>
          <p:cNvGrpSpPr>
            <a:grpSpLocks/>
          </p:cNvGrpSpPr>
          <p:nvPr/>
        </p:nvGrpSpPr>
        <p:grpSpPr bwMode="auto">
          <a:xfrm>
            <a:off x="0" y="6350"/>
            <a:ext cx="9140825" cy="6851650"/>
            <a:chOff x="0" y="4"/>
            <a:chExt cx="5758" cy="4316"/>
          </a:xfrm>
        </p:grpSpPr>
        <p:sp>
          <p:nvSpPr>
            <p:cNvPr id="19865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9866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198661" name="Group 5"/>
            <p:cNvGrpSpPr>
              <a:grpSpLocks/>
            </p:cNvGrpSpPr>
            <p:nvPr userDrawn="1"/>
          </p:nvGrpSpPr>
          <p:grpSpPr bwMode="auto">
            <a:xfrm>
              <a:off x="0" y="4"/>
              <a:ext cx="5758" cy="4316"/>
              <a:chOff x="0" y="4"/>
              <a:chExt cx="5758" cy="4316"/>
            </a:xfrm>
          </p:grpSpPr>
          <p:sp>
            <p:nvSpPr>
              <p:cNvPr id="19866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9866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9866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9866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9866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9866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9866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19866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9867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9867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867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867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noProof="1">
                <a:effectLst>
                  <a:outerShdw blurRad="38100" dist="38100" dir="2700000" algn="tl">
                    <a:srgbClr val="000000"/>
                  </a:outerShdw>
                </a:effectLst>
                <a:latin typeface="+mn-lt"/>
              </a:defRPr>
            </a:lvl1pPr>
          </a:lstStyle>
          <a:p>
            <a:endParaRPr lang="en-US"/>
          </a:p>
        </p:txBody>
      </p:sp>
      <p:sp>
        <p:nvSpPr>
          <p:cNvPr id="19867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noProof="1">
                <a:effectLst>
                  <a:outerShdw blurRad="38100" dist="38100" dir="2700000" algn="tl">
                    <a:srgbClr val="000000"/>
                  </a:outerShdw>
                </a:effectLst>
                <a:latin typeface="+mn-lt"/>
              </a:defRPr>
            </a:lvl1pPr>
          </a:lstStyle>
          <a:p>
            <a:endParaRPr lang="en-US"/>
          </a:p>
        </p:txBody>
      </p:sp>
      <p:sp>
        <p:nvSpPr>
          <p:cNvPr id="19867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noProof="1">
                <a:effectLst>
                  <a:outerShdw blurRad="38100" dist="38100" dir="2700000" algn="tl">
                    <a:srgbClr val="000000"/>
                  </a:outerShdw>
                </a:effectLst>
                <a:latin typeface="+mn-lt"/>
              </a:defRPr>
            </a:lvl1pPr>
          </a:lstStyle>
          <a:p>
            <a:fld id="{E85EEEC9-0CE8-4D00-9381-ED19AB62F43E}" type="slidenum">
              <a:rPr/>
              <a:pPr/>
              <a:t>‹#›</a:t>
            </a:fld>
            <a:endParaRPr lang="en-US"/>
          </a:p>
        </p:txBody>
      </p:sp>
    </p:spTree>
  </p:cSld>
  <p:clrMap bg1="dk2" tx1="lt1" bg2="dk1" tx2="lt2" accent1="accent1" accent2="accent2" accent3="accent3" accent4="accent4" accent5="accent5" accent6="accent6" hlink="hlink" folHlink="folHlink"/>
  <p:sldLayoutIdLst>
    <p:sldLayoutId id="2147483744"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3124200"/>
            <a:ext cx="7772400" cy="1736725"/>
          </a:xfrm>
        </p:spPr>
        <p:txBody>
          <a:bodyPr/>
          <a:lstStyle/>
          <a:p>
            <a:r>
              <a:rPr lang="en-US" dirty="0" smtClean="0"/>
              <a:t>NILAI FILOSOFIS PANCASILA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7555" name="Text Box 3"/>
          <p:cNvSpPr txBox="1">
            <a:spLocks noChangeArrowheads="1"/>
          </p:cNvSpPr>
          <p:nvPr/>
        </p:nvSpPr>
        <p:spPr bwMode="auto">
          <a:xfrm>
            <a:off x="609600" y="8382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7556"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7557" name="Text Box 5"/>
          <p:cNvSpPr txBox="1">
            <a:spLocks noChangeArrowheads="1"/>
          </p:cNvSpPr>
          <p:nvPr/>
        </p:nvSpPr>
        <p:spPr bwMode="auto">
          <a:xfrm>
            <a:off x="457200" y="2209800"/>
            <a:ext cx="8153400" cy="2017713"/>
          </a:xfrm>
          <a:prstGeom prst="rect">
            <a:avLst/>
          </a:prstGeom>
          <a:noFill/>
          <a:ln w="9525">
            <a:noFill/>
            <a:miter lim="800000"/>
            <a:headEnd/>
            <a:tailEnd/>
          </a:ln>
          <a:effectLst/>
        </p:spPr>
        <p:txBody>
          <a:bodyPr>
            <a:spAutoFit/>
          </a:bodyPr>
          <a:lstStyle/>
          <a:p>
            <a:pPr marL="342900" indent="-342900">
              <a:spcBef>
                <a:spcPct val="50000"/>
              </a:spcBef>
            </a:pPr>
            <a:r>
              <a:rPr lang="en-US" b="1"/>
              <a:t>HUBUNGAN ANTARA NEGARA DAN RELIGI</a:t>
            </a:r>
          </a:p>
          <a:p>
            <a:pPr marL="342900" indent="-342900">
              <a:spcBef>
                <a:spcPct val="50000"/>
              </a:spcBef>
            </a:pPr>
            <a:r>
              <a:rPr lang="en-US"/>
              <a:t>3 (tiga) Model relasi (hubungan) antara negara dengan religi</a:t>
            </a:r>
          </a:p>
          <a:p>
            <a:pPr marL="342900" indent="-342900">
              <a:spcBef>
                <a:spcPct val="50000"/>
              </a:spcBef>
              <a:buFontTx/>
              <a:buChar char="•"/>
            </a:pPr>
            <a:r>
              <a:rPr lang="en-US"/>
              <a:t>Model Pendekatan Politik Legal</a:t>
            </a:r>
          </a:p>
          <a:p>
            <a:pPr marL="342900" indent="-342900">
              <a:spcBef>
                <a:spcPct val="50000"/>
              </a:spcBef>
              <a:buFontTx/>
              <a:buChar char="•"/>
            </a:pPr>
            <a:r>
              <a:rPr lang="en-US"/>
              <a:t>Model Pendekatan Kultural</a:t>
            </a:r>
          </a:p>
          <a:p>
            <a:pPr marL="342900" indent="-342900">
              <a:spcBef>
                <a:spcPct val="50000"/>
              </a:spcBef>
              <a:buFontTx/>
              <a:buChar char="•"/>
            </a:pPr>
            <a:r>
              <a:rPr lang="en-US"/>
              <a:t>Model Independensi (pemisahan) Agama terhadap Negara</a:t>
            </a:r>
          </a:p>
        </p:txBody>
      </p:sp>
    </p:spTree>
  </p:cSld>
  <p:clrMapOvr>
    <a:masterClrMapping/>
  </p:clrMapOvr>
  <p:transition spd="slow">
    <p:cover dir="u"/>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7714" name="Rectangle 2"/>
          <p:cNvSpPr>
            <a:spLocks noGrp="1" noChangeArrowheads="1"/>
          </p:cNvSpPr>
          <p:nvPr>
            <p:ph type="body" idx="1"/>
          </p:nvPr>
        </p:nvSpPr>
        <p:spPr>
          <a:xfrm>
            <a:off x="457200" y="990600"/>
            <a:ext cx="8382000" cy="5562600"/>
          </a:xfrm>
        </p:spPr>
        <p:txBody>
          <a:bodyPr/>
          <a:lstStyle/>
          <a:p>
            <a:pPr>
              <a:buFontTx/>
              <a:buChar char="•"/>
            </a:pPr>
            <a:r>
              <a:rPr lang="en-US" sz="1800"/>
              <a:t>Pembangunan membutuhkan prinsip-prinsip etis :</a:t>
            </a:r>
          </a:p>
          <a:p>
            <a:pPr>
              <a:buFontTx/>
              <a:buNone/>
            </a:pPr>
            <a:r>
              <a:rPr lang="en-US" sz="1800"/>
              <a:t>	(1) Harus menghormati HAM. Sikap konkritnya berupa upaya hukum untuk menjamin bahwa tidak ada yang dikorbankan dalam setiap kebijakan. Kemajuan berarti mengembangkan martabat manusia. Prinsip etis ini bersumber pada sila I dan sila II.</a:t>
            </a:r>
          </a:p>
          <a:p>
            <a:pPr>
              <a:buFontTx/>
              <a:buNone/>
            </a:pPr>
            <a:r>
              <a:rPr lang="en-US" sz="1800"/>
              <a:t>	(2) Pembangunan harus demokratis. Dalam arti bahwa arahnya ditentukan oleh seluruh masyarakat. Sruktur demokratis harus didukung mentalitas demokratis, karena tanpanya pola kekuasaan akan tetap berarti hegemoni negara atas rakyat. Ini merupakan kontektualisasi sila IV.</a:t>
            </a:r>
          </a:p>
          <a:p>
            <a:pPr>
              <a:buFontTx/>
              <a:buNone/>
            </a:pPr>
            <a:r>
              <a:rPr lang="en-US" sz="1800"/>
              <a:t>	(3) Prioritas pertama pembangunan harus menciptakan taraf minimum keadilan sosial. Taraf minimal keadilan sosial berarti menghapuskan kemiskinan struktural.</a:t>
            </a:r>
          </a:p>
          <a:p>
            <a:pPr>
              <a:buFontTx/>
              <a:buNone/>
            </a:pPr>
            <a:r>
              <a:rPr lang="en-US" sz="1800"/>
              <a:t>	Kemiskinan berarti :</a:t>
            </a:r>
          </a:p>
          <a:p>
            <a:pPr>
              <a:buFontTx/>
              <a:buNone/>
            </a:pPr>
            <a:r>
              <a:rPr lang="en-US" sz="1800"/>
              <a:t>	1. Kebutuhan dasar tidak terpenuhi</a:t>
            </a:r>
          </a:p>
          <a:p>
            <a:pPr>
              <a:buFontTx/>
              <a:buNone/>
            </a:pPr>
            <a:r>
              <a:rPr lang="en-US" sz="1800"/>
              <a:t>	2. Kedudukan dalam masyarakat begitu lemah sehingga menjadi </a:t>
            </a:r>
          </a:p>
          <a:p>
            <a:pPr>
              <a:buFontTx/>
              <a:buNone/>
            </a:pPr>
            <a:r>
              <a:rPr lang="en-US" sz="1800"/>
              <a:t>	    korban empuk segala perkosaan hak, penghisapan dan penindasan.</a:t>
            </a:r>
          </a:p>
          <a:p>
            <a:pPr>
              <a:buFontTx/>
              <a:buNone/>
            </a:pPr>
            <a:r>
              <a:rPr lang="en-US" sz="1800"/>
              <a:t>	Ini merupakan kontekstualisasi sila V</a:t>
            </a:r>
          </a:p>
          <a:p>
            <a:pPr>
              <a:buFontTx/>
              <a:buNone/>
            </a:pPr>
            <a:r>
              <a:rPr lang="en-US" sz="1800"/>
              <a:t>	</a:t>
            </a:r>
          </a:p>
        </p:txBody>
      </p:sp>
      <p:sp>
        <p:nvSpPr>
          <p:cNvPr id="1907715" name="Text Box 3"/>
          <p:cNvSpPr txBox="1">
            <a:spLocks noChangeArrowheads="1"/>
          </p:cNvSpPr>
          <p:nvPr/>
        </p:nvSpPr>
        <p:spPr bwMode="auto">
          <a:xfrm>
            <a:off x="457200" y="381000"/>
            <a:ext cx="8153400" cy="396875"/>
          </a:xfrm>
          <a:prstGeom prst="rect">
            <a:avLst/>
          </a:prstGeom>
          <a:noFill/>
          <a:ln w="9525">
            <a:noFill/>
            <a:miter lim="800000"/>
            <a:headEnd/>
            <a:tailEnd/>
          </a:ln>
          <a:effectLst/>
        </p:spPr>
        <p:txBody>
          <a:bodyPr>
            <a:spAutoFit/>
          </a:bodyPr>
          <a:lstStyle/>
          <a:p>
            <a:pPr algn="ctr">
              <a:spcBef>
                <a:spcPct val="50000"/>
              </a:spcBef>
            </a:pPr>
            <a:r>
              <a:rPr lang="en-US" sz="2000"/>
              <a:t>PANCASILA SEBAGAI PRINSIP PEMBANGUNAN</a:t>
            </a:r>
          </a:p>
        </p:txBody>
      </p:sp>
    </p:spTree>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9522" name="Rectangle 2"/>
          <p:cNvSpPr>
            <a:spLocks noGrp="1" noChangeArrowheads="1"/>
          </p:cNvSpPr>
          <p:nvPr>
            <p:ph type="body" idx="1"/>
          </p:nvPr>
        </p:nvSpPr>
        <p:spPr>
          <a:xfrm>
            <a:off x="914400" y="1295400"/>
            <a:ext cx="7620000" cy="4953000"/>
          </a:xfrm>
        </p:spPr>
        <p:txBody>
          <a:bodyPr/>
          <a:lstStyle/>
          <a:p>
            <a:pPr>
              <a:lnSpc>
                <a:spcPct val="90000"/>
              </a:lnSpc>
              <a:buFontTx/>
              <a:buChar char="•"/>
            </a:pPr>
            <a:r>
              <a:rPr lang="en-US" sz="1800"/>
              <a:t>TUJUAN PEMBANGUNAN</a:t>
            </a:r>
          </a:p>
          <a:p>
            <a:pPr>
              <a:lnSpc>
                <a:spcPct val="90000"/>
              </a:lnSpc>
              <a:buFontTx/>
              <a:buNone/>
            </a:pPr>
            <a:r>
              <a:rPr lang="en-US" sz="1800"/>
              <a:t>	Pembangunan sama artinya dengan perkembangan masyarakat dan cita-cita negara akan kesejahteraan. Pembangunan berkaitan dengan manusianya. Kesejahteraan bukan konsep, tetapi kondisi riil yang dialami masyarakat dan berkaitan dengan pikiran, perasaan, kehendak, atau kondisi lahir batin setiap warganegara.</a:t>
            </a:r>
          </a:p>
          <a:p>
            <a:pPr>
              <a:lnSpc>
                <a:spcPct val="90000"/>
              </a:lnSpc>
              <a:buFontTx/>
              <a:buNone/>
            </a:pPr>
            <a:endParaRPr lang="en-US" sz="1800"/>
          </a:p>
          <a:p>
            <a:pPr>
              <a:lnSpc>
                <a:spcPct val="90000"/>
              </a:lnSpc>
              <a:buFontTx/>
              <a:buChar char="•"/>
            </a:pPr>
            <a:r>
              <a:rPr lang="en-US" sz="1800"/>
              <a:t>NILAI PANCASILA SEBAGAI PARADIGMA PEMBANGUNAN</a:t>
            </a:r>
          </a:p>
          <a:p>
            <a:pPr>
              <a:lnSpc>
                <a:spcPct val="90000"/>
              </a:lnSpc>
              <a:buFontTx/>
              <a:buNone/>
            </a:pPr>
            <a:r>
              <a:rPr lang="en-US" sz="1800"/>
              <a:t>	Pancasila adalah seperangkat nilai, hakekat nilai adalah pola atau paradigma (kerangka dasar) yang di dalamnya kita menempatkan cara pandang, cara berfikir, dan bertindak dalam memaknai kehidupan. Misalnya: Nilai persamaan derajat mendorong kita memandang orang lain bukan berdasarkan kesenjangan status, ras, agama. Nilai ini mendorong kita berpikir, bertindak kepada semua orang secara setara. Paradigma diturunkan dalam prinsip-prinsip etis, yang diharapkan menjadi tolak ukur dan acuan atau arahan perumusan norma dasar sampai teknis sebuah program pembangunan</a:t>
            </a:r>
          </a:p>
        </p:txBody>
      </p:sp>
      <p:sp>
        <p:nvSpPr>
          <p:cNvPr id="1899523" name="Text Box 3"/>
          <p:cNvSpPr txBox="1">
            <a:spLocks noChangeArrowheads="1"/>
          </p:cNvSpPr>
          <p:nvPr/>
        </p:nvSpPr>
        <p:spPr bwMode="auto">
          <a:xfrm>
            <a:off x="457200" y="381000"/>
            <a:ext cx="8153400" cy="396875"/>
          </a:xfrm>
          <a:prstGeom prst="rect">
            <a:avLst/>
          </a:prstGeom>
          <a:noFill/>
          <a:ln w="9525">
            <a:noFill/>
            <a:miter lim="800000"/>
            <a:headEnd/>
            <a:tailEnd/>
          </a:ln>
          <a:effectLst/>
        </p:spPr>
        <p:txBody>
          <a:bodyPr>
            <a:spAutoFit/>
          </a:bodyPr>
          <a:lstStyle/>
          <a:p>
            <a:pPr algn="ctr">
              <a:spcBef>
                <a:spcPct val="50000"/>
              </a:spcBef>
            </a:pPr>
            <a:r>
              <a:rPr lang="en-US" sz="2000"/>
              <a:t>PANCASILA SEBAGAI PRINSIP PEMBANGUNAN</a:t>
            </a:r>
          </a:p>
        </p:txBody>
      </p:sp>
    </p:spTree>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9" name="Rectangle 7"/>
          <p:cNvSpPr>
            <a:spLocks noGrp="1" noChangeArrowheads="1"/>
          </p:cNvSpPr>
          <p:nvPr>
            <p:ph type="body" idx="1"/>
          </p:nvPr>
        </p:nvSpPr>
        <p:spPr>
          <a:xfrm>
            <a:off x="381000" y="838200"/>
            <a:ext cx="8229600" cy="4530725"/>
          </a:xfrm>
        </p:spPr>
        <p:txBody>
          <a:bodyPr/>
          <a:lstStyle/>
          <a:p>
            <a:pPr algn="ctr">
              <a:buFont typeface="Wingdings" pitchFamily="2" charset="2"/>
              <a:buNone/>
            </a:pPr>
            <a:endParaRPr lang="en-US" noProof="1"/>
          </a:p>
          <a:p>
            <a:pPr algn="ctr">
              <a:buFont typeface="Wingdings" pitchFamily="2" charset="2"/>
              <a:buNone/>
            </a:pPr>
            <a:endParaRPr lang="en-US" noProof="1"/>
          </a:p>
          <a:p>
            <a:pPr algn="ctr">
              <a:buFont typeface="Wingdings" pitchFamily="2" charset="2"/>
              <a:buNone/>
            </a:pPr>
            <a:r>
              <a:rPr lang="en-US" sz="4000" noProof="1"/>
              <a:t>“ Don’t ask what your country give to you, but ask what have you given for your country”  </a:t>
            </a:r>
          </a:p>
          <a:p>
            <a:pPr algn="ctr">
              <a:buFont typeface="Wingdings" pitchFamily="2" charset="2"/>
              <a:buNone/>
            </a:pPr>
            <a:r>
              <a:rPr lang="en-US" sz="4000" noProof="1"/>
              <a:t>(John F.Kennedy)</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9603" name="Text Box 3"/>
          <p:cNvSpPr txBox="1">
            <a:spLocks noChangeArrowheads="1"/>
          </p:cNvSpPr>
          <p:nvPr/>
        </p:nvSpPr>
        <p:spPr bwMode="auto">
          <a:xfrm>
            <a:off x="609600" y="7620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9604"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9605" name="Text Box 5"/>
          <p:cNvSpPr txBox="1">
            <a:spLocks noChangeArrowheads="1"/>
          </p:cNvSpPr>
          <p:nvPr/>
        </p:nvSpPr>
        <p:spPr bwMode="auto">
          <a:xfrm>
            <a:off x="609600" y="1828800"/>
            <a:ext cx="8153400" cy="2978150"/>
          </a:xfrm>
          <a:prstGeom prst="rect">
            <a:avLst/>
          </a:prstGeom>
          <a:noFill/>
          <a:ln w="9525">
            <a:noFill/>
            <a:miter lim="800000"/>
            <a:headEnd/>
            <a:tailEnd/>
          </a:ln>
          <a:effectLst/>
        </p:spPr>
        <p:txBody>
          <a:bodyPr>
            <a:spAutoFit/>
          </a:bodyPr>
          <a:lstStyle/>
          <a:p>
            <a:pPr marL="342900" indent="-342900">
              <a:spcBef>
                <a:spcPct val="50000"/>
              </a:spcBef>
            </a:pPr>
            <a:r>
              <a:rPr lang="en-US" b="1"/>
              <a:t>HUBUNGAN ANTARA NEGARA DAN RELIGI</a:t>
            </a:r>
          </a:p>
          <a:p>
            <a:pPr marL="342900" indent="-342900">
              <a:spcBef>
                <a:spcPct val="50000"/>
              </a:spcBef>
            </a:pPr>
            <a:r>
              <a:rPr lang="en-US"/>
              <a:t>IMPLIKASI SILA KETUHANAN DALAM KEHIDUPAN</a:t>
            </a:r>
          </a:p>
          <a:p>
            <a:pPr marL="342900" indent="-342900">
              <a:spcBef>
                <a:spcPct val="50000"/>
              </a:spcBef>
            </a:pPr>
            <a:r>
              <a:rPr lang="en-US"/>
              <a:t>	Allah adalah figur yang diyakini menciptakan alam semesta dan isinya. Mempersoalkan penciptaan berarti mempersoalkan titik awal kehidupan.  Adalah fakta. Kehidupan adalah sesuatu yang bernilai, berharga. Diwakili ‘membangun’, ‘merawat’, ‘memelihara’. Kebalikan istilah itu dalam se:jarah manusia berusaha dihindari ‘menghancurkan’, ‘memusnahkan’ adalah fakta yang dicegah sepanjang umur manusia.</a:t>
            </a:r>
          </a:p>
          <a:p>
            <a:pPr marL="342900" indent="-342900">
              <a:spcBef>
                <a:spcPct val="50000"/>
              </a:spcBef>
            </a:pPr>
            <a:endParaRPr lang="en-US"/>
          </a:p>
        </p:txBody>
      </p:sp>
    </p:spTree>
  </p:cSld>
  <p:clrMapOvr>
    <a:masterClrMapping/>
  </p:clrMapOvr>
  <p:transition spd="slow">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50627"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50628"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50629" name="Text Box 5"/>
          <p:cNvSpPr txBox="1">
            <a:spLocks noChangeArrowheads="1"/>
          </p:cNvSpPr>
          <p:nvPr/>
        </p:nvSpPr>
        <p:spPr bwMode="auto">
          <a:xfrm>
            <a:off x="533400" y="762000"/>
            <a:ext cx="8153400" cy="5589588"/>
          </a:xfrm>
          <a:prstGeom prst="rect">
            <a:avLst/>
          </a:prstGeom>
          <a:noFill/>
          <a:ln w="9525">
            <a:noFill/>
            <a:miter lim="800000"/>
            <a:headEnd/>
            <a:tailEnd/>
          </a:ln>
          <a:effectLst/>
        </p:spPr>
        <p:txBody>
          <a:bodyPr>
            <a:spAutoFit/>
          </a:bodyPr>
          <a:lstStyle/>
          <a:p>
            <a:pPr marL="342900" indent="-342900">
              <a:spcBef>
                <a:spcPct val="50000"/>
              </a:spcBef>
            </a:pPr>
            <a:r>
              <a:rPr lang="en-US" b="1"/>
              <a:t>HUBUNGAN ANTARA NEGARA DAN RELIGI</a:t>
            </a:r>
          </a:p>
          <a:p>
            <a:pPr marL="342900" indent="-342900">
              <a:spcBef>
                <a:spcPct val="50000"/>
              </a:spcBef>
            </a:pPr>
            <a:r>
              <a:rPr lang="en-US"/>
              <a:t>IMPLIKASI SILA KETUHANAN DALAM KEHIDUPAN</a:t>
            </a:r>
          </a:p>
          <a:p>
            <a:pPr marL="342900" indent="-342900">
              <a:spcBef>
                <a:spcPct val="50000"/>
              </a:spcBef>
            </a:pPr>
            <a:r>
              <a:rPr lang="en-US"/>
              <a:t>Maka sikap menjaga kehidupan yang lahir dari pemahaman kultur kehidupan :</a:t>
            </a:r>
          </a:p>
          <a:p>
            <a:pPr marL="342900" indent="-342900">
              <a:spcBef>
                <a:spcPct val="50000"/>
              </a:spcBef>
              <a:buFontTx/>
              <a:buAutoNum type="arabicPeriod"/>
            </a:pPr>
            <a:r>
              <a:rPr lang="en-US"/>
              <a:t>Segala benda dan mahluk berada dalam kedudukan yang sama. Sama-sama diciptakan Tuhan. Melecehkan salah satu bentuk dari tingkat kedupn sama saja dengan tidak menghormati Allah. Sikap pelecehan yaitu segala sikap yang bernuansa subordinatif, diskriminatif, otoritarianistik, terhadap mahluk lain dapat dikatagorikan sikap ini.</a:t>
            </a:r>
          </a:p>
          <a:p>
            <a:pPr marL="342900" indent="-342900">
              <a:spcBef>
                <a:spcPct val="50000"/>
              </a:spcBef>
              <a:buFontTx/>
              <a:buAutoNum type="arabicPeriod"/>
            </a:pPr>
            <a:r>
              <a:rPr lang="en-US"/>
              <a:t>Upaya pelestarian alam menjadi penting. Tidak hanya bertujuan memperbaharui sumber alam saja, upaya ini bersifat konservasi alam dan pengembangan kemampuan bumi sebagai tempat hidup yang laya</a:t>
            </a:r>
          </a:p>
          <a:p>
            <a:pPr marL="342900" indent="-342900">
              <a:spcBef>
                <a:spcPct val="50000"/>
              </a:spcBef>
            </a:pPr>
            <a:r>
              <a:rPr lang="en-US"/>
              <a:t>3.  Penelitian dan upaya memerangi penyakit juga penting bagi upaya merawat kehidupan. Upaya ini bisa dikembangkan dengan bantuan sains dan teknologi. Persoalannya bagaimana mengarahkan perkembangan sains dan teknologi sebagai sarana konstruktif.</a:t>
            </a:r>
          </a:p>
          <a:p>
            <a:pPr marL="342900" indent="-342900">
              <a:spcBef>
                <a:spcPct val="50000"/>
              </a:spcBef>
            </a:pPr>
            <a:r>
              <a:rPr lang="en-US"/>
              <a:t>4.  Penolakan upaya peghancuran misalnya perang, mengedepankan sikap anti kekerasan.</a:t>
            </a:r>
          </a:p>
        </p:txBody>
      </p:sp>
    </p:spTree>
  </p:cSld>
  <p:clrMapOvr>
    <a:masterClrMapping/>
  </p:clrMapOvr>
  <p:transition spd="slow">
    <p:cover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3459"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3460"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3461" name="Text Box 5"/>
          <p:cNvSpPr txBox="1">
            <a:spLocks noChangeArrowheads="1"/>
          </p:cNvSpPr>
          <p:nvPr/>
        </p:nvSpPr>
        <p:spPr bwMode="auto">
          <a:xfrm>
            <a:off x="533400" y="914400"/>
            <a:ext cx="8153400" cy="5040313"/>
          </a:xfrm>
          <a:prstGeom prst="rect">
            <a:avLst/>
          </a:prstGeom>
          <a:noFill/>
          <a:ln w="9525">
            <a:noFill/>
            <a:miter lim="800000"/>
            <a:headEnd/>
            <a:tailEnd/>
          </a:ln>
          <a:effectLst/>
        </p:spPr>
        <p:txBody>
          <a:bodyPr>
            <a:spAutoFit/>
          </a:bodyPr>
          <a:lstStyle/>
          <a:p>
            <a:pPr>
              <a:spcBef>
                <a:spcPct val="50000"/>
              </a:spcBef>
            </a:pPr>
            <a:r>
              <a:rPr lang="en-US" b="1"/>
              <a:t>TOLERANSI DAN DIALOG</a:t>
            </a:r>
          </a:p>
          <a:p>
            <a:pPr>
              <a:spcBef>
                <a:spcPct val="50000"/>
              </a:spcBef>
            </a:pPr>
            <a:r>
              <a:rPr lang="en-US"/>
              <a:t>Tolerate (Ing), Tolerare (Lat) berarti memikul, menanggung (endure, Ing) atau mengizinkan (allow, Ing). </a:t>
            </a:r>
          </a:p>
          <a:p>
            <a:pPr>
              <a:spcBef>
                <a:spcPct val="50000"/>
              </a:spcBef>
            </a:pPr>
            <a:r>
              <a:rPr lang="en-US"/>
              <a:t>Toleransi : berarti memberi kesempatan kepada atau membiarkan pihak lain untuk menyelenggarakan kegiatan.</a:t>
            </a:r>
          </a:p>
          <a:p>
            <a:pPr>
              <a:spcBef>
                <a:spcPct val="50000"/>
              </a:spcBef>
            </a:pPr>
            <a:endParaRPr lang="en-US"/>
          </a:p>
          <a:p>
            <a:pPr>
              <a:spcBef>
                <a:spcPct val="50000"/>
              </a:spcBef>
            </a:pPr>
            <a:r>
              <a:rPr lang="en-US"/>
              <a:t>Mengakui adanya perbedaan, sikap tidak saling mengganggu, membiarkan penganut agama lain menjalankan ibadah dan misinya sejauh tidak mengganggu ibadah dan misi agama saya.</a:t>
            </a:r>
          </a:p>
          <a:p>
            <a:pPr>
              <a:spcBef>
                <a:spcPct val="50000"/>
              </a:spcBef>
            </a:pPr>
            <a:endParaRPr lang="en-US"/>
          </a:p>
          <a:p>
            <a:pPr>
              <a:spcBef>
                <a:spcPct val="50000"/>
              </a:spcBef>
            </a:pPr>
            <a:r>
              <a:rPr lang="en-US"/>
              <a:t>Toleransi memberi rasa aman, damai dan menjamin situasi harmonis. Namun toleransi hanya membuat orang mengakui, namun belum tentu menerima. Toleransi hanya mengiyakan perbedaan agama di negara ini, tetapi tidak mengakomodasi perbedaan ini menjadi peluang untuk bertemu membahas kesejahteraan dan kepentingan bersama. </a:t>
            </a:r>
          </a:p>
        </p:txBody>
      </p:sp>
    </p:spTree>
  </p:cSld>
  <p:clrMapOvr>
    <a:masterClrMapping/>
  </p:clrMapOvr>
  <p:transition spd="slow">
    <p:cover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4483"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4484"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4485" name="Text Box 5"/>
          <p:cNvSpPr txBox="1">
            <a:spLocks noChangeArrowheads="1"/>
          </p:cNvSpPr>
          <p:nvPr/>
        </p:nvSpPr>
        <p:spPr bwMode="auto">
          <a:xfrm>
            <a:off x="533400" y="914400"/>
            <a:ext cx="8153400" cy="5038725"/>
          </a:xfrm>
          <a:prstGeom prst="rect">
            <a:avLst/>
          </a:prstGeom>
          <a:noFill/>
          <a:ln w="9525">
            <a:noFill/>
            <a:miter lim="800000"/>
            <a:headEnd/>
            <a:tailEnd/>
          </a:ln>
          <a:effectLst/>
        </p:spPr>
        <p:txBody>
          <a:bodyPr>
            <a:spAutoFit/>
          </a:bodyPr>
          <a:lstStyle/>
          <a:p>
            <a:pPr>
              <a:spcBef>
                <a:spcPct val="50000"/>
              </a:spcBef>
            </a:pPr>
            <a:r>
              <a:rPr lang="en-US" b="1"/>
              <a:t>TOLERANSI DAN DIALOG</a:t>
            </a:r>
          </a:p>
          <a:p>
            <a:pPr>
              <a:spcBef>
                <a:spcPct val="50000"/>
              </a:spcBef>
            </a:pPr>
            <a:r>
              <a:rPr lang="en-US"/>
              <a:t>Dialog : komunikasi dua arah</a:t>
            </a:r>
          </a:p>
          <a:p>
            <a:pPr>
              <a:spcBef>
                <a:spcPct val="50000"/>
              </a:spcBef>
            </a:pPr>
            <a:r>
              <a:rPr lang="en-US"/>
              <a:t>Dalam konteks agama-agama biasa disebut interaksi dialogis, berupa aktivitas verbal diskursif maupun non verbal diskursif.</a:t>
            </a:r>
          </a:p>
          <a:p>
            <a:pPr>
              <a:spcBef>
                <a:spcPct val="50000"/>
              </a:spcBef>
            </a:pPr>
            <a:r>
              <a:rPr lang="en-US"/>
              <a:t>Dalam konteks pluralitas di Indonesia, orang tidak bisa bersembunyi dan berkomunikasi dengan golongannya saja. Di dunia kerja, di dunia pendidikan, di pergaulan sosial lain orang ‘dipaksa’ bertemu orang lain dengan latar belakang yang kompleks. Di sini pluralitas dapat menjadi sarana konflik dan sumber krisis, sekaligus pertemuan ini bisa menjadi sarana penyelesaian konflik. Maka tidak cuku jika dikatakan “yang penting hidup damai berdampingan” (peacefull-coexistence) tanpa usaha untuk saling memahami dan mengerti.</a:t>
            </a:r>
          </a:p>
          <a:p>
            <a:pPr>
              <a:spcBef>
                <a:spcPct val="50000"/>
              </a:spcBef>
            </a:pPr>
            <a:r>
              <a:rPr lang="en-US"/>
              <a:t>Diperlukan sikap keterbukaan menerima perbedaan, mengusahakan pertemuan unsur majemuk tersebut dan mengarahkan pluralitas agama bukan untuk mencari siapa yang unggul (doktrin supersessionisme), tetapi pada mencari inspirasi untuk memecahkan masalah kemanusiaan.</a:t>
            </a:r>
          </a:p>
        </p:txBody>
      </p:sp>
    </p:spTree>
  </p:cSld>
  <p:clrMapOvr>
    <a:masterClrMapping/>
  </p:clrMapOvr>
  <p:transition spd="slow">
    <p:cover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5507"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5508"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5509" name="Text Box 5"/>
          <p:cNvSpPr txBox="1">
            <a:spLocks noChangeArrowheads="1"/>
          </p:cNvSpPr>
          <p:nvPr/>
        </p:nvSpPr>
        <p:spPr bwMode="auto">
          <a:xfrm>
            <a:off x="533400" y="914400"/>
            <a:ext cx="8153400" cy="5176838"/>
          </a:xfrm>
          <a:prstGeom prst="rect">
            <a:avLst/>
          </a:prstGeom>
          <a:noFill/>
          <a:ln w="9525">
            <a:noFill/>
            <a:miter lim="800000"/>
            <a:headEnd/>
            <a:tailEnd/>
          </a:ln>
          <a:effectLst/>
        </p:spPr>
        <p:txBody>
          <a:bodyPr>
            <a:spAutoFit/>
          </a:bodyPr>
          <a:lstStyle/>
          <a:p>
            <a:pPr>
              <a:spcBef>
                <a:spcPct val="50000"/>
              </a:spcBef>
            </a:pPr>
            <a:r>
              <a:rPr lang="en-US" b="1"/>
              <a:t>TOLERANSI DAN DIALOG</a:t>
            </a:r>
          </a:p>
          <a:p>
            <a:pPr>
              <a:spcBef>
                <a:spcPct val="50000"/>
              </a:spcBef>
            </a:pPr>
            <a:r>
              <a:rPr lang="en-US"/>
              <a:t>Perhatian agama bukan hanya mencari kebenaran dalam agamanya sendiri (melalui dialog intra religius), tetapi tertuju pada masalah kemanusiaan (dalam dialog inter religius). Melalui pergumulan secara langsung dengan peristiwa ketidak adilan, penindasan, pengucilan. Yang akan menyadarkan bahwa religi benar-benar memiliki daya pembebas (emansipatoris)</a:t>
            </a:r>
          </a:p>
          <a:p>
            <a:pPr>
              <a:spcBef>
                <a:spcPct val="50000"/>
              </a:spcBef>
            </a:pPr>
            <a:endParaRPr lang="en-US"/>
          </a:p>
          <a:p>
            <a:pPr>
              <a:spcBef>
                <a:spcPct val="50000"/>
              </a:spcBef>
            </a:pPr>
            <a:r>
              <a:rPr lang="en-US"/>
              <a:t>Perlu diwaspadai agama jangan sampai menjadi alat politik, tetapi peran untuk memberikan jalan keluar kreatif mengingat harkat dan martabat kita sebagai gambaran (citra) Allah.</a:t>
            </a:r>
          </a:p>
          <a:p>
            <a:pPr>
              <a:spcBef>
                <a:spcPct val="50000"/>
              </a:spcBef>
            </a:pPr>
            <a:endParaRPr lang="en-US"/>
          </a:p>
          <a:p>
            <a:pPr>
              <a:spcBef>
                <a:spcPct val="50000"/>
              </a:spcBef>
            </a:pPr>
            <a:r>
              <a:rPr lang="en-US"/>
              <a:t>Interaksi dialogis mengandaikan sikap terbuka terhadap tradisi agama sendiri dan agama lain yang memungkinkan terjadinya otokritik. Dialog atau intersubjektivitas antar tradisi religius akan menghantar kita pada pemahaman mendalam pada masalah manusia yang akhirnya mempertajam pengenalan kita pada TUHAN.</a:t>
            </a:r>
          </a:p>
        </p:txBody>
      </p:sp>
    </p:spTree>
  </p:cSld>
  <p:clrMapOvr>
    <a:masterClrMapping/>
  </p:clrMapOvr>
  <p:transition spd="slow">
    <p:cover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6531" name="Text Box 3"/>
          <p:cNvSpPr txBox="1">
            <a:spLocks noChangeArrowheads="1"/>
          </p:cNvSpPr>
          <p:nvPr/>
        </p:nvSpPr>
        <p:spPr bwMode="auto">
          <a:xfrm>
            <a:off x="533400" y="6096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6532"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6533" name="Text Box 5"/>
          <p:cNvSpPr txBox="1">
            <a:spLocks noChangeArrowheads="1"/>
          </p:cNvSpPr>
          <p:nvPr/>
        </p:nvSpPr>
        <p:spPr bwMode="auto">
          <a:xfrm>
            <a:off x="457200" y="1828800"/>
            <a:ext cx="8153400" cy="3941763"/>
          </a:xfrm>
          <a:prstGeom prst="rect">
            <a:avLst/>
          </a:prstGeom>
          <a:noFill/>
          <a:ln w="9525">
            <a:noFill/>
            <a:miter lim="800000"/>
            <a:headEnd/>
            <a:tailEnd/>
          </a:ln>
          <a:effectLst/>
        </p:spPr>
        <p:txBody>
          <a:bodyPr>
            <a:spAutoFit/>
          </a:bodyPr>
          <a:lstStyle/>
          <a:p>
            <a:pPr marL="342900" indent="-342900">
              <a:spcBef>
                <a:spcPct val="50000"/>
              </a:spcBef>
            </a:pPr>
            <a:r>
              <a:rPr lang="en-US" b="1"/>
              <a:t>TOLERANSI DAN DIALOG</a:t>
            </a:r>
          </a:p>
          <a:p>
            <a:pPr marL="342900" indent="-342900">
              <a:spcBef>
                <a:spcPct val="50000"/>
              </a:spcBef>
            </a:pPr>
            <a:r>
              <a:rPr lang="en-US"/>
              <a:t>	Agama hendaknya menjadi titik konvergen (pertemuan) dari berbagai ajaran moral, kepentingan, keyakinan, serta niat untuk membangun. </a:t>
            </a:r>
          </a:p>
          <a:p>
            <a:pPr marL="342900" indent="-342900">
              <a:spcBef>
                <a:spcPct val="50000"/>
              </a:spcBef>
            </a:pPr>
            <a:endParaRPr lang="en-US"/>
          </a:p>
          <a:p>
            <a:pPr marL="342900" indent="-342900">
              <a:spcBef>
                <a:spcPct val="50000"/>
              </a:spcBef>
            </a:pPr>
            <a:r>
              <a:rPr lang="en-US"/>
              <a:t>Ada beberapa syarat dialog antar umat beragama:</a:t>
            </a:r>
          </a:p>
          <a:p>
            <a:pPr marL="342900" indent="-342900">
              <a:spcBef>
                <a:spcPct val="50000"/>
              </a:spcBef>
              <a:buFontTx/>
              <a:buAutoNum type="arabicPeriod"/>
            </a:pPr>
            <a:r>
              <a:rPr lang="en-US"/>
              <a:t>Dialog beragama mesti berdasarkan pengalaman religius atau pengalaman beriman yang kokoh.</a:t>
            </a:r>
          </a:p>
          <a:p>
            <a:pPr marL="342900" indent="-342900">
              <a:spcBef>
                <a:spcPct val="50000"/>
              </a:spcBef>
              <a:buFontTx/>
              <a:buAutoNum type="arabicPeriod"/>
            </a:pPr>
            <a:r>
              <a:rPr lang="en-US"/>
              <a:t>Dialog menuntut keyakinan bahwa religi lain juga memiliki dasar kebenaran pula.</a:t>
            </a:r>
          </a:p>
          <a:p>
            <a:pPr marL="342900" indent="-342900">
              <a:spcBef>
                <a:spcPct val="50000"/>
              </a:spcBef>
              <a:buFontTx/>
              <a:buAutoNum type="arabicPeriod"/>
            </a:pPr>
            <a:r>
              <a:rPr lang="en-US"/>
              <a:t>Dialog harus didasari keterbukaan pada kemungkinan perubahan yang tulus (pemahaman)</a:t>
            </a:r>
          </a:p>
        </p:txBody>
      </p:sp>
    </p:spTree>
  </p:cSld>
  <p:clrMapOvr>
    <a:masterClrMapping/>
  </p:clrMapOvr>
  <p:transition spd="slow">
    <p:cover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419" name="Rectangle 3"/>
          <p:cNvSpPr>
            <a:spLocks noGrp="1" noChangeArrowheads="1"/>
          </p:cNvSpPr>
          <p:nvPr>
            <p:ph type="body" idx="1"/>
          </p:nvPr>
        </p:nvSpPr>
        <p:spPr>
          <a:xfrm>
            <a:off x="533400" y="990600"/>
            <a:ext cx="8305800" cy="5410200"/>
          </a:xfrm>
        </p:spPr>
        <p:txBody>
          <a:bodyPr/>
          <a:lstStyle/>
          <a:p>
            <a:pPr marL="225425" indent="-225425">
              <a:buFontTx/>
              <a:buNone/>
            </a:pPr>
            <a:r>
              <a:rPr lang="en-US" sz="2000"/>
              <a:t>	</a:t>
            </a:r>
            <a:r>
              <a:rPr lang="en-US" sz="2400"/>
              <a:t>Membahas nilai filosofis sila kedua berarti : membahas keunikan, martabat dan nilai-nilai kemanusiaan yang berlaku universal.</a:t>
            </a:r>
          </a:p>
          <a:p>
            <a:pPr marL="225425" indent="-225425">
              <a:buFontTx/>
              <a:buNone/>
            </a:pPr>
            <a:endParaRPr lang="en-US" sz="2400"/>
          </a:p>
          <a:p>
            <a:pPr marL="225425" indent="-225425">
              <a:buFont typeface="Wingdings" pitchFamily="2" charset="2"/>
              <a:buChar char="§"/>
            </a:pPr>
            <a:r>
              <a:rPr lang="en-US" sz="2000"/>
              <a:t>Nilai-nilai tersebut merupakan hasil proses sejarah, digali dari pelbagai budaya manusia di muka bumi ini.</a:t>
            </a:r>
          </a:p>
          <a:p>
            <a:pPr marL="225425" indent="-225425">
              <a:buFont typeface="Wingdings" pitchFamily="2" charset="2"/>
              <a:buNone/>
            </a:pPr>
            <a:endParaRPr lang="en-US" sz="2000"/>
          </a:p>
          <a:p>
            <a:pPr marL="225425" indent="-225425">
              <a:buFont typeface="Wingdings" pitchFamily="2" charset="2"/>
              <a:buChar char="§"/>
            </a:pPr>
            <a:r>
              <a:rPr lang="en-US" sz="2000"/>
              <a:t>Nilai-nilai itu kemudian disadari, direnungkan dan dikonfrontasikan dengan nilai-nilai setempat. Dengan demikian, proses perumusan nilai kemanusiaan universal mengalami pemurnian.</a:t>
            </a:r>
          </a:p>
          <a:p>
            <a:pPr marL="225425" indent="-225425">
              <a:buFont typeface="Wingdings" pitchFamily="2" charset="2"/>
              <a:buNone/>
            </a:pPr>
            <a:endParaRPr lang="en-US" sz="2000"/>
          </a:p>
          <a:p>
            <a:pPr marL="225425" indent="-225425">
              <a:buFont typeface="Wingdings" pitchFamily="2" charset="2"/>
              <a:buChar char="§"/>
            </a:pPr>
            <a:r>
              <a:rPr lang="en-US" sz="2000"/>
              <a:t>Oleh karenanya penting mengambil sikap mawas diri yakni mengkaji dan meninjau kembali nilai-nilai kemanusiaan universal dengan prinsip kehidupan masyarakat kita sendiri.</a:t>
            </a:r>
          </a:p>
          <a:p>
            <a:pPr marL="225425" indent="-225425">
              <a:buFont typeface="Wingdings" pitchFamily="2" charset="2"/>
              <a:buChar char="§"/>
            </a:pPr>
            <a:endParaRPr lang="en-US" sz="2000" noProof="1"/>
          </a:p>
        </p:txBody>
      </p:sp>
      <p:sp>
        <p:nvSpPr>
          <p:cNvPr id="1212420" name="Text Box 4"/>
          <p:cNvSpPr txBox="1">
            <a:spLocks noChangeArrowheads="1"/>
          </p:cNvSpPr>
          <p:nvPr/>
        </p:nvSpPr>
        <p:spPr bwMode="auto">
          <a:xfrm>
            <a:off x="457200" y="304800"/>
            <a:ext cx="8229600" cy="457200"/>
          </a:xfrm>
          <a:prstGeom prst="rect">
            <a:avLst/>
          </a:prstGeom>
          <a:noFill/>
          <a:ln w="9525">
            <a:noFill/>
            <a:miter lim="800000"/>
            <a:headEnd/>
            <a:tailEnd/>
          </a:ln>
          <a:effectLst/>
        </p:spPr>
        <p:txBody>
          <a:bodyPr>
            <a:spAutoFit/>
          </a:bodyPr>
          <a:lstStyle/>
          <a:p>
            <a:pPr algn="ctr">
              <a:spcBef>
                <a:spcPct val="50000"/>
              </a:spcBef>
            </a:pPr>
            <a:r>
              <a:rPr lang="en-US" sz="2400"/>
              <a:t>NILAI FILOSOFIS SILA KEMANUSIAAN YANG BERADAB</a:t>
            </a:r>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2"/>
          <p:cNvSpPr>
            <a:spLocks noGrp="1" noChangeArrowheads="1"/>
          </p:cNvSpPr>
          <p:nvPr>
            <p:ph type="body" idx="1"/>
          </p:nvPr>
        </p:nvSpPr>
        <p:spPr>
          <a:xfrm>
            <a:off x="533400" y="1066800"/>
            <a:ext cx="8229600" cy="5410200"/>
          </a:xfrm>
        </p:spPr>
        <p:txBody>
          <a:bodyPr/>
          <a:lstStyle/>
          <a:p>
            <a:pPr>
              <a:buFontTx/>
              <a:buNone/>
            </a:pPr>
            <a:r>
              <a:rPr lang="en-US" sz="2400"/>
              <a:t>	INTI MARTABAT MANUSIA</a:t>
            </a:r>
          </a:p>
          <a:p>
            <a:pPr>
              <a:buFontTx/>
              <a:buNone/>
            </a:pPr>
            <a:r>
              <a:rPr lang="en-US" sz="2400"/>
              <a:t>	</a:t>
            </a:r>
          </a:p>
          <a:p>
            <a:pPr>
              <a:buFontTx/>
              <a:buNone/>
            </a:pPr>
            <a:r>
              <a:rPr lang="en-US" sz="2400"/>
              <a:t>	Tidak terletak pada fisik tapi pada </a:t>
            </a:r>
            <a:r>
              <a:rPr lang="en-US" sz="2400" u="sng"/>
              <a:t>keyakinan mendasar</a:t>
            </a:r>
            <a:r>
              <a:rPr lang="en-US" sz="2400"/>
              <a:t> tentang manusia. Keyakinan mendasar itu yakni :</a:t>
            </a:r>
          </a:p>
          <a:p>
            <a:pPr>
              <a:buFontTx/>
              <a:buNone/>
            </a:pPr>
            <a:endParaRPr lang="en-US" sz="2400"/>
          </a:p>
          <a:p>
            <a:r>
              <a:rPr lang="en-US" sz="2400"/>
              <a:t>Manusia itu berakal budi</a:t>
            </a:r>
          </a:p>
          <a:p>
            <a:pPr>
              <a:buFontTx/>
              <a:buNone/>
            </a:pPr>
            <a:endParaRPr lang="en-US" sz="2400"/>
          </a:p>
          <a:p>
            <a:r>
              <a:rPr lang="en-US" sz="2400"/>
              <a:t>Manusia memiliki kehendak bebas</a:t>
            </a:r>
          </a:p>
          <a:p>
            <a:pPr>
              <a:buFontTx/>
              <a:buNone/>
            </a:pPr>
            <a:endParaRPr lang="en-US" sz="2400"/>
          </a:p>
          <a:p>
            <a:r>
              <a:rPr lang="en-US" sz="2400"/>
              <a:t>Manusia itu bersuara hati dan bertanggung jawab</a:t>
            </a:r>
          </a:p>
          <a:p>
            <a:pPr>
              <a:buFontTx/>
              <a:buNone/>
            </a:pPr>
            <a:endParaRPr lang="en-US" sz="2400"/>
          </a:p>
          <a:p>
            <a:r>
              <a:rPr lang="en-US" sz="2400"/>
              <a:t>Manusia itu mahluk individual sekaligus mahluk sosial</a:t>
            </a:r>
            <a:endParaRPr lang="en-US" sz="2400" noProof="1"/>
          </a:p>
        </p:txBody>
      </p:sp>
      <p:sp>
        <p:nvSpPr>
          <p:cNvPr id="1213443" name="Text Box 3"/>
          <p:cNvSpPr txBox="1">
            <a:spLocks noChangeArrowheads="1"/>
          </p:cNvSpPr>
          <p:nvPr/>
        </p:nvSpPr>
        <p:spPr bwMode="auto">
          <a:xfrm>
            <a:off x="457200" y="381000"/>
            <a:ext cx="8229600" cy="457200"/>
          </a:xfrm>
          <a:prstGeom prst="rect">
            <a:avLst/>
          </a:prstGeom>
          <a:noFill/>
          <a:ln w="9525">
            <a:noFill/>
            <a:miter lim="800000"/>
            <a:headEnd/>
            <a:tailEnd/>
          </a:ln>
          <a:effectLst/>
        </p:spPr>
        <p:txBody>
          <a:bodyPr>
            <a:spAutoFit/>
          </a:bodyPr>
          <a:lstStyle/>
          <a:p>
            <a:pPr algn="ctr">
              <a:spcBef>
                <a:spcPct val="50000"/>
              </a:spcBef>
            </a:pPr>
            <a:r>
              <a:rPr lang="en-US" sz="2400"/>
              <a:t>NILAI FILOSOFIS SILA KEMANUSIAAN YANG BERADAB</a:t>
            </a:r>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466" name="Rectangle 2"/>
          <p:cNvSpPr>
            <a:spLocks noGrp="1" noChangeArrowheads="1"/>
          </p:cNvSpPr>
          <p:nvPr>
            <p:ph type="body" idx="1"/>
          </p:nvPr>
        </p:nvSpPr>
        <p:spPr>
          <a:xfrm>
            <a:off x="533400" y="1066800"/>
            <a:ext cx="8229600" cy="5410200"/>
          </a:xfrm>
        </p:spPr>
        <p:txBody>
          <a:bodyPr/>
          <a:lstStyle/>
          <a:p>
            <a:pPr>
              <a:buFontTx/>
              <a:buNone/>
            </a:pPr>
            <a:r>
              <a:rPr lang="en-US" sz="2400"/>
              <a:t>PIAGAM HAM UNIVERSAL</a:t>
            </a:r>
          </a:p>
          <a:p>
            <a:pPr>
              <a:buFontTx/>
              <a:buNone/>
            </a:pPr>
            <a:endParaRPr lang="en-US" sz="2400"/>
          </a:p>
          <a:p>
            <a:pPr>
              <a:buFont typeface="Wingdings" pitchFamily="2" charset="2"/>
              <a:buChar char="q"/>
            </a:pPr>
            <a:r>
              <a:rPr lang="en-US" sz="2400" b="1"/>
              <a:t>Deklarasi HAM dalam piagam PBB 10 Desember 1948</a:t>
            </a:r>
          </a:p>
          <a:p>
            <a:pPr>
              <a:buFont typeface="Wingdings" pitchFamily="2" charset="2"/>
              <a:buChar char="Ø"/>
            </a:pPr>
            <a:r>
              <a:rPr lang="en-US" sz="2400">
                <a:cs typeface="Tahoma" pitchFamily="34" charset="0"/>
              </a:rPr>
              <a:t>kristalisasi pergumulan  pemikiran dan perenungan manusia mengenai jati dirinya, hampir sepanjang sejarah manusia.</a:t>
            </a:r>
          </a:p>
          <a:p>
            <a:pPr>
              <a:buFont typeface="Wingdings" pitchFamily="2" charset="2"/>
              <a:buChar char="Ø"/>
            </a:pPr>
            <a:r>
              <a:rPr lang="en-US" sz="2400">
                <a:cs typeface="Tahoma" pitchFamily="34" charset="0"/>
              </a:rPr>
              <a:t>Lewat humanisme, pemikiran kemanusiaan semakin menguat.</a:t>
            </a:r>
          </a:p>
          <a:p>
            <a:pPr>
              <a:buFont typeface="Wingdings" pitchFamily="2" charset="2"/>
              <a:buChar char="Ø"/>
            </a:pPr>
            <a:r>
              <a:rPr lang="en-US" sz="2400">
                <a:cs typeface="Tahoma" pitchFamily="34" charset="0"/>
              </a:rPr>
              <a:t>Pemikiran bahwa manusia bukan saja sebagai ciptaan Allah sebagaimana diakui oleh pelbagai agama, tetapi manusia memang berharga, layak dilindungi dan dikembangkan.</a:t>
            </a:r>
            <a:endParaRPr lang="en-US" sz="2400"/>
          </a:p>
        </p:txBody>
      </p:sp>
      <p:sp>
        <p:nvSpPr>
          <p:cNvPr id="1214467" name="Text Box 3"/>
          <p:cNvSpPr txBox="1">
            <a:spLocks noChangeArrowheads="1"/>
          </p:cNvSpPr>
          <p:nvPr/>
        </p:nvSpPr>
        <p:spPr bwMode="auto">
          <a:xfrm>
            <a:off x="457200" y="381000"/>
            <a:ext cx="8229600" cy="457200"/>
          </a:xfrm>
          <a:prstGeom prst="rect">
            <a:avLst/>
          </a:prstGeom>
          <a:noFill/>
          <a:ln w="9525">
            <a:noFill/>
            <a:miter lim="800000"/>
            <a:headEnd/>
            <a:tailEnd/>
          </a:ln>
          <a:effectLst/>
        </p:spPr>
        <p:txBody>
          <a:bodyPr>
            <a:spAutoFit/>
          </a:bodyPr>
          <a:lstStyle/>
          <a:p>
            <a:pPr algn="ctr">
              <a:spcBef>
                <a:spcPct val="50000"/>
              </a:spcBef>
            </a:pPr>
            <a:r>
              <a:rPr lang="en-US" sz="2400"/>
              <a:t>NILAI FILOSOFIS SILA KEMANUSIAAN YANG BERADAB</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6" name="Rectangle 6"/>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38247" name="Text Box 7"/>
          <p:cNvSpPr txBox="1">
            <a:spLocks noChangeArrowheads="1"/>
          </p:cNvSpPr>
          <p:nvPr/>
        </p:nvSpPr>
        <p:spPr bwMode="auto">
          <a:xfrm>
            <a:off x="609600" y="5334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38248" name="Text Box 8"/>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38250" name="Text Box 10"/>
          <p:cNvSpPr txBox="1">
            <a:spLocks noChangeArrowheads="1"/>
          </p:cNvSpPr>
          <p:nvPr/>
        </p:nvSpPr>
        <p:spPr bwMode="auto">
          <a:xfrm>
            <a:off x="533400" y="1371600"/>
            <a:ext cx="8153400" cy="4905375"/>
          </a:xfrm>
          <a:prstGeom prst="rect">
            <a:avLst/>
          </a:prstGeom>
          <a:noFill/>
          <a:ln w="9525">
            <a:noFill/>
            <a:miter lim="800000"/>
            <a:headEnd/>
            <a:tailEnd/>
          </a:ln>
          <a:effectLst/>
        </p:spPr>
        <p:txBody>
          <a:bodyPr>
            <a:spAutoFit/>
          </a:bodyPr>
          <a:lstStyle/>
          <a:p>
            <a:pPr marL="342900" indent="-342900">
              <a:spcBef>
                <a:spcPct val="50000"/>
              </a:spcBef>
            </a:pPr>
            <a:r>
              <a:rPr lang="en-US"/>
              <a:t>	</a:t>
            </a:r>
            <a:r>
              <a:rPr lang="en-US" i="1" u="sng"/>
              <a:t>Secara umum</a:t>
            </a:r>
            <a:r>
              <a:rPr lang="en-US"/>
              <a:t> nilai yang terkandung pada sila ketuhanan YME diintepretasikan:</a:t>
            </a:r>
          </a:p>
          <a:p>
            <a:pPr marL="342900" indent="-342900">
              <a:spcBef>
                <a:spcPct val="50000"/>
              </a:spcBef>
              <a:buFontTx/>
              <a:buAutoNum type="arabicPeriod"/>
            </a:pPr>
            <a:r>
              <a:rPr lang="en-US"/>
              <a:t>Sikap takwa kepada Tuhan Yang Maha Esa</a:t>
            </a:r>
          </a:p>
          <a:p>
            <a:pPr marL="342900" indent="-342900">
              <a:spcBef>
                <a:spcPct val="50000"/>
              </a:spcBef>
              <a:buFontTx/>
              <a:buAutoNum type="arabicPeriod"/>
            </a:pPr>
            <a:r>
              <a:rPr lang="en-US"/>
              <a:t>Nilai kebebasan untuk memeluk agama sesuai dengan keyakinan</a:t>
            </a:r>
          </a:p>
          <a:p>
            <a:pPr marL="342900" indent="-342900">
              <a:spcBef>
                <a:spcPct val="50000"/>
              </a:spcBef>
              <a:buFontTx/>
              <a:buAutoNum type="arabicPeriod"/>
            </a:pPr>
            <a:r>
              <a:rPr lang="en-US"/>
              <a:t>Manusia Indonesia wajib beragama dan manusia yang religius</a:t>
            </a:r>
          </a:p>
          <a:p>
            <a:pPr marL="342900" indent="-342900">
              <a:spcBef>
                <a:spcPct val="50000"/>
              </a:spcBef>
            </a:pPr>
            <a:endParaRPr lang="en-US"/>
          </a:p>
          <a:p>
            <a:pPr marL="342900" indent="-342900">
              <a:spcBef>
                <a:spcPct val="50000"/>
              </a:spcBef>
            </a:pPr>
            <a:r>
              <a:rPr lang="en-US"/>
              <a:t>Ada kekuatan tarik menarik antara:</a:t>
            </a:r>
          </a:p>
          <a:p>
            <a:pPr marL="342900" indent="-342900">
              <a:spcBef>
                <a:spcPct val="50000"/>
              </a:spcBef>
              <a:buFontTx/>
              <a:buChar char="-"/>
            </a:pPr>
            <a:r>
              <a:rPr lang="en-US"/>
              <a:t>keinginan untuk lepas dari agama dalam mengatur kehidupan sehari-hari dan;</a:t>
            </a:r>
          </a:p>
          <a:p>
            <a:pPr marL="342900" indent="-342900">
              <a:spcBef>
                <a:spcPct val="50000"/>
              </a:spcBef>
              <a:buFontTx/>
              <a:buChar char="-"/>
            </a:pPr>
            <a:r>
              <a:rPr lang="en-US"/>
              <a:t>Keinginan untuk memadukan agama dalam bidang-bidang kehidupan </a:t>
            </a:r>
          </a:p>
          <a:p>
            <a:pPr marL="342900" indent="-342900">
              <a:spcBef>
                <a:spcPct val="50000"/>
              </a:spcBef>
            </a:pPr>
            <a:r>
              <a:rPr lang="en-US"/>
              <a:t>	</a:t>
            </a:r>
          </a:p>
          <a:p>
            <a:pPr marL="342900" indent="-342900">
              <a:spcBef>
                <a:spcPct val="50000"/>
              </a:spcBef>
            </a:pPr>
            <a:r>
              <a:rPr lang="en-US"/>
              <a:t>	Ini berkaitan dengan moralitas, perilaku sehari-hari dan perkara mengatur bangsa dan negara ini</a:t>
            </a:r>
          </a:p>
        </p:txBody>
      </p:sp>
    </p:spTree>
  </p:cSld>
  <p:clrMapOvr>
    <a:masterClrMapping/>
  </p:clrMapOvr>
  <p:transition spd="slow">
    <p:cover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0" name="Rectangle 2"/>
          <p:cNvSpPr>
            <a:spLocks noGrp="1" noChangeArrowheads="1"/>
          </p:cNvSpPr>
          <p:nvPr>
            <p:ph type="body" idx="1"/>
          </p:nvPr>
        </p:nvSpPr>
        <p:spPr>
          <a:xfrm>
            <a:off x="533400" y="1066800"/>
            <a:ext cx="8229600" cy="5410200"/>
          </a:xfrm>
        </p:spPr>
        <p:txBody>
          <a:bodyPr/>
          <a:lstStyle/>
          <a:p>
            <a:pPr>
              <a:lnSpc>
                <a:spcPct val="90000"/>
              </a:lnSpc>
              <a:buFontTx/>
              <a:buNone/>
            </a:pPr>
            <a:r>
              <a:rPr lang="en-US" sz="2400"/>
              <a:t>PIAGAM HAM UNIVERSAL</a:t>
            </a:r>
          </a:p>
          <a:p>
            <a:pPr>
              <a:lnSpc>
                <a:spcPct val="90000"/>
              </a:lnSpc>
              <a:buFont typeface="Wingdings" pitchFamily="2" charset="2"/>
              <a:buNone/>
            </a:pPr>
            <a:r>
              <a:rPr lang="en-US" sz="2400"/>
              <a:t>	Kesadaran pada kodrat manusia, mewarnai sejarah manusia, dapat dilihat pada :</a:t>
            </a:r>
          </a:p>
          <a:p>
            <a:pPr>
              <a:lnSpc>
                <a:spcPct val="90000"/>
              </a:lnSpc>
              <a:buFont typeface="Wingdings" pitchFamily="2" charset="2"/>
              <a:buNone/>
            </a:pPr>
            <a:endParaRPr lang="en-US" sz="2400" b="1"/>
          </a:p>
          <a:p>
            <a:pPr>
              <a:lnSpc>
                <a:spcPct val="90000"/>
              </a:lnSpc>
              <a:buFont typeface="Wingdings" pitchFamily="2" charset="2"/>
              <a:buChar char="Ø"/>
            </a:pPr>
            <a:r>
              <a:rPr lang="en-US" sz="2400">
                <a:cs typeface="Tahoma" pitchFamily="34" charset="0"/>
              </a:rPr>
              <a:t>Piagam Magna Charta, di Inggris, 1212</a:t>
            </a:r>
          </a:p>
          <a:p>
            <a:pPr>
              <a:lnSpc>
                <a:spcPct val="90000"/>
              </a:lnSpc>
              <a:buFont typeface="Wingdings" pitchFamily="2" charset="2"/>
              <a:buChar char="Ø"/>
            </a:pPr>
            <a:r>
              <a:rPr lang="en-US" sz="2400">
                <a:cs typeface="Tahoma" pitchFamily="34" charset="0"/>
              </a:rPr>
              <a:t>Deklarasi Kemerdekaan Amerika, 1776</a:t>
            </a:r>
          </a:p>
          <a:p>
            <a:pPr>
              <a:lnSpc>
                <a:spcPct val="90000"/>
              </a:lnSpc>
              <a:buFont typeface="Wingdings" pitchFamily="2" charset="2"/>
              <a:buChar char="Ø"/>
            </a:pPr>
            <a:r>
              <a:rPr lang="en-US" sz="2400">
                <a:cs typeface="Tahoma" pitchFamily="34" charset="0"/>
              </a:rPr>
              <a:t>Piagam Revolusi Prancis, 1789</a:t>
            </a:r>
          </a:p>
          <a:p>
            <a:pPr>
              <a:lnSpc>
                <a:spcPct val="90000"/>
              </a:lnSpc>
              <a:buFont typeface="Wingdings" pitchFamily="2" charset="2"/>
              <a:buNone/>
            </a:pPr>
            <a:endParaRPr lang="en-US" sz="2400"/>
          </a:p>
          <a:p>
            <a:pPr>
              <a:lnSpc>
                <a:spcPct val="90000"/>
              </a:lnSpc>
              <a:buFont typeface="Wingdings" pitchFamily="2" charset="2"/>
              <a:buNone/>
            </a:pPr>
            <a:r>
              <a:rPr lang="en-US" sz="2400"/>
              <a:t>	Pada piagam tersebut hak manusia memperoleh tempat dan penekanan istimewa melawan penindasan dan penghancuran kemanusiaan itu sendiri. Para filsuf humanisme (berkembang terutama pada abad 18-19), melakukan pemikiran kemanusiaan secara mendalam atas hakekat dan kodrat manusia.</a:t>
            </a:r>
          </a:p>
        </p:txBody>
      </p:sp>
      <p:sp>
        <p:nvSpPr>
          <p:cNvPr id="1215491" name="Text Box 3"/>
          <p:cNvSpPr txBox="1">
            <a:spLocks noChangeArrowheads="1"/>
          </p:cNvSpPr>
          <p:nvPr/>
        </p:nvSpPr>
        <p:spPr bwMode="auto">
          <a:xfrm>
            <a:off x="457200" y="381000"/>
            <a:ext cx="8229600" cy="457200"/>
          </a:xfrm>
          <a:prstGeom prst="rect">
            <a:avLst/>
          </a:prstGeom>
          <a:noFill/>
          <a:ln w="9525">
            <a:noFill/>
            <a:miter lim="800000"/>
            <a:headEnd/>
            <a:tailEnd/>
          </a:ln>
          <a:effectLst/>
        </p:spPr>
        <p:txBody>
          <a:bodyPr>
            <a:spAutoFit/>
          </a:bodyPr>
          <a:lstStyle/>
          <a:p>
            <a:pPr algn="ctr">
              <a:spcBef>
                <a:spcPct val="50000"/>
              </a:spcBef>
            </a:pPr>
            <a:r>
              <a:rPr lang="en-US" sz="2400"/>
              <a:t>NILAI FILOSOFIS SILA KEMANUSIAAN YANG BERADAB</a:t>
            </a: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2"/>
          <p:cNvSpPr>
            <a:spLocks noGrp="1" noChangeArrowheads="1"/>
          </p:cNvSpPr>
          <p:nvPr>
            <p:ph type="body" idx="1"/>
          </p:nvPr>
        </p:nvSpPr>
        <p:spPr>
          <a:xfrm>
            <a:off x="533400" y="533400"/>
            <a:ext cx="8229600" cy="6172200"/>
          </a:xfrm>
        </p:spPr>
        <p:txBody>
          <a:bodyPr/>
          <a:lstStyle/>
          <a:p>
            <a:pPr marL="0" indent="0">
              <a:lnSpc>
                <a:spcPct val="90000"/>
              </a:lnSpc>
              <a:buFont typeface="Wingdings" pitchFamily="2" charset="2"/>
              <a:buChar char="q"/>
            </a:pPr>
            <a:r>
              <a:rPr lang="en-US" sz="2000" b="1"/>
              <a:t>Deklarasi HAM dalam piagam PBB 10 Desember 1948</a:t>
            </a:r>
          </a:p>
          <a:p>
            <a:pPr marL="0" indent="0">
              <a:lnSpc>
                <a:spcPct val="90000"/>
              </a:lnSpc>
              <a:buFont typeface="Wingdings" pitchFamily="2" charset="2"/>
              <a:buChar char="Ø"/>
            </a:pPr>
            <a:r>
              <a:rPr lang="en-US" sz="2000">
                <a:cs typeface="Tahoma" pitchFamily="34" charset="0"/>
              </a:rPr>
              <a:t> Aspek filosofis (pasal 1 dan 2)</a:t>
            </a:r>
          </a:p>
          <a:p>
            <a:pPr marL="0" indent="0">
              <a:lnSpc>
                <a:spcPct val="90000"/>
              </a:lnSpc>
              <a:buFont typeface="Wingdings" pitchFamily="2" charset="2"/>
              <a:buNone/>
            </a:pPr>
            <a:endParaRPr lang="en-US" sz="1600"/>
          </a:p>
          <a:p>
            <a:pPr marL="0" indent="0">
              <a:lnSpc>
                <a:spcPct val="90000"/>
              </a:lnSpc>
              <a:buFont typeface="Wingdings" pitchFamily="2" charset="2"/>
              <a:buNone/>
            </a:pPr>
            <a:r>
              <a:rPr lang="en-US" sz="2000"/>
              <a:t>Pasal 1</a:t>
            </a:r>
          </a:p>
          <a:p>
            <a:pPr marL="0" indent="0">
              <a:lnSpc>
                <a:spcPct val="90000"/>
              </a:lnSpc>
              <a:buFont typeface="Wingdings" pitchFamily="2" charset="2"/>
              <a:buNone/>
            </a:pPr>
            <a:r>
              <a:rPr lang="en-US" sz="1800" i="1"/>
              <a:t>Sekalian orang dilahirkan merdeka dan mempunyai martabat dan hak-hak yang sama. Mereka dikaruniai akal dan budi dan hendaknya bergaul dalam persaudaraan.</a:t>
            </a:r>
          </a:p>
          <a:p>
            <a:pPr marL="0" indent="0">
              <a:lnSpc>
                <a:spcPct val="90000"/>
              </a:lnSpc>
              <a:buFont typeface="Wingdings" pitchFamily="2" charset="2"/>
              <a:buNone/>
            </a:pPr>
            <a:endParaRPr lang="en-US" sz="1800" i="1"/>
          </a:p>
          <a:p>
            <a:pPr marL="0" indent="0">
              <a:lnSpc>
                <a:spcPct val="90000"/>
              </a:lnSpc>
              <a:buFont typeface="Wingdings" pitchFamily="2" charset="2"/>
              <a:buNone/>
            </a:pPr>
            <a:r>
              <a:rPr lang="en-US" sz="1800"/>
              <a:t>Pengakuan hakiki kodrat manusia (Thomas Aquinas) bahwa setiap orang dilahirkan dengan hak-hak yang tidak dapat dihapuskan, karenanya hak individu tersebut lebih tinggi dari hukum negara.</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2000"/>
              <a:t>Pasal 2</a:t>
            </a:r>
          </a:p>
          <a:p>
            <a:pPr marL="0" indent="0">
              <a:lnSpc>
                <a:spcPct val="90000"/>
              </a:lnSpc>
              <a:buFont typeface="Wingdings" pitchFamily="2" charset="2"/>
              <a:buNone/>
            </a:pPr>
            <a:r>
              <a:rPr lang="en-US" sz="1800" i="1"/>
              <a:t>Setiap orang berhak atas semua hak dan kebebasan yang tercantum dalam persyaratan ini dengan tak ada kecuali apapun…selanjtnya tidak akan diadakan perbedaan atas dasar kedudukan politik, hukum ataupun kedudukan internasional dari negara atau daerah seseorang berasal, baik dari negara merdeka atau tidak merdeka. </a:t>
            </a:r>
          </a:p>
          <a:p>
            <a:pPr marL="0" indent="0">
              <a:lnSpc>
                <a:spcPct val="90000"/>
              </a:lnSpc>
              <a:buFont typeface="Wingdings" pitchFamily="2" charset="2"/>
              <a:buNone/>
            </a:pPr>
            <a:endParaRPr lang="en-US" sz="1800" i="1"/>
          </a:p>
          <a:p>
            <a:pPr marL="0" indent="0">
              <a:lnSpc>
                <a:spcPct val="90000"/>
              </a:lnSpc>
              <a:buFont typeface="Wingdings" pitchFamily="2" charset="2"/>
              <a:buNone/>
            </a:pPr>
            <a:r>
              <a:rPr lang="en-US" sz="1800"/>
              <a:t>Pasal ini merupakan tuntutan logis dari pasal 1, prinsip anti diskriminasi , karena kebebasan manusia memiliki equalitas, kesamaan derajat.</a:t>
            </a:r>
          </a:p>
        </p:txBody>
      </p:sp>
      <p:sp>
        <p:nvSpPr>
          <p:cNvPr id="1216515" name="Text Box 3"/>
          <p:cNvSpPr txBox="1">
            <a:spLocks noChangeArrowheads="1"/>
          </p:cNvSpPr>
          <p:nvPr/>
        </p:nvSpPr>
        <p:spPr bwMode="auto">
          <a:xfrm>
            <a:off x="457200" y="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7538" name="Rectangle 2"/>
          <p:cNvSpPr>
            <a:spLocks noGrp="1" noChangeArrowheads="1"/>
          </p:cNvSpPr>
          <p:nvPr>
            <p:ph type="body" idx="1"/>
          </p:nvPr>
        </p:nvSpPr>
        <p:spPr>
          <a:xfrm>
            <a:off x="533400" y="838200"/>
            <a:ext cx="8229600" cy="5715000"/>
          </a:xfrm>
        </p:spPr>
        <p:txBody>
          <a:bodyPr/>
          <a:lstStyle/>
          <a:p>
            <a:pPr marL="0" indent="0">
              <a:buFont typeface="Wingdings" pitchFamily="2" charset="2"/>
              <a:buChar char="q"/>
            </a:pPr>
            <a:r>
              <a:rPr lang="en-US" sz="1800" b="1"/>
              <a:t>Deklarasi HAM dalam piagam PBB 10 Desember 1948</a:t>
            </a:r>
          </a:p>
          <a:p>
            <a:pPr marL="0" indent="0">
              <a:buFont typeface="Wingdings" pitchFamily="2" charset="2"/>
              <a:buChar char="Ø"/>
            </a:pPr>
            <a:r>
              <a:rPr lang="en-US" sz="1800">
                <a:cs typeface="Tahoma" pitchFamily="34" charset="0"/>
              </a:rPr>
              <a:t> Hak Asasi Manusia HAM (pasal 3 - 27)</a:t>
            </a:r>
          </a:p>
          <a:p>
            <a:pPr marL="0" indent="0">
              <a:buFont typeface="Wingdings" pitchFamily="2" charset="2"/>
              <a:buNone/>
            </a:pPr>
            <a:endParaRPr lang="en-US" sz="1400"/>
          </a:p>
          <a:p>
            <a:pPr marL="0" indent="0">
              <a:buFont typeface="Wingdings" pitchFamily="2" charset="2"/>
              <a:buNone/>
            </a:pPr>
            <a:r>
              <a:rPr lang="en-US" sz="1800"/>
              <a:t>Pasal 3</a:t>
            </a:r>
          </a:p>
          <a:p>
            <a:pPr marL="0" indent="0">
              <a:buFont typeface="Wingdings" pitchFamily="2" charset="2"/>
              <a:buNone/>
            </a:pPr>
            <a:r>
              <a:rPr lang="en-US" sz="1800"/>
              <a:t>Sendi pertama HAM : hak kehidupan, kebebasan dan keamanan pribadi.</a:t>
            </a:r>
          </a:p>
          <a:p>
            <a:pPr marL="0" indent="0">
              <a:buFont typeface="Wingdings" pitchFamily="2" charset="2"/>
              <a:buNone/>
            </a:pPr>
            <a:endParaRPr lang="en-US" sz="1800"/>
          </a:p>
          <a:p>
            <a:pPr marL="0" indent="0">
              <a:buFont typeface="Wingdings" pitchFamily="2" charset="2"/>
              <a:buNone/>
            </a:pPr>
            <a:r>
              <a:rPr lang="en-US" sz="1800"/>
              <a:t>Pasal 4-21</a:t>
            </a:r>
          </a:p>
          <a:p>
            <a:pPr marL="0" indent="0">
              <a:buFontTx/>
              <a:buChar char="-"/>
            </a:pPr>
            <a:r>
              <a:rPr lang="en-US" sz="1800"/>
              <a:t> Hak-hak dalam proses peradilan</a:t>
            </a:r>
          </a:p>
          <a:p>
            <a:pPr marL="0" indent="0">
              <a:buFontTx/>
              <a:buChar char="-"/>
            </a:pPr>
            <a:r>
              <a:rPr lang="en-US" sz="1800"/>
              <a:t> Hak-hak kewarganegaraan (sipil)</a:t>
            </a:r>
          </a:p>
          <a:p>
            <a:pPr marL="0" indent="0">
              <a:buFontTx/>
              <a:buChar char="-"/>
            </a:pPr>
            <a:r>
              <a:rPr lang="en-US" sz="1800"/>
              <a:t> Hak-hak politik</a:t>
            </a:r>
          </a:p>
          <a:p>
            <a:pPr marL="0" indent="0">
              <a:buFontTx/>
              <a:buNone/>
            </a:pPr>
            <a:endParaRPr lang="en-US" sz="1800"/>
          </a:p>
          <a:p>
            <a:pPr marL="0" indent="0">
              <a:buFontTx/>
              <a:buNone/>
            </a:pPr>
            <a:r>
              <a:rPr lang="en-US" sz="1800"/>
              <a:t>Pasal 22</a:t>
            </a:r>
          </a:p>
          <a:p>
            <a:pPr marL="0" indent="0">
              <a:buFontTx/>
              <a:buNone/>
            </a:pPr>
            <a:r>
              <a:rPr lang="en-US" sz="1800"/>
              <a:t>Sendi kedua : jaminan sosial</a:t>
            </a:r>
          </a:p>
          <a:p>
            <a:pPr marL="0" indent="0">
              <a:buFontTx/>
              <a:buNone/>
            </a:pPr>
            <a:endParaRPr lang="en-US" sz="1800"/>
          </a:p>
          <a:p>
            <a:pPr marL="0" indent="0">
              <a:buFontTx/>
              <a:buNone/>
            </a:pPr>
            <a:r>
              <a:rPr lang="en-US" sz="1800"/>
              <a:t>Pasal 23-27</a:t>
            </a:r>
          </a:p>
          <a:p>
            <a:pPr marL="0" indent="0">
              <a:buFontTx/>
              <a:buChar char="-"/>
            </a:pPr>
            <a:r>
              <a:rPr lang="en-US" sz="1800"/>
              <a:t> Hak-hak ekonomi</a:t>
            </a:r>
          </a:p>
          <a:p>
            <a:pPr marL="0" indent="0">
              <a:buFontTx/>
              <a:buChar char="-"/>
            </a:pPr>
            <a:r>
              <a:rPr lang="en-US" sz="1800"/>
              <a:t> Hak-hak sosio-budaya</a:t>
            </a:r>
          </a:p>
        </p:txBody>
      </p:sp>
      <p:sp>
        <p:nvSpPr>
          <p:cNvPr id="1217539" name="Text Box 3"/>
          <p:cNvSpPr txBox="1">
            <a:spLocks noChangeArrowheads="1"/>
          </p:cNvSpPr>
          <p:nvPr/>
        </p:nvSpPr>
        <p:spPr bwMode="auto">
          <a:xfrm>
            <a:off x="457200" y="22860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2"/>
          <p:cNvSpPr>
            <a:spLocks noGrp="1" noChangeArrowheads="1"/>
          </p:cNvSpPr>
          <p:nvPr>
            <p:ph type="body" idx="1"/>
          </p:nvPr>
        </p:nvSpPr>
        <p:spPr>
          <a:xfrm>
            <a:off x="533400" y="838200"/>
            <a:ext cx="8229600" cy="5562600"/>
          </a:xfrm>
        </p:spPr>
        <p:txBody>
          <a:bodyPr/>
          <a:lstStyle/>
          <a:p>
            <a:pPr marL="0" indent="0">
              <a:buFont typeface="Wingdings" pitchFamily="2" charset="2"/>
              <a:buChar char="q"/>
            </a:pPr>
            <a:r>
              <a:rPr lang="en-US" sz="2000" b="1"/>
              <a:t>Deklarasi HAM dalam piagam PBB 10 Desember 1948</a:t>
            </a:r>
          </a:p>
          <a:p>
            <a:pPr marL="0" indent="0">
              <a:buFont typeface="Wingdings" pitchFamily="2" charset="2"/>
              <a:buChar char="Ø"/>
            </a:pPr>
            <a:r>
              <a:rPr lang="en-US" sz="2000">
                <a:cs typeface="Tahoma" pitchFamily="34" charset="0"/>
              </a:rPr>
              <a:t> Penutup (pasal 28 - 30)</a:t>
            </a:r>
          </a:p>
          <a:p>
            <a:pPr marL="0" indent="0">
              <a:buFont typeface="Wingdings" pitchFamily="2" charset="2"/>
              <a:buNone/>
            </a:pPr>
            <a:endParaRPr lang="en-US" sz="1600"/>
          </a:p>
          <a:p>
            <a:pPr marL="0" indent="0">
              <a:buFont typeface="Wingdings" pitchFamily="2" charset="2"/>
              <a:buNone/>
            </a:pPr>
            <a:r>
              <a:rPr lang="en-US" sz="2000"/>
              <a:t>Memberi penegasan dan mendorong agar yang tercantum dalam piagam ini menjadi pedoman perilaku perorangan bangsa-bangsa di dunia.</a:t>
            </a:r>
          </a:p>
          <a:p>
            <a:pPr marL="0" indent="0">
              <a:buFont typeface="Wingdings" pitchFamily="2" charset="2"/>
              <a:buNone/>
            </a:pPr>
            <a:endParaRPr lang="en-US" sz="2000"/>
          </a:p>
          <a:p>
            <a:pPr marL="0" indent="0">
              <a:buFont typeface="Wingdings" pitchFamily="2" charset="2"/>
              <a:buNone/>
            </a:pPr>
            <a:r>
              <a:rPr lang="en-US" sz="2000"/>
              <a:t>Pembatasan Positif, baik berupa undang-undang, hukum sipil, tata tertib atas pelaksanaan hak-hak pada piagam ini. Sehingga diyakini orang tidak akan saling menindas justru dengan alasan kebebasan dan tuntutan haknya.</a:t>
            </a:r>
          </a:p>
          <a:p>
            <a:pPr marL="0" indent="0">
              <a:buFont typeface="Wingdings" pitchFamily="2" charset="2"/>
              <a:buNone/>
            </a:pPr>
            <a:endParaRPr lang="en-US" sz="2000"/>
          </a:p>
          <a:p>
            <a:pPr marL="0" indent="0">
              <a:buFont typeface="Wingdings" pitchFamily="2" charset="2"/>
              <a:buNone/>
            </a:pPr>
            <a:r>
              <a:rPr lang="en-US" sz="2000"/>
              <a:t>Prinsip netralitas, yaitu prinsip yang melarang orang menyalahgunakan piagam ini demi kepentingan dirinya, kelompok, atau bangsanya.</a:t>
            </a:r>
          </a:p>
        </p:txBody>
      </p:sp>
      <p:sp>
        <p:nvSpPr>
          <p:cNvPr id="1218563" name="Text Box 3"/>
          <p:cNvSpPr txBox="1">
            <a:spLocks noChangeArrowheads="1"/>
          </p:cNvSpPr>
          <p:nvPr/>
        </p:nvSpPr>
        <p:spPr bwMode="auto">
          <a:xfrm>
            <a:off x="457200" y="22860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586" name="Rectangle 2"/>
          <p:cNvSpPr>
            <a:spLocks noGrp="1" noChangeArrowheads="1"/>
          </p:cNvSpPr>
          <p:nvPr>
            <p:ph type="body" idx="1"/>
          </p:nvPr>
        </p:nvSpPr>
        <p:spPr>
          <a:xfrm>
            <a:off x="533400" y="685800"/>
            <a:ext cx="8229600" cy="6019800"/>
          </a:xfrm>
        </p:spPr>
        <p:txBody>
          <a:bodyPr/>
          <a:lstStyle/>
          <a:p>
            <a:pPr marL="0" indent="0">
              <a:lnSpc>
                <a:spcPct val="90000"/>
              </a:lnSpc>
              <a:buFont typeface="Wingdings" pitchFamily="2" charset="2"/>
              <a:buChar char="q"/>
            </a:pPr>
            <a:r>
              <a:rPr lang="en-US" sz="1800" b="1"/>
              <a:t>Deklarasi HAM dalam piagam PBB 10 Desember 1948</a:t>
            </a:r>
          </a:p>
          <a:p>
            <a:pPr marL="0" indent="0">
              <a:lnSpc>
                <a:spcPct val="90000"/>
              </a:lnSpc>
              <a:buFont typeface="Wingdings" pitchFamily="2" charset="2"/>
              <a:buChar char="Ø"/>
            </a:pPr>
            <a:r>
              <a:rPr lang="en-US" sz="1800">
                <a:cs typeface="Tahoma" pitchFamily="34" charset="0"/>
              </a:rPr>
              <a:t> KEKUATAN</a:t>
            </a:r>
          </a:p>
          <a:p>
            <a:pPr marL="0" indent="0">
              <a:lnSpc>
                <a:spcPct val="90000"/>
              </a:lnSpc>
              <a:buFont typeface="Wingdings" pitchFamily="2" charset="2"/>
              <a:buNone/>
            </a:pPr>
            <a:endParaRPr lang="en-US" sz="1400"/>
          </a:p>
          <a:p>
            <a:pPr marL="0" indent="0">
              <a:lnSpc>
                <a:spcPct val="90000"/>
              </a:lnSpc>
              <a:buFont typeface="Wingdings" pitchFamily="2" charset="2"/>
              <a:buNone/>
            </a:pPr>
            <a:r>
              <a:rPr lang="en-US" sz="1800"/>
              <a:t>Kata “ASASI” menunjukan bahwa hak dan kebebasan manusia adalah mendasar, pokok, sentral. </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Hak hidup, bebas, dilahirkan merdeka. Keluhuran manusia bukan buatan melainkan inheren dengan proses hidup.</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Dari perbedaan ditemukan unsur yang sama yaitu kemanusiaan. </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Hak-kak ini dijadikan rumusan normatif, dalam bentuk piagam legal yang memiliki kekuatan hukum, sehingga pelanggaran terhadapnya dapat diajukan kepada lembaga hukum demi kebenaran dan keadilan.</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Tidak ada lagi sekat vertikal (kasta, kelas ekonomi) maupun sekat horisontal (perbedaan agama, bangsa, warna kulit), sehingga bersifat global (tidak tergantung kewarganegaran).</a:t>
            </a:r>
          </a:p>
          <a:p>
            <a:pPr marL="0" indent="0">
              <a:lnSpc>
                <a:spcPct val="90000"/>
              </a:lnSpc>
              <a:buFont typeface="Wingdings" pitchFamily="2" charset="2"/>
              <a:buNone/>
            </a:pPr>
            <a:endParaRPr lang="en-US" sz="1800"/>
          </a:p>
          <a:p>
            <a:pPr marL="0" indent="0">
              <a:lnSpc>
                <a:spcPct val="90000"/>
              </a:lnSpc>
              <a:buFont typeface="Wingdings" pitchFamily="2" charset="2"/>
              <a:buNone/>
            </a:pPr>
            <a:r>
              <a:rPr lang="en-US" sz="1800"/>
              <a:t>Mendorong tumbuhnya penghargaan atas dasar prestasi bukan kelahiran, kesadaran bangsa-bangsa untuk menentukan nasib sendiri.</a:t>
            </a:r>
          </a:p>
          <a:p>
            <a:pPr marL="0" indent="0">
              <a:lnSpc>
                <a:spcPct val="90000"/>
              </a:lnSpc>
              <a:buFont typeface="Wingdings" pitchFamily="2" charset="2"/>
              <a:buNone/>
            </a:pPr>
            <a:endParaRPr lang="en-US" sz="1800"/>
          </a:p>
        </p:txBody>
      </p:sp>
      <p:sp>
        <p:nvSpPr>
          <p:cNvPr id="1219587" name="Text Box 3"/>
          <p:cNvSpPr txBox="1">
            <a:spLocks noChangeArrowheads="1"/>
          </p:cNvSpPr>
          <p:nvPr/>
        </p:nvSpPr>
        <p:spPr bwMode="auto">
          <a:xfrm>
            <a:off x="457200" y="15240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2"/>
          <p:cNvSpPr>
            <a:spLocks noGrp="1" noChangeArrowheads="1"/>
          </p:cNvSpPr>
          <p:nvPr>
            <p:ph type="body" idx="1"/>
          </p:nvPr>
        </p:nvSpPr>
        <p:spPr>
          <a:xfrm>
            <a:off x="533400" y="1447800"/>
            <a:ext cx="8229600" cy="4876800"/>
          </a:xfrm>
        </p:spPr>
        <p:txBody>
          <a:bodyPr/>
          <a:lstStyle/>
          <a:p>
            <a:pPr marL="0" indent="0">
              <a:buFont typeface="Wingdings" pitchFamily="2" charset="2"/>
              <a:buChar char="q"/>
            </a:pPr>
            <a:r>
              <a:rPr lang="en-US" sz="2000" b="1"/>
              <a:t>Deklarasi HAM dalam piagam PBB 10 Desember 1948</a:t>
            </a:r>
          </a:p>
          <a:p>
            <a:pPr marL="0" indent="0">
              <a:buFont typeface="Wingdings" pitchFamily="2" charset="2"/>
              <a:buChar char="Ø"/>
            </a:pPr>
            <a:r>
              <a:rPr lang="en-US" sz="2000">
                <a:cs typeface="Tahoma" pitchFamily="34" charset="0"/>
              </a:rPr>
              <a:t> KELEMAHAN</a:t>
            </a:r>
          </a:p>
          <a:p>
            <a:pPr marL="0" indent="0">
              <a:buFont typeface="Wingdings" pitchFamily="2" charset="2"/>
              <a:buNone/>
            </a:pPr>
            <a:endParaRPr lang="en-US" sz="1600"/>
          </a:p>
          <a:p>
            <a:pPr marL="0" indent="0">
              <a:buFont typeface="Wingdings" pitchFamily="2" charset="2"/>
              <a:buNone/>
            </a:pPr>
            <a:r>
              <a:rPr lang="en-US" sz="2000"/>
              <a:t>Pengakuan hak milik (pasal 17) memperlihatkan pengaruh pihak kapitalis.</a:t>
            </a:r>
          </a:p>
          <a:p>
            <a:pPr marL="0" indent="0">
              <a:buFont typeface="Wingdings" pitchFamily="2" charset="2"/>
              <a:buNone/>
            </a:pPr>
            <a:endParaRPr lang="en-US" sz="2000"/>
          </a:p>
          <a:p>
            <a:pPr marL="0" indent="0">
              <a:buFont typeface="Wingdings" pitchFamily="2" charset="2"/>
              <a:buNone/>
            </a:pPr>
            <a:r>
              <a:rPr lang="en-US" sz="2000"/>
              <a:t>Isu pelanggaran HAM sering digunakan untuk kepentingan kelompok.</a:t>
            </a:r>
          </a:p>
          <a:p>
            <a:pPr marL="0" indent="0">
              <a:buFont typeface="Wingdings" pitchFamily="2" charset="2"/>
              <a:buNone/>
            </a:pPr>
            <a:endParaRPr lang="en-US" sz="2000"/>
          </a:p>
          <a:p>
            <a:pPr marL="0" indent="0">
              <a:buFont typeface="Wingdings" pitchFamily="2" charset="2"/>
              <a:buNone/>
            </a:pPr>
            <a:r>
              <a:rPr lang="en-US" sz="2000"/>
              <a:t>Ada pasal-pasal yang bertentangan dengan nilai-nilai yang dianut suatu bangsa, karena piagam ini sangat mementingkan (memprioritaskan) aspek kebebasan insani yang fundamen bagi kemanusiaan, bukan agama atau sekat-sekat sosial yang dibangun dalam masyarakat.</a:t>
            </a:r>
          </a:p>
          <a:p>
            <a:pPr marL="0" indent="0">
              <a:buFont typeface="Wingdings" pitchFamily="2" charset="2"/>
              <a:buNone/>
            </a:pPr>
            <a:endParaRPr lang="en-US" sz="2000"/>
          </a:p>
          <a:p>
            <a:pPr marL="0" indent="0">
              <a:buFont typeface="Wingdings" pitchFamily="2" charset="2"/>
              <a:buNone/>
            </a:pPr>
            <a:r>
              <a:rPr lang="en-US" sz="2000"/>
              <a:t>Piagam HAM tidak bebas nilai.</a:t>
            </a:r>
          </a:p>
        </p:txBody>
      </p:sp>
      <p:sp>
        <p:nvSpPr>
          <p:cNvPr id="1220611" name="Text Box 3"/>
          <p:cNvSpPr txBox="1">
            <a:spLocks noChangeArrowheads="1"/>
          </p:cNvSpPr>
          <p:nvPr/>
        </p:nvSpPr>
        <p:spPr bwMode="auto">
          <a:xfrm>
            <a:off x="457200" y="68580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4" name="Rectangle 2"/>
          <p:cNvSpPr>
            <a:spLocks noGrp="1" noChangeArrowheads="1"/>
          </p:cNvSpPr>
          <p:nvPr>
            <p:ph type="body" idx="1"/>
          </p:nvPr>
        </p:nvSpPr>
        <p:spPr>
          <a:xfrm>
            <a:off x="533400" y="1447800"/>
            <a:ext cx="8229600" cy="4876800"/>
          </a:xfrm>
        </p:spPr>
        <p:txBody>
          <a:bodyPr/>
          <a:lstStyle/>
          <a:p>
            <a:pPr marL="176213" indent="-176213">
              <a:buFont typeface="Wingdings" pitchFamily="2" charset="2"/>
              <a:buChar char="q"/>
            </a:pPr>
            <a:r>
              <a:rPr lang="en-US" sz="2000" b="1"/>
              <a:t>HAM di INDONESIA</a:t>
            </a:r>
          </a:p>
          <a:p>
            <a:pPr marL="176213" indent="-176213">
              <a:buFontTx/>
              <a:buNone/>
            </a:pPr>
            <a:endParaRPr lang="en-US" sz="2000"/>
          </a:p>
          <a:p>
            <a:pPr marL="176213" indent="-176213">
              <a:buFontTx/>
              <a:buNone/>
            </a:pPr>
            <a:r>
              <a:rPr lang="en-US" sz="2000"/>
              <a:t>HAM bukanlah hal yang baru di Indonesia :</a:t>
            </a:r>
          </a:p>
          <a:p>
            <a:pPr marL="176213" indent="-176213">
              <a:buFontTx/>
              <a:buChar char="-"/>
            </a:pPr>
            <a:r>
              <a:rPr lang="en-US" sz="2000"/>
              <a:t>Undang-undang Dasar 1945 mengandung HAM (bandingkan dengan piagam PBB)</a:t>
            </a:r>
          </a:p>
          <a:p>
            <a:pPr marL="176213" indent="-176213">
              <a:buFontTx/>
              <a:buChar char="-"/>
            </a:pPr>
            <a:r>
              <a:rPr lang="en-US" sz="2000"/>
              <a:t>Pembentukan KOMNAS HAM (Komisi Nasional Hak Asasi Manusia)</a:t>
            </a:r>
          </a:p>
          <a:p>
            <a:pPr marL="176213" indent="-176213">
              <a:buFontTx/>
              <a:buChar char="-"/>
            </a:pPr>
            <a:r>
              <a:rPr lang="en-US" sz="2000"/>
              <a:t>Terbentuknya Undang-undang 39/1999 tentang HAM</a:t>
            </a:r>
          </a:p>
          <a:p>
            <a:pPr marL="176213" indent="-176213">
              <a:buFontTx/>
              <a:buNone/>
            </a:pPr>
            <a:endParaRPr lang="en-US" sz="2000"/>
          </a:p>
          <a:p>
            <a:pPr marL="176213" indent="-176213">
              <a:buFontTx/>
              <a:buNone/>
            </a:pPr>
            <a:r>
              <a:rPr lang="en-US" sz="2000"/>
              <a:t>	Namun masalah HAM tidak cukup hanya menjadi masalah hukum semata. Hal-hal di atas belum membuktikan bahwa HAM sudah benar-benar terlaksana sepenuhnya. Pelanggaran HAM masih terjadi di sana sini, bisa juga dalam skala ‘masal’. </a:t>
            </a:r>
          </a:p>
          <a:p>
            <a:pPr marL="176213" indent="-176213">
              <a:buFontTx/>
              <a:buChar char="-"/>
            </a:pPr>
            <a:endParaRPr lang="en-US" sz="2000"/>
          </a:p>
        </p:txBody>
      </p:sp>
      <p:sp>
        <p:nvSpPr>
          <p:cNvPr id="1262595" name="Text Box 3"/>
          <p:cNvSpPr txBox="1">
            <a:spLocks noChangeArrowheads="1"/>
          </p:cNvSpPr>
          <p:nvPr/>
        </p:nvSpPr>
        <p:spPr bwMode="auto">
          <a:xfrm>
            <a:off x="457200" y="68580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466" name="Rectangle 2"/>
          <p:cNvSpPr>
            <a:spLocks noGrp="1" noChangeArrowheads="1"/>
          </p:cNvSpPr>
          <p:nvPr>
            <p:ph type="body" idx="1"/>
          </p:nvPr>
        </p:nvSpPr>
        <p:spPr>
          <a:xfrm>
            <a:off x="533400" y="1447800"/>
            <a:ext cx="8229600" cy="4876800"/>
          </a:xfrm>
        </p:spPr>
        <p:txBody>
          <a:bodyPr/>
          <a:lstStyle/>
          <a:p>
            <a:pPr marL="0" indent="0">
              <a:lnSpc>
                <a:spcPct val="90000"/>
              </a:lnSpc>
              <a:buFont typeface="Wingdings" pitchFamily="2" charset="2"/>
              <a:buChar char="q"/>
            </a:pPr>
            <a:r>
              <a:rPr lang="en-US" sz="2400" b="1"/>
              <a:t>HAM di INDONESIA</a:t>
            </a:r>
          </a:p>
          <a:p>
            <a:pPr marL="0" indent="0">
              <a:lnSpc>
                <a:spcPct val="90000"/>
              </a:lnSpc>
              <a:buFontTx/>
              <a:buNone/>
            </a:pPr>
            <a:endParaRPr lang="en-US" sz="2400"/>
          </a:p>
          <a:p>
            <a:pPr marL="0" indent="0">
              <a:lnSpc>
                <a:spcPct val="90000"/>
              </a:lnSpc>
              <a:buFontTx/>
              <a:buNone/>
            </a:pPr>
            <a:r>
              <a:rPr lang="en-US" sz="2400"/>
              <a:t>Pemaknaan HAM dan masalahnya di Indonesia memang belum konsisten, meskipun sudah ada upaya legalis dan pemerintah berupaya mentaati, namun justru pelanggaran HAM terjadi di tingkat horisontal atau dalam masyarakat. UU 39/1999 yang memuat pelbagai aturan HAM juga memuat 106 pasal yang meratifikasi pasal-pasal piagam HAM PBB. Adapun upaya menyusun perangkat pelaksana dan pengawasan HAM adalah melalui pembentukan Komnas HAM. Dalam UU HAM juga dimasukan unsur “kewajiban dasar” dan penyadaran eksistensi sebagai mahluk individual dan mahluk sosial. </a:t>
            </a:r>
          </a:p>
          <a:p>
            <a:pPr marL="0" indent="0">
              <a:lnSpc>
                <a:spcPct val="90000"/>
              </a:lnSpc>
              <a:buFontTx/>
              <a:buNone/>
            </a:pPr>
            <a:endParaRPr lang="en-US" sz="2400"/>
          </a:p>
        </p:txBody>
      </p:sp>
      <p:sp>
        <p:nvSpPr>
          <p:cNvPr id="1342467" name="Text Box 3"/>
          <p:cNvSpPr txBox="1">
            <a:spLocks noChangeArrowheads="1"/>
          </p:cNvSpPr>
          <p:nvPr/>
        </p:nvSpPr>
        <p:spPr bwMode="auto">
          <a:xfrm>
            <a:off x="457200" y="685800"/>
            <a:ext cx="82296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KEMANUSIAAN YANG BERADAB</a:t>
            </a: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1066800" y="152400"/>
            <a:ext cx="7543800" cy="381000"/>
          </a:xfrm>
        </p:spPr>
        <p:txBody>
          <a:bodyPr/>
          <a:lstStyle/>
          <a:p>
            <a:r>
              <a:rPr lang="en-US" sz="1800" b="0"/>
              <a:t>NEGARA KEMANUSIAAN YANG ADIL DAN BERADAB</a:t>
            </a:r>
            <a:endParaRPr lang="en-US" sz="1800" b="0" noProof="1"/>
          </a:p>
        </p:txBody>
      </p:sp>
      <p:sp>
        <p:nvSpPr>
          <p:cNvPr id="224260" name="Rectangle 4"/>
          <p:cNvSpPr>
            <a:spLocks noGrp="1" noChangeArrowheads="1"/>
          </p:cNvSpPr>
          <p:nvPr>
            <p:ph type="body" idx="1"/>
          </p:nvPr>
        </p:nvSpPr>
        <p:spPr>
          <a:xfrm>
            <a:off x="457200" y="685800"/>
            <a:ext cx="8382000" cy="6019800"/>
          </a:xfrm>
          <a:noFill/>
          <a:ln/>
        </p:spPr>
        <p:txBody>
          <a:bodyPr/>
          <a:lstStyle/>
          <a:p>
            <a:pPr marL="0" indent="0">
              <a:buSzTx/>
              <a:buFontTx/>
              <a:buNone/>
            </a:pPr>
            <a:r>
              <a:rPr lang="en-US" sz="1800"/>
              <a:t>Persoalan yang hendak dijawab dari sila Kedua yaitu bagaimana hubungan antara negara an warganya serta umat manusia pada umumnya.</a:t>
            </a:r>
          </a:p>
          <a:p>
            <a:pPr marL="0" indent="0">
              <a:buSzTx/>
              <a:buFontTx/>
              <a:buNone/>
            </a:pPr>
            <a:endParaRPr lang="en-US" sz="1800"/>
          </a:p>
          <a:p>
            <a:pPr marL="0" indent="0">
              <a:buSzTx/>
              <a:buFontTx/>
              <a:buNone/>
            </a:pPr>
            <a:r>
              <a:rPr lang="en-US" sz="1800"/>
              <a:t>Prinsip negara kemanusiaan;</a:t>
            </a:r>
          </a:p>
          <a:p>
            <a:pPr marL="0" indent="0">
              <a:buSzTx/>
              <a:buFontTx/>
              <a:buNone/>
            </a:pPr>
            <a:r>
              <a:rPr lang="en-US" sz="1800"/>
              <a:t>Adalah negara yang bersikap terhadap bangsa dan negara lain berdasarkan harkat dan martabat manusia. Perhubungan antar negara Indonesia dengan negara lain diwarnai sikap saling menghormati dan mengandung makna penghormatan terhadap hak asasi manusia warga bangsa Indonesia, sebagaimana penghormatan itu diberikan kepada manusia bangsa lain (butir-butir HAM ini dalam UUD 1945 yang diamandemen telah dirinci)</a:t>
            </a:r>
          </a:p>
          <a:p>
            <a:pPr marL="0" indent="0">
              <a:buSzTx/>
              <a:buFontTx/>
              <a:buNone/>
            </a:pPr>
            <a:endParaRPr lang="en-US" sz="1800"/>
          </a:p>
          <a:p>
            <a:pPr marL="0" indent="0">
              <a:buSzTx/>
              <a:buFontTx/>
              <a:buNone/>
            </a:pPr>
            <a:r>
              <a:rPr lang="en-US" sz="1800"/>
              <a:t>Dampak prinsip tersebut terhadap politik luar negeri. Politik Luar negeri bersifat BEBAS, artinya menghormati kebebasan negara lain untuk mengelola kehidupan masing-masing (tidak mencampuri urusan dalam negeri). AKTIF, aktif membela bangsa/negara yang terancam oleh tindakan yang bertentangan dengan prinsip kemerdekaan dan kesamaan derajat.</a:t>
            </a:r>
          </a:p>
          <a:p>
            <a:pPr marL="0" indent="0">
              <a:buSzTx/>
              <a:buFontTx/>
              <a:buNone/>
            </a:pPr>
            <a:endParaRPr lang="en-US" sz="1800"/>
          </a:p>
          <a:p>
            <a:pPr marL="0" indent="0">
              <a:buSzTx/>
              <a:buFontTx/>
              <a:buNone/>
            </a:pPr>
            <a:r>
              <a:rPr lang="en-US" sz="1800"/>
              <a:t>Terhadap politik dalam negeri, pemerintah berkewajiban melindungi hak-hak asai warga negara.</a:t>
            </a:r>
            <a:endParaRPr lang="en-US" sz="1800" noProof="1"/>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224258"/>
                                        </p:tgtEl>
                                        <p:attrNameLst>
                                          <p:attrName>style.visibility</p:attrName>
                                        </p:attrNameLst>
                                      </p:cBhvr>
                                      <p:to>
                                        <p:strVal val="visible"/>
                                      </p:to>
                                    </p:set>
                                    <p:anim calcmode="lin" valueType="num">
                                      <p:cBhvr additive="base">
                                        <p:cTn id="7" dur="800" fill="hold">
                                          <p:stCondLst>
                                            <p:cond delay="0"/>
                                          </p:stCondLst>
                                        </p:cTn>
                                        <p:tgtEl>
                                          <p:spTgt spid="224258"/>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22425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24260">
                                            <p:txEl>
                                              <p:pRg st="0" end="0"/>
                                            </p:txEl>
                                          </p:spTgt>
                                        </p:tgtEl>
                                        <p:attrNameLst>
                                          <p:attrName>style.visibility</p:attrName>
                                        </p:attrNameLst>
                                      </p:cBhvr>
                                      <p:to>
                                        <p:strVal val="visible"/>
                                      </p:to>
                                    </p:set>
                                    <p:animEffect transition="in" filter="fade">
                                      <p:cBhvr>
                                        <p:cTn id="13" dur="1000"/>
                                        <p:tgtEl>
                                          <p:spTgt spid="224260">
                                            <p:txEl>
                                              <p:pRg st="0" end="0"/>
                                            </p:txEl>
                                          </p:spTgt>
                                        </p:tgtEl>
                                      </p:cBhvr>
                                    </p:animEffect>
                                    <p:anim calcmode="lin" valueType="num">
                                      <p:cBhvr>
                                        <p:cTn id="14" dur="1000" fill="hold"/>
                                        <p:tgtEl>
                                          <p:spTgt spid="224260">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242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224260">
                                            <p:txEl>
                                              <p:pRg st="2" end="2"/>
                                            </p:txEl>
                                          </p:spTgt>
                                        </p:tgtEl>
                                        <p:attrNameLst>
                                          <p:attrName>style.visibility</p:attrName>
                                        </p:attrNameLst>
                                      </p:cBhvr>
                                      <p:to>
                                        <p:strVal val="visible"/>
                                      </p:to>
                                    </p:set>
                                    <p:animEffect transition="in" filter="fade">
                                      <p:cBhvr>
                                        <p:cTn id="20" dur="1000"/>
                                        <p:tgtEl>
                                          <p:spTgt spid="224260">
                                            <p:txEl>
                                              <p:pRg st="2" end="2"/>
                                            </p:txEl>
                                          </p:spTgt>
                                        </p:tgtEl>
                                      </p:cBhvr>
                                    </p:animEffect>
                                    <p:anim calcmode="lin" valueType="num">
                                      <p:cBhvr>
                                        <p:cTn id="21" dur="1000" fill="hold"/>
                                        <p:tgtEl>
                                          <p:spTgt spid="224260">
                                            <p:txEl>
                                              <p:pRg st="2" end="2"/>
                                            </p:txEl>
                                          </p:spTgt>
                                        </p:tgtEl>
                                        <p:attrNameLst>
                                          <p:attrName>ppt_x</p:attrName>
                                        </p:attrNameLst>
                                      </p:cBhvr>
                                      <p:tavLst>
                                        <p:tav tm="0">
                                          <p:val>
                                            <p:strVal val="#ppt_x-.1"/>
                                          </p:val>
                                        </p:tav>
                                        <p:tav tm="100000">
                                          <p:val>
                                            <p:strVal val="#ppt_x"/>
                                          </p:val>
                                        </p:tav>
                                      </p:tavLst>
                                    </p:anim>
                                    <p:anim calcmode="lin" valueType="num">
                                      <p:cBhvr>
                                        <p:cTn id="22" dur="1000" fill="hold"/>
                                        <p:tgtEl>
                                          <p:spTgt spid="22426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24260">
                                            <p:txEl>
                                              <p:pRg st="3" end="3"/>
                                            </p:txEl>
                                          </p:spTgt>
                                        </p:tgtEl>
                                        <p:attrNameLst>
                                          <p:attrName>style.visibility</p:attrName>
                                        </p:attrNameLst>
                                      </p:cBhvr>
                                      <p:to>
                                        <p:strVal val="visible"/>
                                      </p:to>
                                    </p:set>
                                    <p:animEffect transition="in" filter="fade">
                                      <p:cBhvr>
                                        <p:cTn id="27" dur="1000"/>
                                        <p:tgtEl>
                                          <p:spTgt spid="224260">
                                            <p:txEl>
                                              <p:pRg st="3" end="3"/>
                                            </p:txEl>
                                          </p:spTgt>
                                        </p:tgtEl>
                                      </p:cBhvr>
                                    </p:animEffect>
                                    <p:anim calcmode="lin" valueType="num">
                                      <p:cBhvr>
                                        <p:cTn id="28" dur="1000" fill="hold"/>
                                        <p:tgtEl>
                                          <p:spTgt spid="224260">
                                            <p:txEl>
                                              <p:pRg st="3" end="3"/>
                                            </p:txEl>
                                          </p:spTgt>
                                        </p:tgtEl>
                                        <p:attrNameLst>
                                          <p:attrName>ppt_x</p:attrName>
                                        </p:attrNameLst>
                                      </p:cBhvr>
                                      <p:tavLst>
                                        <p:tav tm="0">
                                          <p:val>
                                            <p:strVal val="#ppt_x-.1"/>
                                          </p:val>
                                        </p:tav>
                                        <p:tav tm="100000">
                                          <p:val>
                                            <p:strVal val="#ppt_x"/>
                                          </p:val>
                                        </p:tav>
                                      </p:tavLst>
                                    </p:anim>
                                    <p:anim calcmode="lin" valueType="num">
                                      <p:cBhvr>
                                        <p:cTn id="29" dur="1000" fill="hold"/>
                                        <p:tgtEl>
                                          <p:spTgt spid="22426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224260">
                                            <p:txEl>
                                              <p:pRg st="5" end="5"/>
                                            </p:txEl>
                                          </p:spTgt>
                                        </p:tgtEl>
                                        <p:attrNameLst>
                                          <p:attrName>style.visibility</p:attrName>
                                        </p:attrNameLst>
                                      </p:cBhvr>
                                      <p:to>
                                        <p:strVal val="visible"/>
                                      </p:to>
                                    </p:set>
                                    <p:animEffect transition="in" filter="fade">
                                      <p:cBhvr>
                                        <p:cTn id="34" dur="1000"/>
                                        <p:tgtEl>
                                          <p:spTgt spid="224260">
                                            <p:txEl>
                                              <p:pRg st="5" end="5"/>
                                            </p:txEl>
                                          </p:spTgt>
                                        </p:tgtEl>
                                      </p:cBhvr>
                                    </p:animEffect>
                                    <p:anim calcmode="lin" valueType="num">
                                      <p:cBhvr>
                                        <p:cTn id="35" dur="1000" fill="hold"/>
                                        <p:tgtEl>
                                          <p:spTgt spid="224260">
                                            <p:txEl>
                                              <p:pRg st="5" end="5"/>
                                            </p:txEl>
                                          </p:spTgt>
                                        </p:tgtEl>
                                        <p:attrNameLst>
                                          <p:attrName>ppt_x</p:attrName>
                                        </p:attrNameLst>
                                      </p:cBhvr>
                                      <p:tavLst>
                                        <p:tav tm="0">
                                          <p:val>
                                            <p:strVal val="#ppt_x-.1"/>
                                          </p:val>
                                        </p:tav>
                                        <p:tav tm="100000">
                                          <p:val>
                                            <p:strVal val="#ppt_x"/>
                                          </p:val>
                                        </p:tav>
                                      </p:tavLst>
                                    </p:anim>
                                    <p:anim calcmode="lin" valueType="num">
                                      <p:cBhvr>
                                        <p:cTn id="36" dur="1000" fill="hold"/>
                                        <p:tgtEl>
                                          <p:spTgt spid="22426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224260">
                                            <p:txEl>
                                              <p:pRg st="7" end="7"/>
                                            </p:txEl>
                                          </p:spTgt>
                                        </p:tgtEl>
                                        <p:attrNameLst>
                                          <p:attrName>style.visibility</p:attrName>
                                        </p:attrNameLst>
                                      </p:cBhvr>
                                      <p:to>
                                        <p:strVal val="visible"/>
                                      </p:to>
                                    </p:set>
                                    <p:animEffect transition="in" filter="fade">
                                      <p:cBhvr>
                                        <p:cTn id="41" dur="1000"/>
                                        <p:tgtEl>
                                          <p:spTgt spid="224260">
                                            <p:txEl>
                                              <p:pRg st="7" end="7"/>
                                            </p:txEl>
                                          </p:spTgt>
                                        </p:tgtEl>
                                      </p:cBhvr>
                                    </p:animEffect>
                                    <p:anim calcmode="lin" valueType="num">
                                      <p:cBhvr>
                                        <p:cTn id="42" dur="1000" fill="hold"/>
                                        <p:tgtEl>
                                          <p:spTgt spid="224260">
                                            <p:txEl>
                                              <p:pRg st="7" end="7"/>
                                            </p:txEl>
                                          </p:spTgt>
                                        </p:tgtEl>
                                        <p:attrNameLst>
                                          <p:attrName>ppt_x</p:attrName>
                                        </p:attrNameLst>
                                      </p:cBhvr>
                                      <p:tavLst>
                                        <p:tav tm="0">
                                          <p:val>
                                            <p:strVal val="#ppt_x-.1"/>
                                          </p:val>
                                        </p:tav>
                                        <p:tav tm="100000">
                                          <p:val>
                                            <p:strVal val="#ppt_x"/>
                                          </p:val>
                                        </p:tav>
                                      </p:tavLst>
                                    </p:anim>
                                    <p:anim calcmode="lin" valueType="num">
                                      <p:cBhvr>
                                        <p:cTn id="43" dur="1000" fill="hold"/>
                                        <p:tgtEl>
                                          <p:spTgt spid="22426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p:bldP spid="224260"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KUIS</a:t>
            </a:r>
            <a:endParaRPr lang="en-US" noProof="1"/>
          </a:p>
        </p:txBody>
      </p:sp>
      <p:sp>
        <p:nvSpPr>
          <p:cNvPr id="141316" name="Rectangle 4"/>
          <p:cNvSpPr>
            <a:spLocks noGrp="1" noChangeArrowheads="1"/>
          </p:cNvSpPr>
          <p:nvPr>
            <p:ph type="body" idx="1"/>
          </p:nvPr>
        </p:nvSpPr>
        <p:spPr>
          <a:xfrm>
            <a:off x="914400" y="1828800"/>
            <a:ext cx="7772400" cy="4530725"/>
          </a:xfrm>
          <a:noFill/>
          <a:ln/>
        </p:spPr>
        <p:txBody>
          <a:bodyPr/>
          <a:lstStyle/>
          <a:p>
            <a:pPr>
              <a:buSzTx/>
              <a:buFontTx/>
              <a:buChar char="•"/>
            </a:pPr>
            <a:r>
              <a:rPr lang="en-US"/>
              <a:t>Uraikan yang menurut pendapat anda adalah sebuah pelanggaran HAM yang pernah terjadi di Indonesia!</a:t>
            </a:r>
          </a:p>
          <a:p>
            <a:pPr>
              <a:buSzTx/>
              <a:buFontTx/>
              <a:buChar char="•"/>
            </a:pPr>
            <a:r>
              <a:rPr lang="en-US"/>
              <a:t>Apa yang anda dapat lakukan untuk mengurangi/menghilangkan pelanggaran HAM tersebut? </a:t>
            </a:r>
          </a:p>
          <a:p>
            <a:pPr>
              <a:buSzTx/>
              <a:buFontTx/>
              <a:buChar char="•"/>
            </a:pPr>
            <a:r>
              <a:rPr lang="en-US"/>
              <a:t>Buatlah pemecahan masalah yang seharusnya dilakukan atas pelanggaran HAM tersebut!</a:t>
            </a:r>
            <a:endParaRPr lang="en-US" noProof="1"/>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nodePh="1">
                                  <p:stCondLst>
                                    <p:cond delay="0"/>
                                  </p:stCondLst>
                                  <p:endCondLst>
                                    <p:cond evt="begin" delay="0">
                                      <p:tn val="5"/>
                                    </p:cond>
                                  </p:endCondLst>
                                  <p:childTnLst>
                                    <p:set>
                                      <p:cBhvr>
                                        <p:cTn id="6" dur="1" fill="hold">
                                          <p:stCondLst>
                                            <p:cond delay="0"/>
                                          </p:stCondLst>
                                        </p:cTn>
                                        <p:tgtEl>
                                          <p:spTgt spid="141314"/>
                                        </p:tgtEl>
                                        <p:attrNameLst>
                                          <p:attrName>style.visibility</p:attrName>
                                        </p:attrNameLst>
                                      </p:cBhvr>
                                      <p:to>
                                        <p:strVal val="visible"/>
                                      </p:to>
                                    </p:set>
                                    <p:animEffect transition="in" filter="fade">
                                      <p:cBhvr>
                                        <p:cTn id="7" dur="768" decel="100000"/>
                                        <p:tgtEl>
                                          <p:spTgt spid="141314"/>
                                        </p:tgtEl>
                                      </p:cBhvr>
                                    </p:animEffect>
                                    <p:animScale>
                                      <p:cBhvr>
                                        <p:cTn id="8" dur="768" decel="100000"/>
                                        <p:tgtEl>
                                          <p:spTgt spid="141314"/>
                                        </p:tgtEl>
                                      </p:cBhvr>
                                      <p:from x="10000" y="10000"/>
                                      <p:to x="200000" y="450000"/>
                                    </p:animScale>
                                    <p:animScale>
                                      <p:cBhvr>
                                        <p:cTn id="9" dur="1230" accel="100000" fill="hold">
                                          <p:stCondLst>
                                            <p:cond delay="768"/>
                                          </p:stCondLst>
                                        </p:cTn>
                                        <p:tgtEl>
                                          <p:spTgt spid="141314"/>
                                        </p:tgtEl>
                                      </p:cBhvr>
                                      <p:from x="200000" y="450000"/>
                                      <p:to x="100000" y="100000"/>
                                    </p:animScale>
                                    <p:set>
                                      <p:cBhvr>
                                        <p:cTn id="10" dur="768" fill="hold"/>
                                        <p:tgtEl>
                                          <p:spTgt spid="141314"/>
                                        </p:tgtEl>
                                        <p:attrNameLst>
                                          <p:attrName>ppt_x</p:attrName>
                                        </p:attrNameLst>
                                      </p:cBhvr>
                                      <p:to>
                                        <p:strVal val="(0.5)"/>
                                      </p:to>
                                    </p:set>
                                    <p:anim from="(0.5)" to="(#ppt_x)" calcmode="lin" valueType="num">
                                      <p:cBhvr>
                                        <p:cTn id="11" dur="1230" accel="100000" fill="hold">
                                          <p:stCondLst>
                                            <p:cond delay="768"/>
                                          </p:stCondLst>
                                        </p:cTn>
                                        <p:tgtEl>
                                          <p:spTgt spid="141314"/>
                                        </p:tgtEl>
                                        <p:attrNameLst>
                                          <p:attrName>ppt_x</p:attrName>
                                        </p:attrNameLst>
                                      </p:cBhvr>
                                    </p:anim>
                                    <p:set>
                                      <p:cBhvr>
                                        <p:cTn id="12" dur="768" fill="hold"/>
                                        <p:tgtEl>
                                          <p:spTgt spid="141314"/>
                                        </p:tgtEl>
                                        <p:attrNameLst>
                                          <p:attrName>ppt_y</p:attrName>
                                        </p:attrNameLst>
                                      </p:cBhvr>
                                      <p:to>
                                        <p:strVal val="(#ppt_y+0.4)"/>
                                      </p:to>
                                    </p:set>
                                    <p:anim from="(#ppt_y+0.4)" to="(#ppt_y)" calcmode="lin" valueType="num">
                                      <p:cBhvr>
                                        <p:cTn id="13" dur="1230" accel="100000" fill="hold">
                                          <p:stCondLst>
                                            <p:cond delay="768"/>
                                          </p:stCondLst>
                                        </p:cTn>
                                        <p:tgtEl>
                                          <p:spTgt spid="14131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41316">
                                            <p:txEl>
                                              <p:pRg st="0" end="0"/>
                                            </p:txEl>
                                          </p:spTgt>
                                        </p:tgtEl>
                                        <p:attrNameLst>
                                          <p:attrName>style.visibility</p:attrName>
                                        </p:attrNameLst>
                                      </p:cBhvr>
                                      <p:to>
                                        <p:strVal val="visible"/>
                                      </p:to>
                                    </p:set>
                                    <p:anim calcmode="lin" valueType="num">
                                      <p:cBhvr>
                                        <p:cTn id="18" dur="500" fill="hold"/>
                                        <p:tgtEl>
                                          <p:spTgt spid="141316">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41316">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4131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41316">
                                            <p:txEl>
                                              <p:pRg st="1" end="1"/>
                                            </p:txEl>
                                          </p:spTgt>
                                        </p:tgtEl>
                                        <p:attrNameLst>
                                          <p:attrName>style.visibility</p:attrName>
                                        </p:attrNameLst>
                                      </p:cBhvr>
                                      <p:to>
                                        <p:strVal val="visible"/>
                                      </p:to>
                                    </p:set>
                                    <p:anim calcmode="lin" valueType="num">
                                      <p:cBhvr>
                                        <p:cTn id="25" dur="500" fill="hold"/>
                                        <p:tgtEl>
                                          <p:spTgt spid="141316">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41316">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4131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41316">
                                            <p:txEl>
                                              <p:pRg st="2" end="2"/>
                                            </p:txEl>
                                          </p:spTgt>
                                        </p:tgtEl>
                                        <p:attrNameLst>
                                          <p:attrName>style.visibility</p:attrName>
                                        </p:attrNameLst>
                                      </p:cBhvr>
                                      <p:to>
                                        <p:strVal val="visible"/>
                                      </p:to>
                                    </p:set>
                                    <p:anim calcmode="lin" valueType="num">
                                      <p:cBhvr>
                                        <p:cTn id="32" dur="500" fill="hold"/>
                                        <p:tgtEl>
                                          <p:spTgt spid="141316">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41316">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413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39363"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39364"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39365" name="Text Box 5"/>
          <p:cNvSpPr txBox="1">
            <a:spLocks noChangeArrowheads="1"/>
          </p:cNvSpPr>
          <p:nvPr/>
        </p:nvSpPr>
        <p:spPr bwMode="auto">
          <a:xfrm>
            <a:off x="533400" y="762000"/>
            <a:ext cx="8153400" cy="5730875"/>
          </a:xfrm>
          <a:prstGeom prst="rect">
            <a:avLst/>
          </a:prstGeom>
          <a:noFill/>
          <a:ln w="9525">
            <a:noFill/>
            <a:miter lim="800000"/>
            <a:headEnd/>
            <a:tailEnd/>
          </a:ln>
          <a:effectLst/>
        </p:spPr>
        <p:txBody>
          <a:bodyPr>
            <a:spAutoFit/>
          </a:bodyPr>
          <a:lstStyle/>
          <a:p>
            <a:pPr marL="61913" indent="-61913">
              <a:spcBef>
                <a:spcPct val="50000"/>
              </a:spcBef>
            </a:pPr>
            <a:r>
              <a:rPr lang="en-US" b="1"/>
              <a:t>PENGERTIAN PAHAM KETUHANAN DALAM SILA I</a:t>
            </a:r>
          </a:p>
          <a:p>
            <a:pPr marL="61913" indent="-61913">
              <a:spcBef>
                <a:spcPct val="50000"/>
              </a:spcBef>
            </a:pPr>
            <a:r>
              <a:rPr lang="en-US">
                <a:cs typeface="Arial" charset="0"/>
              </a:rPr>
              <a:t> • SECARA IMPLISIT</a:t>
            </a:r>
            <a:endParaRPr lang="en-US"/>
          </a:p>
          <a:p>
            <a:pPr marL="61913" indent="-61913">
              <a:spcBef>
                <a:spcPct val="50000"/>
              </a:spcBef>
            </a:pPr>
            <a:r>
              <a:rPr lang="en-US"/>
              <a:t>Untuk sampai pada pengertian Tuhan, manusia bisa berpangkal pada pengetahuannya tentang alam dan dirinya sendiri.</a:t>
            </a:r>
          </a:p>
          <a:p>
            <a:pPr marL="61913" indent="-61913">
              <a:spcBef>
                <a:spcPct val="50000"/>
              </a:spcBef>
            </a:pPr>
            <a:r>
              <a:rPr lang="en-US"/>
              <a:t>Segala sesuatu yang ada di dunia ini:</a:t>
            </a:r>
          </a:p>
          <a:p>
            <a:pPr marL="61913" indent="-61913">
              <a:spcBef>
                <a:spcPct val="50000"/>
              </a:spcBef>
              <a:buFontTx/>
              <a:buChar char="-"/>
            </a:pPr>
            <a:r>
              <a:rPr lang="en-US"/>
              <a:t> memiliki sifat-sifat terbatas (fana)</a:t>
            </a:r>
          </a:p>
          <a:p>
            <a:pPr marL="61913" indent="-61913">
              <a:spcBef>
                <a:spcPct val="50000"/>
              </a:spcBef>
              <a:buFontTx/>
              <a:buChar char="-"/>
            </a:pPr>
            <a:r>
              <a:rPr lang="en-US"/>
              <a:t> relatif</a:t>
            </a:r>
          </a:p>
          <a:p>
            <a:pPr marL="61913" indent="-61913">
              <a:spcBef>
                <a:spcPct val="50000"/>
              </a:spcBef>
              <a:buFontTx/>
              <a:buChar char="-"/>
            </a:pPr>
            <a:r>
              <a:rPr lang="en-US"/>
              <a:t> tergantung</a:t>
            </a:r>
          </a:p>
          <a:p>
            <a:pPr marL="61913" indent="-61913">
              <a:spcBef>
                <a:spcPct val="50000"/>
              </a:spcBef>
              <a:buFontTx/>
              <a:buChar char="-"/>
            </a:pPr>
            <a:r>
              <a:rPr lang="en-US"/>
              <a:t> diciptakan (terjadi)</a:t>
            </a:r>
          </a:p>
          <a:p>
            <a:pPr marL="61913" indent="-61913">
              <a:spcBef>
                <a:spcPct val="50000"/>
              </a:spcBef>
              <a:buFontTx/>
              <a:buChar char="-"/>
            </a:pPr>
            <a:r>
              <a:rPr lang="en-US"/>
              <a:t> tidak niscaya (tidak sempurna)</a:t>
            </a:r>
          </a:p>
          <a:p>
            <a:pPr marL="61913" indent="-61913">
              <a:spcBef>
                <a:spcPct val="50000"/>
              </a:spcBef>
              <a:buFontTx/>
              <a:buChar char="-"/>
            </a:pPr>
            <a:r>
              <a:rPr lang="en-US"/>
              <a:t> tidak mutlak</a:t>
            </a:r>
          </a:p>
          <a:p>
            <a:pPr marL="61913" indent="-61913">
              <a:spcBef>
                <a:spcPct val="50000"/>
              </a:spcBef>
            </a:pPr>
            <a:r>
              <a:rPr lang="en-US"/>
              <a:t> </a:t>
            </a:r>
          </a:p>
          <a:p>
            <a:pPr marL="61913" indent="-61913">
              <a:spcBef>
                <a:spcPct val="50000"/>
              </a:spcBef>
            </a:pPr>
            <a:r>
              <a:rPr lang="en-US"/>
              <a:t> Dibandingkan sifat Tuhan yang adikodrati. Maka Sila I muncul sebagai dari kodrat manusia yaitu usaha manusia untuk lebih mengenal dan dekat pada sang Maha Sempurna.</a:t>
            </a:r>
          </a:p>
        </p:txBody>
      </p:sp>
    </p:spTree>
  </p:cSld>
  <p:clrMapOvr>
    <a:masterClrMapping/>
  </p:clrMapOvr>
  <p:transition spd="slow">
    <p:cover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5220" name="Rectangle 4"/>
          <p:cNvSpPr>
            <a:spLocks noChangeArrowheads="1"/>
          </p:cNvSpPr>
          <p:nvPr/>
        </p:nvSpPr>
        <p:spPr bwMode="auto">
          <a:xfrm>
            <a:off x="533400" y="1295400"/>
            <a:ext cx="29718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545218" name="Rectangle 2"/>
          <p:cNvSpPr>
            <a:spLocks noGrp="1" noChangeArrowheads="1"/>
          </p:cNvSpPr>
          <p:nvPr>
            <p:ph type="body" idx="1"/>
          </p:nvPr>
        </p:nvSpPr>
        <p:spPr>
          <a:xfrm>
            <a:off x="609600" y="1066800"/>
            <a:ext cx="8229600" cy="5181600"/>
          </a:xfrm>
        </p:spPr>
        <p:txBody>
          <a:bodyPr/>
          <a:lstStyle/>
          <a:p>
            <a:pPr>
              <a:buFont typeface="Wingdings" pitchFamily="2" charset="2"/>
              <a:buNone/>
            </a:pPr>
            <a:endParaRPr lang="en-US" sz="2000" b="1" dirty="0"/>
          </a:p>
          <a:p>
            <a:pPr>
              <a:buFont typeface="Wingdings" pitchFamily="2" charset="2"/>
              <a:buNone/>
            </a:pPr>
            <a:r>
              <a:rPr lang="en-US" sz="2000" b="1" dirty="0" err="1"/>
              <a:t>Persatuan</a:t>
            </a:r>
            <a:r>
              <a:rPr lang="en-US" sz="2000" b="1" dirty="0"/>
              <a:t> Indonesia</a:t>
            </a:r>
            <a:r>
              <a:rPr lang="en-US" sz="2000" dirty="0"/>
              <a:t>                       </a:t>
            </a:r>
            <a:r>
              <a:rPr lang="en-US" sz="2000" b="1" dirty="0" err="1"/>
              <a:t>cita-cita</a:t>
            </a:r>
            <a:r>
              <a:rPr lang="en-US" sz="2000" b="1" dirty="0"/>
              <a:t> </a:t>
            </a:r>
            <a:r>
              <a:rPr lang="en-US" sz="2000" b="1" dirty="0" err="1"/>
              <a:t>bersama</a:t>
            </a:r>
            <a:r>
              <a:rPr lang="en-US" sz="2000" b="1" dirty="0"/>
              <a:t> </a:t>
            </a:r>
          </a:p>
          <a:p>
            <a:pPr>
              <a:buFont typeface="Wingdings" pitchFamily="2" charset="2"/>
              <a:buNone/>
            </a:pPr>
            <a:r>
              <a:rPr lang="en-US" sz="2000" dirty="0"/>
              <a:t>					(</a:t>
            </a:r>
            <a:r>
              <a:rPr lang="en-US" sz="2000" dirty="0" err="1"/>
              <a:t>dirumuskan</a:t>
            </a:r>
            <a:r>
              <a:rPr lang="en-US" sz="2000" dirty="0"/>
              <a:t> </a:t>
            </a:r>
            <a:r>
              <a:rPr lang="en-US" sz="2000" dirty="0" err="1"/>
              <a:t>saat</a:t>
            </a:r>
            <a:r>
              <a:rPr lang="en-US" sz="2000" dirty="0"/>
              <a:t> </a:t>
            </a:r>
            <a:r>
              <a:rPr lang="en-US" sz="2000" dirty="0" err="1"/>
              <a:t>sumpah</a:t>
            </a:r>
            <a:r>
              <a:rPr lang="en-US" sz="2000" dirty="0"/>
              <a:t> </a:t>
            </a:r>
            <a:r>
              <a:rPr lang="en-US" sz="2000" dirty="0" err="1"/>
              <a:t>pemuda</a:t>
            </a:r>
            <a:r>
              <a:rPr lang="en-US" sz="2000" dirty="0"/>
              <a:t>,</a:t>
            </a:r>
          </a:p>
          <a:p>
            <a:pPr>
              <a:buFont typeface="Wingdings" pitchFamily="2" charset="2"/>
              <a:buNone/>
            </a:pPr>
            <a:r>
              <a:rPr lang="en-US" sz="2000" dirty="0"/>
              <a:t>					</a:t>
            </a:r>
            <a:r>
              <a:rPr lang="en-US" sz="2000" dirty="0" err="1"/>
              <a:t>usaha</a:t>
            </a:r>
            <a:r>
              <a:rPr lang="en-US" sz="2000" dirty="0"/>
              <a:t> </a:t>
            </a:r>
            <a:r>
              <a:rPr lang="en-US" sz="2000" dirty="0" err="1"/>
              <a:t>mengkonkritkan</a:t>
            </a:r>
            <a:r>
              <a:rPr lang="en-US" sz="2000" dirty="0"/>
              <a:t> </a:t>
            </a:r>
            <a:r>
              <a:rPr lang="en-US" sz="2000" dirty="0" err="1"/>
              <a:t>setelah</a:t>
            </a:r>
            <a:endParaRPr lang="en-US" sz="2000" dirty="0"/>
          </a:p>
          <a:p>
            <a:pPr>
              <a:buFont typeface="Wingdings" pitchFamily="2" charset="2"/>
              <a:buNone/>
            </a:pPr>
            <a:r>
              <a:rPr lang="en-US" sz="2000" dirty="0"/>
              <a:t>	 				</a:t>
            </a:r>
            <a:r>
              <a:rPr lang="en-US" sz="2000" dirty="0" err="1"/>
              <a:t>kemerdekaan</a:t>
            </a:r>
            <a:r>
              <a:rPr lang="en-US" sz="2000" dirty="0"/>
              <a:t> 1945)		</a:t>
            </a:r>
          </a:p>
          <a:p>
            <a:pPr>
              <a:buFont typeface="Wingdings" pitchFamily="2" charset="2"/>
              <a:buNone/>
            </a:pPr>
            <a:endParaRPr lang="en-US" sz="2000" dirty="0"/>
          </a:p>
          <a:p>
            <a:pPr>
              <a:buFont typeface="Wingdings" pitchFamily="2" charset="2"/>
              <a:buNone/>
            </a:pPr>
            <a:endParaRPr lang="en-US" sz="2000" dirty="0"/>
          </a:p>
          <a:p>
            <a:pPr>
              <a:buFont typeface="Wingdings" pitchFamily="2" charset="2"/>
              <a:buNone/>
            </a:pPr>
            <a:r>
              <a:rPr lang="en-US" sz="2000" dirty="0"/>
              <a:t>					</a:t>
            </a:r>
            <a:r>
              <a:rPr lang="en-US" sz="2000" dirty="0" err="1"/>
              <a:t>cita-cita</a:t>
            </a:r>
            <a:r>
              <a:rPr lang="en-US" sz="2000" dirty="0"/>
              <a:t> </a:t>
            </a:r>
            <a:r>
              <a:rPr lang="en-US" sz="2000" dirty="0" err="1"/>
              <a:t>tersebut</a:t>
            </a:r>
            <a:r>
              <a:rPr lang="en-US" sz="2000" dirty="0"/>
              <a:t> </a:t>
            </a:r>
            <a:r>
              <a:rPr lang="en-US" sz="2000" dirty="0" err="1"/>
              <a:t>mengandung</a:t>
            </a:r>
            <a:r>
              <a:rPr lang="en-US" sz="2000" dirty="0"/>
              <a:t> </a:t>
            </a:r>
          </a:p>
          <a:p>
            <a:pPr>
              <a:buFont typeface="Wingdings" pitchFamily="2" charset="2"/>
              <a:buNone/>
            </a:pPr>
            <a:r>
              <a:rPr lang="en-US" sz="2000" dirty="0"/>
              <a:t>					</a:t>
            </a:r>
            <a:r>
              <a:rPr lang="en-US" sz="2000" b="1" dirty="0" err="1"/>
              <a:t>tujuan</a:t>
            </a:r>
            <a:r>
              <a:rPr lang="en-US" sz="2000" b="1" dirty="0"/>
              <a:t>/</a:t>
            </a:r>
            <a:r>
              <a:rPr lang="en-US" sz="2000" b="1" dirty="0" err="1"/>
              <a:t>harapan</a:t>
            </a:r>
            <a:r>
              <a:rPr lang="en-US" sz="2000" b="1" dirty="0"/>
              <a:t> </a:t>
            </a:r>
            <a:r>
              <a:rPr lang="en-US" sz="2000" b="1" dirty="0" err="1"/>
              <a:t>bersama</a:t>
            </a:r>
            <a:endParaRPr lang="en-US" sz="2000" b="1" dirty="0"/>
          </a:p>
          <a:p>
            <a:pPr>
              <a:buFont typeface="Wingdings" pitchFamily="2" charset="2"/>
              <a:buNone/>
            </a:pPr>
            <a:r>
              <a:rPr lang="en-US" sz="2000" dirty="0" err="1"/>
              <a:t>Mengadapi</a:t>
            </a:r>
            <a:r>
              <a:rPr lang="en-US" sz="2000" dirty="0"/>
              <a:t> </a:t>
            </a:r>
            <a:r>
              <a:rPr lang="en-US" sz="2000" dirty="0" err="1"/>
              <a:t>tantangan</a:t>
            </a:r>
            <a:endParaRPr lang="en-US" sz="2000" dirty="0"/>
          </a:p>
          <a:p>
            <a:pPr>
              <a:buFont typeface="Wingdings" pitchFamily="2" charset="2"/>
              <a:buNone/>
            </a:pPr>
            <a:endParaRPr lang="en-US" sz="2000" b="1" dirty="0"/>
          </a:p>
          <a:p>
            <a:pPr>
              <a:buFont typeface="Wingdings" pitchFamily="2" charset="2"/>
              <a:buNone/>
            </a:pPr>
            <a:r>
              <a:rPr lang="en-US" sz="2000" b="1" dirty="0"/>
              <a:t>					</a:t>
            </a:r>
            <a:r>
              <a:rPr lang="en-US" sz="2000" b="1" dirty="0" err="1"/>
              <a:t>Masyarakat</a:t>
            </a:r>
            <a:r>
              <a:rPr lang="en-US" sz="2000" b="1" dirty="0"/>
              <a:t> </a:t>
            </a:r>
            <a:r>
              <a:rPr lang="en-US" sz="2000" b="1" dirty="0" err="1"/>
              <a:t>adil</a:t>
            </a:r>
            <a:r>
              <a:rPr lang="en-US" sz="2000" b="1" dirty="0"/>
              <a:t> </a:t>
            </a:r>
            <a:r>
              <a:rPr lang="en-US" sz="2000" b="1" dirty="0" err="1"/>
              <a:t>dan</a:t>
            </a:r>
            <a:r>
              <a:rPr lang="en-US" sz="2000" b="1" dirty="0"/>
              <a:t> </a:t>
            </a:r>
            <a:r>
              <a:rPr lang="en-US" sz="2000" b="1" dirty="0" err="1"/>
              <a:t>makmur</a:t>
            </a:r>
            <a:endParaRPr lang="en-US" sz="2000" b="1" dirty="0"/>
          </a:p>
          <a:p>
            <a:pPr>
              <a:buFont typeface="Wingdings" pitchFamily="2" charset="2"/>
              <a:buNone/>
            </a:pPr>
            <a:r>
              <a:rPr lang="en-US" sz="2000" dirty="0"/>
              <a:t>					(</a:t>
            </a:r>
            <a:r>
              <a:rPr lang="en-US" sz="2000" dirty="0" err="1"/>
              <a:t>dijelaskan</a:t>
            </a:r>
            <a:r>
              <a:rPr lang="en-US" sz="2000" dirty="0"/>
              <a:t> </a:t>
            </a:r>
            <a:r>
              <a:rPr lang="en-US" sz="2000" dirty="0" err="1"/>
              <a:t>dalam</a:t>
            </a:r>
            <a:r>
              <a:rPr lang="en-US" sz="2000" dirty="0"/>
              <a:t> </a:t>
            </a:r>
            <a:r>
              <a:rPr lang="en-US" sz="2000" dirty="0" err="1"/>
              <a:t>alinea</a:t>
            </a:r>
            <a:r>
              <a:rPr lang="en-US" sz="2000" dirty="0"/>
              <a:t> IV UUD’45)</a:t>
            </a:r>
          </a:p>
          <a:p>
            <a:pPr>
              <a:buFont typeface="Wingdings" pitchFamily="2" charset="2"/>
              <a:buNone/>
            </a:pPr>
            <a:endParaRPr lang="en-US" sz="2000" noProof="1"/>
          </a:p>
        </p:txBody>
      </p:sp>
      <p:sp>
        <p:nvSpPr>
          <p:cNvPr id="1545219" name="Text Box 3"/>
          <p:cNvSpPr txBox="1">
            <a:spLocks noChangeArrowheads="1"/>
          </p:cNvSpPr>
          <p:nvPr/>
        </p:nvSpPr>
        <p:spPr bwMode="auto">
          <a:xfrm>
            <a:off x="457200" y="381000"/>
            <a:ext cx="81534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p:txBody>
      </p:sp>
      <p:sp>
        <p:nvSpPr>
          <p:cNvPr id="1545221" name="Line 5"/>
          <p:cNvSpPr>
            <a:spLocks noChangeShapeType="1"/>
          </p:cNvSpPr>
          <p:nvPr/>
        </p:nvSpPr>
        <p:spPr bwMode="auto">
          <a:xfrm>
            <a:off x="3733800" y="1600200"/>
            <a:ext cx="990600" cy="0"/>
          </a:xfrm>
          <a:prstGeom prst="line">
            <a:avLst/>
          </a:prstGeom>
          <a:noFill/>
          <a:ln w="9525">
            <a:solidFill>
              <a:schemeClr val="tx1"/>
            </a:solidFill>
            <a:round/>
            <a:headEnd/>
            <a:tailEnd type="triangle" w="med" len="med"/>
          </a:ln>
          <a:effectLst/>
        </p:spPr>
        <p:txBody>
          <a:bodyPr/>
          <a:lstStyle/>
          <a:p>
            <a:endParaRPr lang="en-US"/>
          </a:p>
        </p:txBody>
      </p:sp>
      <p:sp>
        <p:nvSpPr>
          <p:cNvPr id="1545222" name="Line 6"/>
          <p:cNvSpPr>
            <a:spLocks noChangeShapeType="1"/>
          </p:cNvSpPr>
          <p:nvPr/>
        </p:nvSpPr>
        <p:spPr bwMode="auto">
          <a:xfrm>
            <a:off x="5943600" y="3048000"/>
            <a:ext cx="0" cy="533400"/>
          </a:xfrm>
          <a:prstGeom prst="line">
            <a:avLst/>
          </a:prstGeom>
          <a:noFill/>
          <a:ln w="9525">
            <a:solidFill>
              <a:schemeClr val="tx1"/>
            </a:solidFill>
            <a:round/>
            <a:headEnd/>
            <a:tailEnd type="triangle" w="med" len="med"/>
          </a:ln>
          <a:effectLst/>
        </p:spPr>
        <p:txBody>
          <a:bodyPr/>
          <a:lstStyle/>
          <a:p>
            <a:endParaRPr lang="en-US"/>
          </a:p>
        </p:txBody>
      </p:sp>
      <p:sp>
        <p:nvSpPr>
          <p:cNvPr id="1545223" name="Line 7"/>
          <p:cNvSpPr>
            <a:spLocks noChangeShapeType="1"/>
          </p:cNvSpPr>
          <p:nvPr/>
        </p:nvSpPr>
        <p:spPr bwMode="auto">
          <a:xfrm>
            <a:off x="5943600" y="4495800"/>
            <a:ext cx="0" cy="533400"/>
          </a:xfrm>
          <a:prstGeom prst="line">
            <a:avLst/>
          </a:prstGeom>
          <a:noFill/>
          <a:ln w="9525">
            <a:solidFill>
              <a:schemeClr val="tx1"/>
            </a:solidFill>
            <a:round/>
            <a:headEnd/>
            <a:tailEnd type="triangle" w="med" len="med"/>
          </a:ln>
          <a:effectLst/>
        </p:spPr>
        <p:txBody>
          <a:bodyPr/>
          <a:lstStyle/>
          <a:p>
            <a:endParaRPr lang="en-US"/>
          </a:p>
        </p:txBody>
      </p:sp>
      <p:sp>
        <p:nvSpPr>
          <p:cNvPr id="1545228" name="AutoShape 12"/>
          <p:cNvSpPr>
            <a:spLocks noChangeArrowheads="1"/>
          </p:cNvSpPr>
          <p:nvPr/>
        </p:nvSpPr>
        <p:spPr bwMode="auto">
          <a:xfrm rot="16200000">
            <a:off x="1257300" y="2628900"/>
            <a:ext cx="1447800" cy="1371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wrap="none" anchor="ctr"/>
          <a:lstStyle/>
          <a:p>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42" name="Rectangle 2"/>
          <p:cNvSpPr>
            <a:spLocks noGrp="1" noChangeArrowheads="1"/>
          </p:cNvSpPr>
          <p:nvPr>
            <p:ph type="body" idx="1"/>
          </p:nvPr>
        </p:nvSpPr>
        <p:spPr>
          <a:xfrm>
            <a:off x="533400" y="1752600"/>
            <a:ext cx="8229600" cy="4495800"/>
          </a:xfrm>
        </p:spPr>
        <p:txBody>
          <a:bodyPr/>
          <a:lstStyle/>
          <a:p>
            <a:pPr>
              <a:buFont typeface="Wingdings" pitchFamily="2" charset="2"/>
              <a:buNone/>
            </a:pPr>
            <a:r>
              <a:rPr lang="en-US" sz="2400"/>
              <a:t>	Kecenderungan dan kesadaran menjadi bangsa meliputi karakter :</a:t>
            </a:r>
          </a:p>
          <a:p>
            <a:pPr>
              <a:buFont typeface="Wingdings" pitchFamily="2" charset="2"/>
              <a:buNone/>
            </a:pPr>
            <a:endParaRPr lang="en-US" sz="2400"/>
          </a:p>
          <a:p>
            <a:r>
              <a:rPr lang="en-US" sz="2400"/>
              <a:t>Bangsa diidentifikasikan dengan negara</a:t>
            </a:r>
          </a:p>
          <a:p>
            <a:r>
              <a:rPr lang="en-US" sz="2400"/>
              <a:t>Bangsa diidentifikasikan dengan bahasa dan kebudayaan</a:t>
            </a:r>
          </a:p>
          <a:p>
            <a:r>
              <a:rPr lang="en-US" sz="2400"/>
              <a:t>Bangsa diidentifikasikan dengan wilayah</a:t>
            </a:r>
          </a:p>
          <a:p>
            <a:r>
              <a:rPr lang="en-US" sz="2400"/>
              <a:t>Bangsa diidentifikasikan dengan warisan bersama</a:t>
            </a:r>
          </a:p>
          <a:p>
            <a:r>
              <a:rPr lang="en-US" sz="2400"/>
              <a:t>Bangsa diidentifikasikan dengan tujuan bersama</a:t>
            </a:r>
          </a:p>
          <a:p>
            <a:pPr>
              <a:buFont typeface="Wingdings" pitchFamily="2" charset="2"/>
              <a:buNone/>
            </a:pPr>
            <a:endParaRPr lang="en-US" sz="2800" noProof="1"/>
          </a:p>
        </p:txBody>
      </p:sp>
      <p:sp>
        <p:nvSpPr>
          <p:cNvPr id="1546243" name="Text Box 3"/>
          <p:cNvSpPr txBox="1">
            <a:spLocks noChangeArrowheads="1"/>
          </p:cNvSpPr>
          <p:nvPr/>
        </p:nvSpPr>
        <p:spPr bwMode="auto">
          <a:xfrm>
            <a:off x="457200" y="381000"/>
            <a:ext cx="81534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7266" name="Rectangle 2"/>
          <p:cNvSpPr>
            <a:spLocks noGrp="1" noChangeArrowheads="1"/>
          </p:cNvSpPr>
          <p:nvPr>
            <p:ph type="body" idx="1"/>
          </p:nvPr>
        </p:nvSpPr>
        <p:spPr>
          <a:xfrm>
            <a:off x="609600" y="1447800"/>
            <a:ext cx="7924800" cy="4800600"/>
          </a:xfrm>
        </p:spPr>
        <p:txBody>
          <a:bodyPr/>
          <a:lstStyle/>
          <a:p>
            <a:pPr>
              <a:buFont typeface="Wingdings" pitchFamily="2" charset="2"/>
              <a:buNone/>
            </a:pPr>
            <a:r>
              <a:rPr lang="en-US" sz="2000" dirty="0"/>
              <a:t>PENGERTIAN IDEOLOGI</a:t>
            </a:r>
          </a:p>
          <a:p>
            <a:pPr>
              <a:buFont typeface="Wingdings" pitchFamily="2" charset="2"/>
              <a:buNone/>
            </a:pPr>
            <a:r>
              <a:rPr lang="en-US" sz="2000" dirty="0"/>
              <a:t>               </a:t>
            </a:r>
          </a:p>
          <a:p>
            <a:pPr>
              <a:buFontTx/>
              <a:buChar char="-"/>
            </a:pPr>
            <a:r>
              <a:rPr lang="en-US" sz="2000" dirty="0" err="1"/>
              <a:t>ilmu</a:t>
            </a:r>
            <a:r>
              <a:rPr lang="en-US" sz="2000" dirty="0"/>
              <a:t> </a:t>
            </a:r>
            <a:r>
              <a:rPr lang="en-US" sz="2000" dirty="0" err="1"/>
              <a:t>tentang</a:t>
            </a:r>
            <a:r>
              <a:rPr lang="en-US" sz="2000" dirty="0"/>
              <a:t> idea-idea (</a:t>
            </a:r>
            <a:r>
              <a:rPr lang="en-US" sz="2000" i="1" dirty="0" err="1"/>
              <a:t>Destutt</a:t>
            </a:r>
            <a:r>
              <a:rPr lang="en-US" sz="2000" i="1" dirty="0"/>
              <a:t> de Tracy</a:t>
            </a:r>
            <a:r>
              <a:rPr lang="en-US" sz="2000" dirty="0"/>
              <a:t>)</a:t>
            </a:r>
          </a:p>
          <a:p>
            <a:pPr>
              <a:buFontTx/>
              <a:buChar char="-"/>
            </a:pPr>
            <a:r>
              <a:rPr lang="en-US" sz="2000" dirty="0"/>
              <a:t>Dari </a:t>
            </a:r>
            <a:r>
              <a:rPr lang="en-US" sz="2000" dirty="0" err="1"/>
              <a:t>ide</a:t>
            </a:r>
            <a:r>
              <a:rPr lang="en-US" sz="2000" dirty="0"/>
              <a:t> </a:t>
            </a:r>
            <a:r>
              <a:rPr lang="en-US" sz="2000" dirty="0" err="1"/>
              <a:t>dan</a:t>
            </a:r>
            <a:r>
              <a:rPr lang="en-US" sz="2000" dirty="0"/>
              <a:t> logos (</a:t>
            </a:r>
            <a:r>
              <a:rPr lang="en-US" sz="2000" dirty="0" err="1"/>
              <a:t>ilmu</a:t>
            </a:r>
            <a:r>
              <a:rPr lang="en-US" sz="2000" dirty="0"/>
              <a:t> </a:t>
            </a:r>
            <a:r>
              <a:rPr lang="en-US" sz="2000" dirty="0" err="1"/>
              <a:t>tentang</a:t>
            </a:r>
            <a:r>
              <a:rPr lang="en-US" sz="2000" dirty="0"/>
              <a:t> </a:t>
            </a:r>
            <a:r>
              <a:rPr lang="en-US" sz="2000" dirty="0" err="1"/>
              <a:t>gagasan</a:t>
            </a:r>
            <a:r>
              <a:rPr lang="en-US" sz="2000" dirty="0"/>
              <a:t>), ‘</a:t>
            </a:r>
            <a:r>
              <a:rPr lang="en-US" sz="2000" i="1" dirty="0"/>
              <a:t>a system of ideas</a:t>
            </a:r>
            <a:r>
              <a:rPr lang="en-US" sz="2000" dirty="0"/>
              <a:t>’</a:t>
            </a:r>
          </a:p>
          <a:p>
            <a:pPr>
              <a:buFontTx/>
              <a:buChar char="-"/>
            </a:pPr>
            <a:r>
              <a:rPr lang="en-US" sz="2000" dirty="0" err="1"/>
              <a:t>Merupakan</a:t>
            </a:r>
            <a:r>
              <a:rPr lang="en-US" sz="2000" dirty="0"/>
              <a:t> </a:t>
            </a:r>
            <a:r>
              <a:rPr lang="en-US" sz="2000" dirty="0" err="1"/>
              <a:t>sistem</a:t>
            </a:r>
            <a:r>
              <a:rPr lang="en-US" sz="2000" dirty="0"/>
              <a:t> </a:t>
            </a:r>
            <a:r>
              <a:rPr lang="en-US" sz="2000" dirty="0" err="1"/>
              <a:t>nilai</a:t>
            </a:r>
            <a:r>
              <a:rPr lang="en-US" sz="2000" dirty="0"/>
              <a:t>, </a:t>
            </a:r>
            <a:r>
              <a:rPr lang="en-US" sz="2000" dirty="0" err="1"/>
              <a:t>suatu</a:t>
            </a:r>
            <a:r>
              <a:rPr lang="en-US" sz="2000" dirty="0"/>
              <a:t> </a:t>
            </a:r>
            <a:r>
              <a:rPr lang="en-US" sz="2000" dirty="0" err="1"/>
              <a:t>kesatuan</a:t>
            </a:r>
            <a:r>
              <a:rPr lang="en-US" sz="2000" dirty="0"/>
              <a:t> yang </a:t>
            </a:r>
            <a:r>
              <a:rPr lang="en-US" sz="2000" dirty="0" err="1"/>
              <a:t>terdiri</a:t>
            </a:r>
            <a:r>
              <a:rPr lang="en-US" sz="2000" dirty="0"/>
              <a:t> </a:t>
            </a:r>
            <a:r>
              <a:rPr lang="en-US" sz="2000" dirty="0" err="1"/>
              <a:t>dari</a:t>
            </a:r>
            <a:r>
              <a:rPr lang="en-US" sz="2000" dirty="0"/>
              <a:t> </a:t>
            </a:r>
            <a:r>
              <a:rPr lang="en-US" sz="2000" dirty="0" err="1"/>
              <a:t>sejumlah</a:t>
            </a:r>
            <a:r>
              <a:rPr lang="en-US" sz="2000" dirty="0"/>
              <a:t> </a:t>
            </a:r>
            <a:r>
              <a:rPr lang="en-US" sz="2000" dirty="0" err="1"/>
              <a:t>nilai</a:t>
            </a:r>
            <a:r>
              <a:rPr lang="en-US" sz="2000" dirty="0"/>
              <a:t> yang </a:t>
            </a:r>
            <a:r>
              <a:rPr lang="en-US" sz="2000" dirty="0" err="1"/>
              <a:t>menyeluruh</a:t>
            </a:r>
            <a:r>
              <a:rPr lang="en-US" sz="2000" dirty="0"/>
              <a:t> </a:t>
            </a:r>
            <a:r>
              <a:rPr lang="en-US" sz="2000" dirty="0" err="1"/>
              <a:t>dan</a:t>
            </a:r>
            <a:r>
              <a:rPr lang="en-US" sz="2000" dirty="0"/>
              <a:t> </a:t>
            </a:r>
            <a:r>
              <a:rPr lang="en-US" sz="2000" dirty="0" err="1"/>
              <a:t>mendasar</a:t>
            </a:r>
            <a:r>
              <a:rPr lang="en-US" sz="2000" dirty="0"/>
              <a:t>, </a:t>
            </a:r>
            <a:r>
              <a:rPr lang="en-US" sz="2000" dirty="0" err="1"/>
              <a:t>sebagai</a:t>
            </a:r>
            <a:r>
              <a:rPr lang="en-US" sz="2000" dirty="0"/>
              <a:t> </a:t>
            </a:r>
            <a:r>
              <a:rPr lang="en-US" sz="2000" dirty="0" err="1"/>
              <a:t>hasil</a:t>
            </a:r>
            <a:r>
              <a:rPr lang="en-US" sz="2000" dirty="0"/>
              <a:t> </a:t>
            </a:r>
            <a:r>
              <a:rPr lang="en-US" sz="2000" dirty="0" err="1"/>
              <a:t>pemikiran</a:t>
            </a:r>
            <a:r>
              <a:rPr lang="en-US" sz="2000" dirty="0"/>
              <a:t> </a:t>
            </a:r>
            <a:r>
              <a:rPr lang="en-US" sz="2000" dirty="0" err="1"/>
              <a:t>manusia</a:t>
            </a:r>
            <a:r>
              <a:rPr lang="en-US" sz="2000" dirty="0"/>
              <a:t> </a:t>
            </a:r>
            <a:r>
              <a:rPr lang="en-US" sz="2000" dirty="0" err="1"/>
              <a:t>dalam</a:t>
            </a:r>
            <a:r>
              <a:rPr lang="en-US" sz="2000" dirty="0"/>
              <a:t> </a:t>
            </a:r>
            <a:r>
              <a:rPr lang="en-US" sz="2000" dirty="0" err="1"/>
              <a:t>berusaha</a:t>
            </a:r>
            <a:r>
              <a:rPr lang="en-US" sz="2000" dirty="0"/>
              <a:t> </a:t>
            </a:r>
            <a:r>
              <a:rPr lang="en-US" sz="2000" dirty="0" err="1"/>
              <a:t>memahami</a:t>
            </a:r>
            <a:r>
              <a:rPr lang="en-US" sz="2000" dirty="0"/>
              <a:t> </a:t>
            </a:r>
            <a:r>
              <a:rPr lang="en-US" sz="2000" dirty="0" err="1"/>
              <a:t>suatu</a:t>
            </a:r>
            <a:r>
              <a:rPr lang="en-US" sz="2000" dirty="0"/>
              <a:t> </a:t>
            </a:r>
            <a:r>
              <a:rPr lang="en-US" sz="2000" dirty="0" err="1"/>
              <a:t>realita</a:t>
            </a:r>
            <a:r>
              <a:rPr lang="en-US" sz="2000" dirty="0"/>
              <a:t> </a:t>
            </a:r>
            <a:r>
              <a:rPr lang="en-US" sz="2000" dirty="0" err="1"/>
              <a:t>situasi</a:t>
            </a:r>
            <a:r>
              <a:rPr lang="en-US" sz="2000" dirty="0"/>
              <a:t> </a:t>
            </a:r>
            <a:r>
              <a:rPr lang="en-US" sz="2000" dirty="0" err="1"/>
              <a:t>tertentu</a:t>
            </a:r>
            <a:r>
              <a:rPr lang="en-US" sz="2000" dirty="0"/>
              <a:t> </a:t>
            </a:r>
            <a:r>
              <a:rPr lang="en-US" sz="2000" dirty="0" err="1"/>
              <a:t>atau</a:t>
            </a:r>
            <a:r>
              <a:rPr lang="en-US" sz="2000" dirty="0"/>
              <a:t> </a:t>
            </a:r>
            <a:r>
              <a:rPr lang="en-US" sz="2000" dirty="0" err="1"/>
              <a:t>menggambarkan</a:t>
            </a:r>
            <a:r>
              <a:rPr lang="en-US" sz="2000" dirty="0"/>
              <a:t> </a:t>
            </a:r>
            <a:r>
              <a:rPr lang="en-US" sz="2000" dirty="0" err="1"/>
              <a:t>situasi</a:t>
            </a:r>
            <a:r>
              <a:rPr lang="en-US" sz="2000" dirty="0"/>
              <a:t> </a:t>
            </a:r>
            <a:r>
              <a:rPr lang="en-US" sz="2000" dirty="0" err="1"/>
              <a:t>baru</a:t>
            </a:r>
            <a:r>
              <a:rPr lang="en-US" sz="2000" dirty="0"/>
              <a:t> yang </a:t>
            </a:r>
            <a:r>
              <a:rPr lang="en-US" sz="2000" dirty="0" err="1"/>
              <a:t>dicita-citakan</a:t>
            </a:r>
            <a:r>
              <a:rPr lang="en-US" sz="2000" dirty="0"/>
              <a:t> </a:t>
            </a:r>
            <a:r>
              <a:rPr lang="en-US" sz="2000" dirty="0" err="1"/>
              <a:t>serta</a:t>
            </a:r>
            <a:r>
              <a:rPr lang="en-US" sz="2000" dirty="0"/>
              <a:t> </a:t>
            </a:r>
            <a:r>
              <a:rPr lang="en-US" sz="2000" dirty="0" err="1"/>
              <a:t>cara</a:t>
            </a:r>
            <a:r>
              <a:rPr lang="en-US" sz="2000" dirty="0"/>
              <a:t> </a:t>
            </a:r>
            <a:r>
              <a:rPr lang="en-US" sz="2000" dirty="0" err="1"/>
              <a:t>mencapainya</a:t>
            </a:r>
            <a:r>
              <a:rPr lang="en-US" sz="2000" dirty="0"/>
              <a:t>.</a:t>
            </a:r>
          </a:p>
          <a:p>
            <a:pPr>
              <a:buFontTx/>
              <a:buNone/>
            </a:pPr>
            <a:endParaRPr lang="en-US" sz="2000" dirty="0"/>
          </a:p>
          <a:p>
            <a:pPr>
              <a:buFontTx/>
              <a:buChar char="-"/>
            </a:pPr>
            <a:endParaRPr lang="en-US" sz="2000" noProof="1"/>
          </a:p>
        </p:txBody>
      </p:sp>
      <p:sp>
        <p:nvSpPr>
          <p:cNvPr id="1547267"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9314" name="Rectangle 2"/>
          <p:cNvSpPr>
            <a:spLocks noGrp="1" noChangeArrowheads="1"/>
          </p:cNvSpPr>
          <p:nvPr>
            <p:ph type="body" idx="1"/>
          </p:nvPr>
        </p:nvSpPr>
        <p:spPr>
          <a:xfrm>
            <a:off x="609600" y="1981200"/>
            <a:ext cx="7924800" cy="4419600"/>
          </a:xfrm>
        </p:spPr>
        <p:txBody>
          <a:bodyPr/>
          <a:lstStyle/>
          <a:p>
            <a:pPr>
              <a:buFont typeface="Wingdings" pitchFamily="2" charset="2"/>
              <a:buNone/>
            </a:pPr>
            <a:r>
              <a:rPr lang="en-US" sz="2000"/>
              <a:t>	</a:t>
            </a:r>
            <a:r>
              <a:rPr lang="en-US" sz="2400"/>
              <a:t>Ideologi </a:t>
            </a:r>
            <a:r>
              <a:rPr lang="en-US" sz="2400" u="sng"/>
              <a:t>bukan</a:t>
            </a:r>
            <a:r>
              <a:rPr lang="en-US" sz="2400"/>
              <a:t> agama meskipun keduanya mengandung sistem nilai yang dijadikan dasar bersikap dan berbuat manusia dalam kehidupannya maupun dasar dalam memecahkan masalah yang dihadapi manusia serta berfungsi untuk mengarahkan manusia menuju pada kondisi yang diidealkan, karena:</a:t>
            </a:r>
          </a:p>
          <a:p>
            <a:pPr>
              <a:buFont typeface="Wingdings" pitchFamily="2" charset="2"/>
              <a:buNone/>
            </a:pPr>
            <a:r>
              <a:rPr lang="en-US" sz="2400"/>
              <a:t>	1. Dasar orientasi berbeda</a:t>
            </a:r>
          </a:p>
          <a:p>
            <a:pPr>
              <a:buFont typeface="Wingdings" pitchFamily="2" charset="2"/>
              <a:buNone/>
            </a:pPr>
            <a:r>
              <a:rPr lang="en-US" sz="2400"/>
              <a:t>	2. Perbedaan dalam menyikapi (rasional-kritis)</a:t>
            </a:r>
            <a:endParaRPr lang="en-US" sz="2400" noProof="1"/>
          </a:p>
        </p:txBody>
      </p:sp>
      <p:sp>
        <p:nvSpPr>
          <p:cNvPr id="1549315"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0338" name="Rectangle 2"/>
          <p:cNvSpPr>
            <a:spLocks noGrp="1" noChangeArrowheads="1"/>
          </p:cNvSpPr>
          <p:nvPr>
            <p:ph type="body" idx="1"/>
          </p:nvPr>
        </p:nvSpPr>
        <p:spPr>
          <a:xfrm>
            <a:off x="609600" y="1752600"/>
            <a:ext cx="7924800" cy="4495800"/>
          </a:xfrm>
        </p:spPr>
        <p:txBody>
          <a:bodyPr/>
          <a:lstStyle/>
          <a:p>
            <a:pPr>
              <a:lnSpc>
                <a:spcPct val="90000"/>
              </a:lnSpc>
              <a:buFont typeface="Wingdings" pitchFamily="2" charset="2"/>
              <a:buNone/>
            </a:pPr>
            <a:r>
              <a:rPr lang="en-US" sz="2000"/>
              <a:t>PANCASILA SEBAGAI IDEOLOGI</a:t>
            </a:r>
          </a:p>
          <a:p>
            <a:pPr>
              <a:lnSpc>
                <a:spcPct val="90000"/>
              </a:lnSpc>
              <a:buFont typeface="Wingdings" pitchFamily="2" charset="2"/>
              <a:buNone/>
            </a:pPr>
            <a:r>
              <a:rPr lang="en-US" sz="2000"/>
              <a:t>(Pancasila ideologi atau bukan?)</a:t>
            </a:r>
          </a:p>
          <a:p>
            <a:pPr>
              <a:lnSpc>
                <a:spcPct val="90000"/>
              </a:lnSpc>
              <a:buFont typeface="Wingdings" pitchFamily="2" charset="2"/>
              <a:buNone/>
            </a:pPr>
            <a:endParaRPr lang="en-US" sz="2000"/>
          </a:p>
          <a:p>
            <a:pPr>
              <a:lnSpc>
                <a:spcPct val="90000"/>
              </a:lnSpc>
              <a:buFont typeface="Wingdings" pitchFamily="2" charset="2"/>
              <a:buChar char="§"/>
            </a:pPr>
            <a:r>
              <a:rPr lang="en-US" sz="2000"/>
              <a:t>Pancasila adalah ideologi, karena nilai-nilai Pancasila merupakan kesatuan utuh, bulat dan mendalam yang kemudian dirumuskan sebagai dasar negara, yang artinya dasar dalam menyelenggarakan negara serta dasar dalam melaksanakan aktivitas negara dalam rangka mewujudkan tujuan dan cita-cita nasional. Pancasila sebagai rancangan dasar tentang keadaan ideal yang hendak dicapai bangsa Indonesia.</a:t>
            </a:r>
          </a:p>
          <a:p>
            <a:pPr>
              <a:lnSpc>
                <a:spcPct val="90000"/>
              </a:lnSpc>
              <a:buFont typeface="Wingdings" pitchFamily="2" charset="2"/>
              <a:buChar char="§"/>
            </a:pPr>
            <a:r>
              <a:rPr lang="en-US" sz="2000"/>
              <a:t>Pancasila juga mempunyai watak dan fungsi sebagai : pemberi harapan, pemersatu maupun memenuhi fungsi sebagai dasar untuk memahami dan menaksirkan realita, memberi makna dan menunjukkan tujuan dan jalan untuk menemukan identitasnya, menyemangati dan mendorong untuk melakukan kegiatan.</a:t>
            </a:r>
          </a:p>
        </p:txBody>
      </p:sp>
      <p:sp>
        <p:nvSpPr>
          <p:cNvPr id="1550339"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3410" name="Rectangle 2"/>
          <p:cNvSpPr>
            <a:spLocks noGrp="1" noChangeArrowheads="1"/>
          </p:cNvSpPr>
          <p:nvPr>
            <p:ph type="body" idx="1"/>
          </p:nvPr>
        </p:nvSpPr>
        <p:spPr>
          <a:xfrm>
            <a:off x="914400" y="1905000"/>
            <a:ext cx="7620000" cy="4343400"/>
          </a:xfrm>
        </p:spPr>
        <p:txBody>
          <a:bodyPr/>
          <a:lstStyle/>
          <a:p>
            <a:pPr>
              <a:buFont typeface="Wingdings" pitchFamily="2" charset="2"/>
              <a:buNone/>
            </a:pPr>
            <a:r>
              <a:rPr lang="en-US" sz="1800"/>
              <a:t>SIKAP TERHADAP IDEOLOGI</a:t>
            </a:r>
          </a:p>
          <a:p>
            <a:pPr>
              <a:buFont typeface="Wingdings" pitchFamily="2" charset="2"/>
              <a:buNone/>
            </a:pPr>
            <a:r>
              <a:rPr lang="en-US" sz="1800"/>
              <a:t>	Mengingat ideologi tidak bebas nilai maka sikap terhadap ideologi:</a:t>
            </a:r>
          </a:p>
          <a:p>
            <a:pPr>
              <a:buFontTx/>
              <a:buChar char="•"/>
            </a:pPr>
            <a:r>
              <a:rPr lang="en-US" sz="1800"/>
              <a:t>KRITIS</a:t>
            </a:r>
          </a:p>
          <a:p>
            <a:pPr>
              <a:buFontTx/>
              <a:buNone/>
            </a:pPr>
            <a:r>
              <a:rPr lang="en-US" sz="1800"/>
              <a:t>	Kritis terhadap Ideologi (terbuka atau tertutup). Daya kritis diarahkan pada usaha menemukan alasan mendasar mengapa kita meyakini ideologi sebagai pedoman hidup (way of life) atau filosofi bangsa. Kritis juga disebabkan ideologi sangat mudah digunakan mengatasnamakan kepentingan, kekuasaan.Disini perlu semakin kritis mengamati, menegur jika ideologi digunakan sebagai alat untuk kepentingan tertentu atau hanya menguntungkan sekelompok masyarakat dan menindas lainnya.</a:t>
            </a:r>
          </a:p>
          <a:p>
            <a:pPr>
              <a:buFontTx/>
              <a:buChar char="•"/>
            </a:pPr>
            <a:r>
              <a:rPr lang="en-US" sz="1800"/>
              <a:t>REINTEPRETASI</a:t>
            </a:r>
          </a:p>
          <a:p>
            <a:pPr>
              <a:buFontTx/>
              <a:buChar char="•"/>
            </a:pPr>
            <a:r>
              <a:rPr lang="en-US" sz="1800"/>
              <a:t>TERBUKA</a:t>
            </a:r>
          </a:p>
        </p:txBody>
      </p:sp>
      <p:sp>
        <p:nvSpPr>
          <p:cNvPr id="1553411"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4434" name="Rectangle 2"/>
          <p:cNvSpPr>
            <a:spLocks noGrp="1" noChangeArrowheads="1"/>
          </p:cNvSpPr>
          <p:nvPr>
            <p:ph type="body" idx="1"/>
          </p:nvPr>
        </p:nvSpPr>
        <p:spPr>
          <a:xfrm>
            <a:off x="914400" y="1676400"/>
            <a:ext cx="7620000" cy="4724400"/>
          </a:xfrm>
        </p:spPr>
        <p:txBody>
          <a:bodyPr/>
          <a:lstStyle/>
          <a:p>
            <a:pPr>
              <a:lnSpc>
                <a:spcPct val="90000"/>
              </a:lnSpc>
              <a:buFont typeface="Wingdings" pitchFamily="2" charset="2"/>
              <a:buNone/>
            </a:pPr>
            <a:r>
              <a:rPr lang="en-US" sz="1800"/>
              <a:t>SIKAP TERHADAP IDEOLOGI</a:t>
            </a:r>
          </a:p>
          <a:p>
            <a:pPr>
              <a:lnSpc>
                <a:spcPct val="90000"/>
              </a:lnSpc>
              <a:buFont typeface="Wingdings" pitchFamily="2" charset="2"/>
              <a:buNone/>
            </a:pPr>
            <a:r>
              <a:rPr lang="en-US" sz="1800"/>
              <a:t>	Mengingat ideologi tidak bebas nilai maka sikap terhadap ideologi:</a:t>
            </a:r>
          </a:p>
          <a:p>
            <a:pPr>
              <a:lnSpc>
                <a:spcPct val="90000"/>
              </a:lnSpc>
              <a:buFontTx/>
              <a:buChar char="•"/>
            </a:pPr>
            <a:r>
              <a:rPr lang="en-US" sz="1800"/>
              <a:t>KRITIS</a:t>
            </a:r>
          </a:p>
          <a:p>
            <a:pPr>
              <a:lnSpc>
                <a:spcPct val="90000"/>
              </a:lnSpc>
              <a:buFontTx/>
              <a:buChar char="•"/>
            </a:pPr>
            <a:r>
              <a:rPr lang="en-US" sz="1800"/>
              <a:t>REINTEPRETASI</a:t>
            </a:r>
          </a:p>
          <a:p>
            <a:pPr>
              <a:lnSpc>
                <a:spcPct val="90000"/>
              </a:lnSpc>
              <a:buFontTx/>
              <a:buNone/>
            </a:pPr>
            <a:r>
              <a:rPr lang="en-US" sz="1800"/>
              <a:t>	Ideologi bermuatan nilai, oleh karena itu senantiasa sebaiknya dilakukan penafsiran atas nilai itu. Dengan tetap kritis, menafsirkan nilai-nilai itu dalam koridor normatif dan tujuan mengapa bangsa ini dibentuk. Reintepretasi juga berarti pemaknaan atas nilai-nilai itu dalam kehidupan nyata.</a:t>
            </a:r>
          </a:p>
          <a:p>
            <a:pPr>
              <a:lnSpc>
                <a:spcPct val="90000"/>
              </a:lnSpc>
              <a:buFontTx/>
              <a:buChar char="•"/>
            </a:pPr>
            <a:r>
              <a:rPr lang="en-US" sz="1800"/>
              <a:t>TERBUKA</a:t>
            </a:r>
          </a:p>
          <a:p>
            <a:pPr>
              <a:lnSpc>
                <a:spcPct val="90000"/>
              </a:lnSpc>
              <a:buFontTx/>
              <a:buNone/>
            </a:pPr>
            <a:r>
              <a:rPr lang="en-US" sz="1800"/>
              <a:t>	Kita diharapkan memiliki wawasan mengenai ideologi lain. Dalam wacana demokratis, sangat dimungkinkan munculnya beragam ideologi. Kita perlu membaca dan mengenali ideologi lain dan menggali ideologi lain untuk pemahaman atas ideologi sendiri. Langkai ini perlu mengingat kita tidak mungkin lagi mengisolasi diri dari informasi.</a:t>
            </a:r>
          </a:p>
        </p:txBody>
      </p:sp>
      <p:sp>
        <p:nvSpPr>
          <p:cNvPr id="1554435"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5458" name="Rectangle 2"/>
          <p:cNvSpPr>
            <a:spLocks noGrp="1" noChangeArrowheads="1"/>
          </p:cNvSpPr>
          <p:nvPr>
            <p:ph type="body" idx="1"/>
          </p:nvPr>
        </p:nvSpPr>
        <p:spPr>
          <a:xfrm>
            <a:off x="838200" y="1447800"/>
            <a:ext cx="7696200" cy="4800600"/>
          </a:xfrm>
        </p:spPr>
        <p:txBody>
          <a:bodyPr/>
          <a:lstStyle/>
          <a:p>
            <a:pPr>
              <a:buFont typeface="Wingdings" pitchFamily="2" charset="2"/>
              <a:buNone/>
            </a:pPr>
            <a:r>
              <a:rPr lang="en-US" sz="2000" dirty="0"/>
              <a:t>PERBANDINGAN IDEOLOGI-IDEOLOGI DUNIA</a:t>
            </a:r>
          </a:p>
          <a:p>
            <a:pPr>
              <a:buFont typeface="Wingdings" pitchFamily="2" charset="2"/>
              <a:buNone/>
            </a:pPr>
            <a:r>
              <a:rPr lang="en-US" sz="2000" dirty="0"/>
              <a:t>A. IDEOLOGI DALAM ARTI PENUH</a:t>
            </a:r>
          </a:p>
          <a:p>
            <a:pPr>
              <a:buFont typeface="Wingdings" pitchFamily="2" charset="2"/>
              <a:buNone/>
            </a:pPr>
            <a:r>
              <a:rPr lang="en-US" sz="2000" dirty="0"/>
              <a:t>	</a:t>
            </a:r>
          </a:p>
          <a:p>
            <a:pPr>
              <a:buFont typeface="Wingdings" pitchFamily="2" charset="2"/>
              <a:buNone/>
            </a:pPr>
            <a:r>
              <a:rPr lang="en-US" sz="2000" dirty="0"/>
              <a:t>	</a:t>
            </a:r>
            <a:r>
              <a:rPr lang="en-US" sz="2000" dirty="0" err="1"/>
              <a:t>Ajaran</a:t>
            </a:r>
            <a:r>
              <a:rPr lang="en-US" sz="2000" dirty="0"/>
              <a:t> </a:t>
            </a:r>
            <a:r>
              <a:rPr lang="en-US" sz="2000" dirty="0" err="1"/>
              <a:t>atau</a:t>
            </a:r>
            <a:r>
              <a:rPr lang="en-US" sz="2000" dirty="0"/>
              <a:t> </a:t>
            </a:r>
            <a:r>
              <a:rPr lang="en-US" sz="2000" dirty="0" err="1"/>
              <a:t>pandangan</a:t>
            </a:r>
            <a:r>
              <a:rPr lang="en-US" sz="2000" dirty="0"/>
              <a:t> </a:t>
            </a:r>
            <a:r>
              <a:rPr lang="en-US" sz="2000" dirty="0" err="1"/>
              <a:t>dunia</a:t>
            </a:r>
            <a:r>
              <a:rPr lang="en-US" sz="2000" dirty="0"/>
              <a:t> </a:t>
            </a:r>
            <a:r>
              <a:rPr lang="en-US" sz="2000" dirty="0" err="1"/>
              <a:t>atau</a:t>
            </a:r>
            <a:r>
              <a:rPr lang="en-US" sz="2000" dirty="0"/>
              <a:t> </a:t>
            </a:r>
            <a:r>
              <a:rPr lang="en-US" sz="2000" dirty="0" err="1"/>
              <a:t>filsafat</a:t>
            </a:r>
            <a:r>
              <a:rPr lang="en-US" sz="2000" dirty="0"/>
              <a:t> </a:t>
            </a:r>
            <a:r>
              <a:rPr lang="en-US" sz="2000" dirty="0" err="1"/>
              <a:t>sejarah</a:t>
            </a:r>
            <a:r>
              <a:rPr lang="en-US" sz="2000" dirty="0"/>
              <a:t> yang </a:t>
            </a:r>
            <a:r>
              <a:rPr lang="en-US" sz="2000" dirty="0" err="1"/>
              <a:t>menentukan</a:t>
            </a:r>
            <a:r>
              <a:rPr lang="en-US" sz="2000" dirty="0"/>
              <a:t> </a:t>
            </a:r>
            <a:r>
              <a:rPr lang="en-US" sz="2000" dirty="0" err="1"/>
              <a:t>tujuan-tujuan</a:t>
            </a:r>
            <a:r>
              <a:rPr lang="en-US" sz="2000" dirty="0"/>
              <a:t> </a:t>
            </a:r>
            <a:r>
              <a:rPr lang="en-US" sz="2000" dirty="0" err="1"/>
              <a:t>dan</a:t>
            </a:r>
            <a:r>
              <a:rPr lang="en-US" sz="2000" dirty="0"/>
              <a:t> </a:t>
            </a:r>
            <a:r>
              <a:rPr lang="en-US" sz="2000" dirty="0" err="1"/>
              <a:t>norma-norma</a:t>
            </a:r>
            <a:r>
              <a:rPr lang="en-US" sz="2000" dirty="0"/>
              <a:t> </a:t>
            </a:r>
            <a:r>
              <a:rPr lang="en-US" sz="2000" dirty="0" err="1"/>
              <a:t>sosial</a:t>
            </a:r>
            <a:r>
              <a:rPr lang="en-US" sz="2000" dirty="0"/>
              <a:t> </a:t>
            </a:r>
            <a:r>
              <a:rPr lang="en-US" sz="2000" dirty="0" err="1"/>
              <a:t>politik</a:t>
            </a:r>
            <a:r>
              <a:rPr lang="en-US" sz="2000" dirty="0"/>
              <a:t> yang </a:t>
            </a:r>
            <a:r>
              <a:rPr lang="en-US" sz="2000" dirty="0" err="1"/>
              <a:t>diklaim</a:t>
            </a:r>
            <a:r>
              <a:rPr lang="en-US" sz="2000" dirty="0"/>
              <a:t> </a:t>
            </a:r>
            <a:r>
              <a:rPr lang="en-US" sz="2000" dirty="0" err="1"/>
              <a:t>kebenarannya</a:t>
            </a:r>
            <a:r>
              <a:rPr lang="en-US" sz="2000" dirty="0"/>
              <a:t>. </a:t>
            </a:r>
            <a:r>
              <a:rPr lang="en-US" sz="2000" dirty="0" err="1"/>
              <a:t>Kebenaran</a:t>
            </a:r>
            <a:r>
              <a:rPr lang="en-US" sz="2000" dirty="0"/>
              <a:t> </a:t>
            </a:r>
            <a:r>
              <a:rPr lang="en-US" sz="2000" dirty="0" err="1"/>
              <a:t>ini</a:t>
            </a:r>
            <a:r>
              <a:rPr lang="en-US" sz="2000" dirty="0"/>
              <a:t> </a:t>
            </a:r>
            <a:r>
              <a:rPr lang="en-US" sz="2000" dirty="0" err="1"/>
              <a:t>tidak</a:t>
            </a:r>
            <a:r>
              <a:rPr lang="en-US" sz="2000" dirty="0"/>
              <a:t> </a:t>
            </a:r>
            <a:r>
              <a:rPr lang="en-US" sz="2000" dirty="0" err="1"/>
              <a:t>boleh</a:t>
            </a:r>
            <a:r>
              <a:rPr lang="en-US" sz="2000" dirty="0"/>
              <a:t> </a:t>
            </a:r>
            <a:r>
              <a:rPr lang="en-US" sz="2000" dirty="0" err="1"/>
              <a:t>dipersoalkan</a:t>
            </a:r>
            <a:r>
              <a:rPr lang="en-US" sz="2000" dirty="0"/>
              <a:t>, </a:t>
            </a:r>
            <a:r>
              <a:rPr lang="en-US" sz="2000" dirty="0" err="1"/>
              <a:t>diragukan</a:t>
            </a:r>
            <a:r>
              <a:rPr lang="en-US" sz="2000" dirty="0"/>
              <a:t> </a:t>
            </a:r>
            <a:r>
              <a:rPr lang="en-US" sz="2000" dirty="0" err="1"/>
              <a:t>lagi</a:t>
            </a:r>
            <a:r>
              <a:rPr lang="en-US" sz="2000" dirty="0"/>
              <a:t>. </a:t>
            </a:r>
            <a:r>
              <a:rPr lang="en-US" sz="2000" dirty="0" err="1"/>
              <a:t>Sifatnya</a:t>
            </a:r>
            <a:r>
              <a:rPr lang="en-US" sz="2000" dirty="0"/>
              <a:t> </a:t>
            </a:r>
            <a:r>
              <a:rPr lang="en-US" sz="2000" dirty="0" err="1"/>
              <a:t>dogmatis</a:t>
            </a:r>
            <a:r>
              <a:rPr lang="en-US" sz="2000" dirty="0"/>
              <a:t> </a:t>
            </a:r>
            <a:r>
              <a:rPr lang="en-US" sz="2000" dirty="0" err="1"/>
              <a:t>dan</a:t>
            </a:r>
            <a:r>
              <a:rPr lang="en-US" sz="2000" dirty="0"/>
              <a:t> </a:t>
            </a:r>
            <a:r>
              <a:rPr lang="en-US" sz="2000" dirty="0" err="1"/>
              <a:t>apriori</a:t>
            </a:r>
            <a:r>
              <a:rPr lang="en-US" sz="2000" dirty="0"/>
              <a:t> </a:t>
            </a:r>
            <a:r>
              <a:rPr lang="en-US" sz="2000" dirty="0" err="1"/>
              <a:t>artinya</a:t>
            </a:r>
            <a:r>
              <a:rPr lang="en-US" sz="2000" dirty="0"/>
              <a:t> </a:t>
            </a:r>
            <a:r>
              <a:rPr lang="en-US" sz="2000" dirty="0" err="1"/>
              <a:t>tidak</a:t>
            </a:r>
            <a:r>
              <a:rPr lang="en-US" sz="2000" dirty="0"/>
              <a:t> </a:t>
            </a:r>
            <a:r>
              <a:rPr lang="en-US" sz="2000" dirty="0" err="1"/>
              <a:t>bisa</a:t>
            </a:r>
            <a:r>
              <a:rPr lang="en-US" sz="2000" dirty="0"/>
              <a:t> </a:t>
            </a:r>
            <a:r>
              <a:rPr lang="en-US" sz="2000" dirty="0" err="1"/>
              <a:t>dimodifikasi</a:t>
            </a:r>
            <a:r>
              <a:rPr lang="en-US" sz="2000" dirty="0"/>
              <a:t> </a:t>
            </a:r>
            <a:r>
              <a:rPr lang="en-US" sz="2000" dirty="0" err="1"/>
              <a:t>lagi</a:t>
            </a:r>
            <a:r>
              <a:rPr lang="en-US" sz="2000" dirty="0"/>
              <a:t>, total </a:t>
            </a:r>
            <a:r>
              <a:rPr lang="en-US" sz="2000" dirty="0" err="1"/>
              <a:t>tertutup</a:t>
            </a:r>
            <a:r>
              <a:rPr lang="en-US" sz="2000" dirty="0"/>
              <a:t> </a:t>
            </a:r>
            <a:r>
              <a:rPr lang="en-US" sz="2000" dirty="0" err="1"/>
              <a:t>terhadap</a:t>
            </a:r>
            <a:r>
              <a:rPr lang="en-US" sz="2000" dirty="0"/>
              <a:t> </a:t>
            </a:r>
            <a:r>
              <a:rPr lang="en-US" sz="2000" dirty="0" err="1"/>
              <a:t>revisi</a:t>
            </a:r>
            <a:r>
              <a:rPr lang="en-US" sz="2000" dirty="0"/>
              <a:t> </a:t>
            </a:r>
            <a:r>
              <a:rPr lang="en-US" sz="2000" dirty="0" err="1"/>
              <a:t>isi</a:t>
            </a:r>
            <a:r>
              <a:rPr lang="en-US" sz="2000" dirty="0"/>
              <a:t> </a:t>
            </a:r>
            <a:r>
              <a:rPr lang="en-US" sz="2000" dirty="0" err="1"/>
              <a:t>karena</a:t>
            </a:r>
            <a:r>
              <a:rPr lang="en-US" sz="2000" dirty="0"/>
              <a:t> </a:t>
            </a:r>
            <a:r>
              <a:rPr lang="en-US" sz="2000" dirty="0" err="1"/>
              <a:t>faktor</a:t>
            </a:r>
            <a:r>
              <a:rPr lang="en-US" sz="2000" dirty="0"/>
              <a:t> </a:t>
            </a:r>
            <a:r>
              <a:rPr lang="en-US" sz="2000" dirty="0" err="1"/>
              <a:t>pengalaman</a:t>
            </a:r>
            <a:r>
              <a:rPr lang="en-US" sz="2000" dirty="0"/>
              <a:t> yang </a:t>
            </a:r>
            <a:r>
              <a:rPr lang="en-US" sz="2000" dirty="0" err="1"/>
              <a:t>berkembang</a:t>
            </a:r>
            <a:r>
              <a:rPr lang="en-US" sz="2000" dirty="0"/>
              <a:t> </a:t>
            </a:r>
            <a:r>
              <a:rPr lang="en-US" sz="2000" dirty="0" err="1"/>
              <a:t>di</a:t>
            </a:r>
            <a:r>
              <a:rPr lang="en-US" sz="2000" dirty="0"/>
              <a:t> </a:t>
            </a:r>
            <a:r>
              <a:rPr lang="en-US" sz="2000" dirty="0" err="1"/>
              <a:t>kemudian</a:t>
            </a:r>
            <a:r>
              <a:rPr lang="en-US" sz="2000" dirty="0"/>
              <a:t> </a:t>
            </a:r>
            <a:r>
              <a:rPr lang="en-US" sz="2000" dirty="0" err="1"/>
              <a:t>hari</a:t>
            </a:r>
            <a:r>
              <a:rPr lang="en-US" sz="2000" dirty="0"/>
              <a:t>. </a:t>
            </a:r>
            <a:r>
              <a:rPr lang="en-US" sz="2000" dirty="0" err="1"/>
              <a:t>Karena</a:t>
            </a:r>
            <a:r>
              <a:rPr lang="en-US" sz="2000" dirty="0"/>
              <a:t> </a:t>
            </a:r>
            <a:r>
              <a:rPr lang="en-US" sz="2000" dirty="0" err="1"/>
              <a:t>itu</a:t>
            </a:r>
            <a:r>
              <a:rPr lang="en-US" sz="2000" dirty="0"/>
              <a:t> </a:t>
            </a:r>
            <a:r>
              <a:rPr lang="en-US" sz="2000" dirty="0" err="1"/>
              <a:t>ideologi</a:t>
            </a:r>
            <a:r>
              <a:rPr lang="en-US" sz="2000" dirty="0"/>
              <a:t> </a:t>
            </a:r>
            <a:r>
              <a:rPr lang="en-US" sz="2000" dirty="0" err="1"/>
              <a:t>ini</a:t>
            </a:r>
            <a:r>
              <a:rPr lang="en-US" sz="2000" dirty="0"/>
              <a:t> </a:t>
            </a:r>
            <a:r>
              <a:rPr lang="en-US" sz="2000" dirty="0" err="1"/>
              <a:t>disebut</a:t>
            </a:r>
            <a:r>
              <a:rPr lang="en-US" sz="2000" dirty="0"/>
              <a:t> </a:t>
            </a:r>
            <a:r>
              <a:rPr lang="en-US" sz="2000" dirty="0" err="1"/>
              <a:t>ideologi</a:t>
            </a:r>
            <a:r>
              <a:rPr lang="en-US" sz="2000" dirty="0"/>
              <a:t> </a:t>
            </a:r>
            <a:r>
              <a:rPr lang="en-US" sz="2000" dirty="0" err="1"/>
              <a:t>tertutup</a:t>
            </a:r>
            <a:r>
              <a:rPr lang="en-US" sz="2000" dirty="0"/>
              <a:t>, </a:t>
            </a:r>
            <a:r>
              <a:rPr lang="en-US" sz="2000" dirty="0" err="1"/>
              <a:t>dirumuskan</a:t>
            </a:r>
            <a:r>
              <a:rPr lang="en-US" sz="2000" dirty="0"/>
              <a:t> </a:t>
            </a:r>
            <a:r>
              <a:rPr lang="en-US" sz="2000" dirty="0" err="1"/>
              <a:t>oleh</a:t>
            </a:r>
            <a:r>
              <a:rPr lang="en-US" sz="2000" dirty="0"/>
              <a:t> </a:t>
            </a:r>
            <a:r>
              <a:rPr lang="en-US" sz="2000" dirty="0" err="1"/>
              <a:t>seorang</a:t>
            </a:r>
            <a:r>
              <a:rPr lang="en-US" sz="2000" dirty="0"/>
              <a:t> </a:t>
            </a:r>
            <a:r>
              <a:rPr lang="en-US" sz="2000" dirty="0" err="1"/>
              <a:t>atau</a:t>
            </a:r>
            <a:r>
              <a:rPr lang="en-US" sz="2000" dirty="0"/>
              <a:t> </a:t>
            </a:r>
            <a:r>
              <a:rPr lang="en-US" sz="2000" dirty="0" err="1"/>
              <a:t>sekelompok</a:t>
            </a:r>
            <a:r>
              <a:rPr lang="en-US" sz="2000" dirty="0"/>
              <a:t> </a:t>
            </a:r>
            <a:r>
              <a:rPr lang="en-US" sz="2000" dirty="0" err="1"/>
              <a:t>orang</a:t>
            </a:r>
            <a:r>
              <a:rPr lang="en-US" sz="2000" dirty="0"/>
              <a:t> </a:t>
            </a:r>
            <a:r>
              <a:rPr lang="en-US" sz="2000" dirty="0" err="1"/>
              <a:t>dan</a:t>
            </a:r>
            <a:r>
              <a:rPr lang="en-US" sz="2000" dirty="0"/>
              <a:t> strata </a:t>
            </a:r>
            <a:r>
              <a:rPr lang="en-US" sz="2000" dirty="0" err="1"/>
              <a:t>sosial</a:t>
            </a:r>
            <a:r>
              <a:rPr lang="en-US" sz="2000" dirty="0"/>
              <a:t> </a:t>
            </a:r>
            <a:r>
              <a:rPr lang="en-US" sz="2000" dirty="0" err="1"/>
              <a:t>tertentu</a:t>
            </a:r>
            <a:r>
              <a:rPr lang="en-US" sz="2000" dirty="0"/>
              <a:t> </a:t>
            </a:r>
            <a:r>
              <a:rPr lang="en-US" sz="2000" dirty="0" err="1"/>
              <a:t>dan</a:t>
            </a:r>
            <a:r>
              <a:rPr lang="en-US" sz="2000" dirty="0"/>
              <a:t> </a:t>
            </a:r>
            <a:r>
              <a:rPr lang="en-US" sz="2000" dirty="0" err="1"/>
              <a:t>memiliki</a:t>
            </a:r>
            <a:r>
              <a:rPr lang="en-US" sz="2000" dirty="0"/>
              <a:t> </a:t>
            </a:r>
            <a:r>
              <a:rPr lang="en-US" sz="2000" dirty="0" err="1"/>
              <a:t>kepentingan</a:t>
            </a:r>
            <a:r>
              <a:rPr lang="en-US" sz="2000" dirty="0"/>
              <a:t> </a:t>
            </a:r>
            <a:r>
              <a:rPr lang="en-US" sz="2000" dirty="0" err="1"/>
              <a:t>politik</a:t>
            </a:r>
            <a:r>
              <a:rPr lang="en-US" sz="2000" dirty="0"/>
              <a:t> </a:t>
            </a:r>
            <a:r>
              <a:rPr lang="en-US" sz="2000" dirty="0" err="1"/>
              <a:t>ekonomi</a:t>
            </a:r>
            <a:r>
              <a:rPr lang="en-US" sz="2000" dirty="0"/>
              <a:t> </a:t>
            </a:r>
            <a:r>
              <a:rPr lang="en-US" sz="2000" dirty="0" err="1"/>
              <a:t>atau</a:t>
            </a:r>
            <a:r>
              <a:rPr lang="en-US" sz="2000" dirty="0"/>
              <a:t> </a:t>
            </a:r>
            <a:r>
              <a:rPr lang="en-US" sz="2000" dirty="0" err="1"/>
              <a:t>kultural</a:t>
            </a:r>
            <a:r>
              <a:rPr lang="en-US" sz="2000" dirty="0"/>
              <a:t> </a:t>
            </a:r>
            <a:r>
              <a:rPr lang="en-US" sz="2000" dirty="0" err="1"/>
              <a:t>tertentu</a:t>
            </a:r>
            <a:r>
              <a:rPr lang="en-US" sz="2000" dirty="0"/>
              <a:t> </a:t>
            </a:r>
            <a:r>
              <a:rPr lang="en-US" sz="2000" dirty="0" err="1"/>
              <a:t>atau</a:t>
            </a:r>
            <a:r>
              <a:rPr lang="en-US" sz="2000" dirty="0"/>
              <a:t> </a:t>
            </a:r>
            <a:r>
              <a:rPr lang="en-US" sz="2000" dirty="0" err="1"/>
              <a:t>orang-orang</a:t>
            </a:r>
            <a:r>
              <a:rPr lang="en-US" sz="2000" dirty="0"/>
              <a:t> yang </a:t>
            </a:r>
            <a:r>
              <a:rPr lang="en-US" sz="2000" dirty="0" err="1"/>
              <a:t>berada</a:t>
            </a:r>
            <a:r>
              <a:rPr lang="en-US" sz="2000" dirty="0"/>
              <a:t> </a:t>
            </a:r>
            <a:r>
              <a:rPr lang="en-US" sz="2000" dirty="0" err="1"/>
              <a:t>dalam</a:t>
            </a:r>
            <a:r>
              <a:rPr lang="en-US" sz="2000" dirty="0"/>
              <a:t> </a:t>
            </a:r>
            <a:r>
              <a:rPr lang="en-US" sz="2000" dirty="0" err="1"/>
              <a:t>lingkaran</a:t>
            </a:r>
            <a:r>
              <a:rPr lang="en-US" sz="2000" dirty="0"/>
              <a:t> </a:t>
            </a:r>
            <a:r>
              <a:rPr lang="en-US" sz="2000" dirty="0" err="1"/>
              <a:t>kekuasaan</a:t>
            </a:r>
            <a:r>
              <a:rPr lang="en-US" sz="2000" dirty="0"/>
              <a:t>. </a:t>
            </a:r>
            <a:r>
              <a:rPr lang="en-US" sz="2000" dirty="0" err="1"/>
              <a:t>Contoh</a:t>
            </a:r>
            <a:r>
              <a:rPr lang="en-US" sz="2000" dirty="0"/>
              <a:t> </a:t>
            </a:r>
            <a:r>
              <a:rPr lang="en-US" sz="2000" dirty="0" err="1"/>
              <a:t>ideologi</a:t>
            </a:r>
            <a:r>
              <a:rPr lang="en-US" sz="2000" dirty="0"/>
              <a:t> </a:t>
            </a:r>
            <a:r>
              <a:rPr lang="en-US" sz="2000" dirty="0" err="1"/>
              <a:t>tertutup</a:t>
            </a:r>
            <a:r>
              <a:rPr lang="en-US" sz="2000" dirty="0"/>
              <a:t> </a:t>
            </a:r>
            <a:r>
              <a:rPr lang="en-US" sz="2000" dirty="0" err="1"/>
              <a:t>adalah</a:t>
            </a:r>
            <a:r>
              <a:rPr lang="en-US" sz="2000" dirty="0"/>
              <a:t> </a:t>
            </a:r>
            <a:r>
              <a:rPr lang="en-US" sz="2000" b="1" dirty="0" err="1"/>
              <a:t>Marxisme</a:t>
            </a:r>
            <a:r>
              <a:rPr lang="en-US" sz="2000" b="1" dirty="0"/>
              <a:t> </a:t>
            </a:r>
            <a:r>
              <a:rPr lang="en-US" sz="2000" b="1" dirty="0" err="1"/>
              <a:t>Leninisme</a:t>
            </a:r>
            <a:r>
              <a:rPr lang="en-US" sz="2000" dirty="0"/>
              <a:t>.</a:t>
            </a:r>
          </a:p>
          <a:p>
            <a:pPr>
              <a:buFont typeface="Wingdings" pitchFamily="2" charset="2"/>
              <a:buNone/>
            </a:pPr>
            <a:endParaRPr lang="en-US" sz="2000" dirty="0"/>
          </a:p>
        </p:txBody>
      </p:sp>
      <p:sp>
        <p:nvSpPr>
          <p:cNvPr id="1555459"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Siapakah</a:t>
            </a:r>
            <a:r>
              <a:rPr lang="en-US" dirty="0" smtClean="0"/>
              <a:t>?</a:t>
            </a:r>
            <a:endParaRPr lang="en-US" dirty="0"/>
          </a:p>
        </p:txBody>
      </p:sp>
      <p:pic>
        <p:nvPicPr>
          <p:cNvPr id="1026" name="Picture 2" descr="C:\Users\HendraRock\Downloads\Karl-Marx-Friedrich-Engels-Vladimir-Lenin-Joseph-Stalin.jpg"/>
          <p:cNvPicPr>
            <a:picLocks noGrp="1" noChangeAspect="1" noChangeArrowheads="1"/>
          </p:cNvPicPr>
          <p:nvPr>
            <p:ph idx="1"/>
          </p:nvPr>
        </p:nvPicPr>
        <p:blipFill>
          <a:blip r:embed="rId2"/>
          <a:srcRect/>
          <a:stretch>
            <a:fillRect/>
          </a:stretch>
        </p:blipFill>
        <p:spPr bwMode="auto">
          <a:xfrm>
            <a:off x="4876800" y="1524000"/>
            <a:ext cx="3657600" cy="2743200"/>
          </a:xfrm>
          <a:prstGeom prst="rect">
            <a:avLst/>
          </a:prstGeom>
          <a:noFill/>
        </p:spPr>
      </p:pic>
      <p:sp>
        <p:nvSpPr>
          <p:cNvPr id="1028" name="AutoShape 4" descr="data:image/jpeg;base64,/9j/4AAQSkZJRgABAQAAAQABAAD/2wCEAAkGBxQTEhUUExQVFhQXGRobGRgYGB0eGxwdHBodGBwdHCAcHCggHBwlHB0cIjEhJSkrLi4uHB8zODMsNygtLiwBCgoKDg0OGxAQGywkHyQtLCwsLCwsLCwsNCwsLCwsLCwsLCwsLCwsLCwsNCwsLCwsLCwsLCwsLDQ0LCw0LDQ0LP/AABEIAOIA3wMBIgACEQEDEQH/xAAcAAABBQEBAQAAAAAAAAAAAAAGAgMEBQcBAAj/xABMEAABAgMEBgYGBgcHAwUBAAABAgMAESEEBRIxBiJBUWFxE4GRobHBByMycuHwFDNCstHxFlJUYnOCkhUkNFODosJDs9I1RGNkoyX/xAAaAQADAQEBAQAAAAAAAAAAAAAAAQIDBAUG/8QALhEAAgIBAwMBBwQDAQAAAAAAAAECEQMSITEEQVEyBRMiYXGB8EKRweGhsdEz/9oADAMBAAIRAxEAPwDJh88YeR88KwwDn3w8g/Dt2xumUxUvn52x5Rp59WUeSJ+fwghu/Qq3PI6RthZEqGWYl4w2xUD889+3ceUdRsl1T2ZZxNcuV5KlpU0oFsYlJIkQJhM+0iI6O3jvypDTQmiVddh6Z5toqwBxaUTInVRwgymKTI2wRr0JWEg9KC4pCiE4ZVQlPSJJxH2VrCMuPCBZL8pEEggggjNJFRLkYk/2s/OfTOTGOWua9IrG4c/tKAJ3kRMlJ8Cui4ToY6CQtxpKAFSIxKmpKHlYUiQrNhcyZDdPKOJ0LtBJCS0ogqSqSjLEkuJUDNOxbSkzymUZzmKcXxaAFevckoSJxGomsyPWtf8AWrfHVX1aSSovu4pAHXM5BQWMs9bW51gqfkLXgsrXo6plIW6tGDGUKwTUUKGKh1ZAzSaGuVNscua5Q+FEOpSoFQAIHspQXMShiBAIBFAaznSKh68nVpwrdWpBUVAFRIxEqJJ4zUo81K3mG27Y4gKCFrSD7QSoiedafOYgqXkL+RfjR9PSSLwS3JOBwgDEVKWB9sj/AKbmZFQOZeteiJCJpdxLUElCMI1groRsUci9IqEwMPEQOu3m8pQUp1wqBBCiszmMttDn2nfHDer9fXO1qRjVwrnwHYNwhVLyO/kEw0TQW+kQ8oo6J1YOETxImW055LSFGf7piE5o8W3Cl1YIBSk9FrHGXeiwgGWtRapbQnjFD9JcAAxuYZSSMSpEawlKcpSUoclKG0w4q2vKOJTrpkQZ41TBTORBnMEYjXid8KpeQv5BVbNEmmkvdI+oFopTiISEqWpgvDDM4lpJkkYa1nkIh2PRkOoawFZeeGL2fUhPTLa1iNZJ1cU9swJbYoXHnSAlS1kCUgVKKRIEAAEyEgSKbzvhTdvdSkJS46lAOIJC1AJVniABkDOs4ajLyK/kEDGhi1S9c0AcOAkLqF9BInU/+w3Q/vboUNB3NWbjclYcQGM4cSMYJOGUqETyBlvih+mPTmXXCc59IrWM0meec0J/pTuEn3r5tCsE3nQEICEyWpOEABOw5kZnM7YKn5C/kENl0IClhKnqhJKykHVIVaUECadcTYzoc86R46DLwg9M2M5lRISJlHR4ZiesFVnlKB0Wm0AAhx5OZGusCsyVCuZJJntmd5hJtb8z616ZnM9IuetU4qzIMhOedINMvIavkRtg4ifOgzhsx1SSM+sdmUJw5d0XQkzilQ0REhTJ3HshBTCoY1KPJhahCIUikRQKfM4dSM++EBPbv6oebHZu3QqGzQPRFoum1WguOCbTMjI7VH2Qewnqi59Ium7iXlNMqUhtslACCUzKaEkjYDQDhBP6GLMEXeXNq3FknfhkkeEY5fhxvKJzJnPdOte2M61SE9wysGlirXYLUh6RebSiTktYoLiaE5mR8RAtoDdX0i3sNlM0hWNQ4JGLvIA64rLG4poqw/bThI/WE8XiAYPPQ+lLLqnl/bWizoJ/WWCo/dSP5obWmwAzSu7fo9rdbl7KjLiIMfRH0LzxszrDa9Va8Sk1BmKT3Vhfpru3BaUPAUcTXmmnhLtiv9EC5W+f/wAS5dqYLuIB2qzWBy3uWByyNCk0KTME6gUZ7N/ZAxZLoRd95/RlNpdadW2ElSQThUZDkROXVF1Z7OpzSArAOFCcSjsHqsI7SRETTG3pXfdmSkiaFNIJ4hcyO+XVEJhbJfpPbYsyW222Gh0oVMhAnSUpHZnHXLfZFW9FkbszMp4SrDWYSSeAqJQ36aSMdmn+q54prAroQ7jvSzqJmpThM95KVTgS2sTbCnSe12ex2ltpVmZUhSQo6taqIJGzZGd6Y2dItj4QkBAWZSGyQ7oL/TTIWxueXQpr/OuA27WjarU2hRmpxSQo/u0mf6QYuCrcLbL/AEw0Z6C77C7hkSkhzmv1ifOBi4rw6F0LwpVQgYkhQqRmDGy6VPot11LUgZJxoA2dGT5AiMPbTX5rWHB2nYmbPp4tizWNLrdnZClKQPq0mU0lVJjhGJqVWff5Rr/pQ/8AT25/5jfVqKjHSa8fmsGLgJcmxejXorS0vpGGTgKQmbaZgEHMyrlnnFDc9hTb70DakJQ02VzShKUgpSo0MhXICZrBD6D0Asve8n/lFR6Pbalq9XgqQxOOJ6yoy7TIdcQ9mx2OP6ZtqfWw6wj6MlZQW8ABABImkiuIZxxNuS1e7jKW0FC3WwcSQoFBCBtFDIznF/p76PQ8s2qzUenNaNi9+Hid22M9uJ5S7yQpYIPSNgg56hSkHsAhUqDc0D0nXSy5dyX2G0IKFIXqpAOFWqZy3EjsgE9GtkQu2JK0goQCpUxMGQ47zIdcaPcqhabC9ZyZ/WN9tU+I7IAdEGy00VESU4803xACw4v7qO2BS+Gh/MNfS7akWVhtDTTSemxpJCEzACRw47IxBSo2D07TLVl95z7qYxxQjXHwSzilQiccVCUxTGhoZcN23Lwhxs189n5wyD+e7hC0T+G/OsIpm/8AoctwVd5QM0OLBHvSUPGMi0lbLdoWntG+VPERcejHSYWV5SHFSZdkCf1VDI8qkflF/p1oa8+8HrMnpErqQCKTrMbxOZ64zW09yaM7acn81GcaLZLhtH0SyFktJIJfOJ1KTiUoYDImdEISf5jDN2aIdCnoFgLtj5ACRXoW5zKlkUBPhEH0gWdxu1rmhSWxJKCRRSUgJThO2QAyhylqdIODQPSnd/TWFLoAOAhVDOiqGozE5dkBPoos/wDfv9NflGgaG2Zb10hh9JSopWgYhKkyUGR2CY7IFPRhdLzVvUVtqQlCFpUSJAKpIT37YlPZoBOnGlFos9qdZbXgTq+ylM6oBqqU84D9H1lVts61TJ6Zs1znjTF56WrI4m2uOYFdGsIkqWqrUAlPKdDFFofZ3HbUzgSpQS4gqIHsgKBruFIuKWmxdw19NKsSrNyc8UwJejxMrys3vmm7VVBf6WbK4pLLiElSUBeIioE8Jmd2RgY9HFkWu2srSklDaiVK2J1VZmFH0AXPpoRO2NfwR1664o9B7sJW8tKkpKGlBJWrCAtwYBU8MR6oI/S5ZFqebeCSpsNhKlCoBCyZHdmIqbRcL7V2hQScTjnSLlmhtKCE4huqo9YhfpGg69H12qbs62HHGnJEkYFhWqqhBllWfbGM3rYCxaHGT/01qTykZA8iJGDj0ROui1lUiWygpWr7IPtCu+YHbD3pN0bcXbQ6wgrDwT7NddIkQd2qAe2FH4XQF36WGpXY0R/mNdeoqMeuu7VPupbTQqnU7JAk9UhG8aeXSu1WFDLZQVpU2SCoCeFJSZEnjAlo5ogqyItFptBQFIYdDaQoEzKCJmRll4w4ySiLYsfQcPUv+8n/AJQAGxrNotbqD9StxRG8dJI9mfVGjeiCzlll0uDAFlJTMgTEiZjhURUaPWINW61otUktuIeJUSJFClSmD1xN7sZeaD6dB7Cw+dcyCV7zsSrjuO3nFHpVZEtXw2UgDpC0o8yvCe2U4rLt0QeatSVApLAUFdMFDBgFcU57hlD9rtpt97Jca+rbU2AokAYEKmVV4zl1QUuwkT/RzeErS+yftFRA4pWfJXdDGkLQbtzLCJmSy6qQ2uOAy6kpEU13hdivNPSDVU6SCDMFClFJNNkj3Rc3k867b0hlJAWsLcOU0JcwJmT9kISDIbVHOIm6e3cpKy09M46ZpgtgrDanCspBOEEJAJpSMftNjWkBSkKSlXskpICuIJFY2/0g3jNtt+zgqU1jIIokEgAlQmMSUgHV2ngDAPfDHSut2t4qVZywh9aColIX7HRomaBTgyGQnugx52tu38+AcQL/ALFfLReDS+iH25STupPOu6ICURZ3teDj6ytwzOwD2UjYlIyCQNkQQI6kpNbkWV6B874kstn47s4cZbHz9nKLFsoA2fjzhfn5+f4LbFWDR60vgqZZW4AZHCKTz7ZReWG5r3bThQ3aQncCR3AxBsGlD9mCksO4EkzIwg1y2iHx6Rbf+0V3YUf+MJqT7CdeB06K3oVFX0Z6e3j35x5zRC81SnZnjunKnOscR6Rbxl/iTL3ET69WHBp9eR/9yf6UV5asOn4RO3g6NFL0A/wz0t1Pxj36LXpP6h3nT8YQvT68f2o/0opz1YaOn94bbSZ7sKO32YNMvCDbwLe0TvFQkqzukbjKnfDbeh94JnKzuDf7Ne+EnT63/tJ54Udnsxw6eW79pVxoin+2Hpn4QtvA6rRK8jQsOyPFM/GG29DbyTlZ1g80y+9nCDp1bv2lXCia90Nq07t37SvsT/4waZ+EO14JX6IXmRL6O5LminPWhz9CL1I/wy+Os3X/AHRA/Ty37LSrsTXuh1Gn94ftTg6k07ompeEFrwS2tA70FBZl/wBTdP8AdDw0FvT9mV/U32+1nEROnV4ftTnDKvdDn6cW/wDanO7syh6ZeEJteCSNBrz/AGdX9TffrQ25oPeRBBYPHXb7taITmnVv/anJ9X4Q2jTK3KMhaXSTlLPwg0y8INvBPGg14/5J54kf+ULToTeInJkgHZjRsM/1ogDSy3ZfSHZ7p590OjSO3/tLvOfdlBpl4Q9vBZjQm9FJw9EcP8REjz1oiOaC25JwrbCTKZmtBkOomkNDSW8P2l7li+ES7VpJa0llYdcUkoSVV+sKVHGF06uUoietbJLcFXgsHNGraD0VibAQkVWFoSt3KaycUwnckZUnUxZ3Vo5eXRKYtCcKFJKUPKUFrQokUosmRBUJynXOUU5ve0N9K6q1FTRQQ0QsdIkk6gCfaSRUGdJT3xPu++bUzZF2i0vOLcdSU2ZpRJzoXSOAy+IjlkrhVK+31/ruacO6GNJdHrWpxSWwluygJbTicSE9GioUqswSZq31h6/mm3egsSHClhhkOOuSrhQkkTGwkGYB2uCB66ba8+4Q+6tTCQXHUnaEa0sqzVIdcX6rCZYHR6x319sIzCJzbaG4qVIS5RGRODSfbx/v870NblGrRdtLPSOOqB6AvFISNXEQllJ/eWa8hAltjStJUJTZLSpSwXHFoDgH2VYkqQ2OCW05cdkZm4oTpHT02Z5ItsmUadDTapfj2Zw7jn5/CIqc8+vflSHmz+W7jHXEljikfD4wdaDLS42WHAFBQXKYEwEhAkOGtOAVxzjPzgi0ddW0qyulKwgurSVSMgFhtIrun4QzOV0Xuh9m6Nt9CgMYSSTIUkVIA7UE9cV9y2OVkftSquAKCJ1wnauu2Z7ouLleLlot6wDhIwopQ4cSTLYTOvXFLcVunY7RZCCHJKKEmhJzKecxlx4QiNxWjVmNsZfbdJUtOEtqNSCQraayMhSF6H3klCUtuyKFrUiahPCcKJCuwkkdYhGitr+iNWh10FJOFKEkEFagFZA7BMTMUZYX9GSrCrD0iiFSMpFKBMndMEThlVdouL4u9dl6dtJIbOEormCqR69h+MWTiHV3bZ+ixlwrAxJniIxLFSKyyz3RDtt7i0XecVXW1ISqeZE6K7q8REy0IcF2sBAV0iXAaAz9pZyFd0IRQWm+nUOtzqtkqQs7HAFZHfSnYYudKmZqatzSyGsMzIylTVTwxnVI5wP31YFIQhxwYVurcUU/qpmmVNlSe6Lu0sK/sdCJHEFTltl0ijMjdKsDG+wEPPqcUVLJUo1M/EcOEE2iGi6bUla1rKQkhIwgTJlOs9ggWA7PA17osbrvl+z4uiXhxZ0BB7ciN8A5XWw/aGOicW2TMpUUnqpMQVaAvTW6mZkETA2Z584AFulRJJJJqZ5z2kwZ+jckLeUqiSiQJyUZz7ZGAUuCTdBnY7T9KxFP2OknixYfsYq5yyhi8rH9GsLJScK3SC4oUJ1SQme4UpwgOtAUFELxAjfmIKrdbjarCyhOs80QFoGZSElIUBt2TllCsKaJ4sgdsCHyfWtk623DilU7ZTEjwi2TeBNnYtAJm0rC4J5j2FE8cj1wPPXkGLvTZyfWrJJTtQMWLW3EyFITope6Ai0tO1bLalkbyBIgcSJdkBL4LLSdxTdpRJSg3IvTxGpGY5UA/m4wjQW1LcL+JRJwgmpIJMweIJkMpZCIF9X2l6xMky6YqUgkbEghRHI6kPaAEJ6cqISFJAEyBMic5T5wOKkqYW0rFWm/V2dKQpkAuJCwlxa1hMlEAkKJGydeG6LS8rS89YmVpxKccWCqRkTReVRTKggUau9ZaWp6QS00QiahNRKiQJTmZEkxc3pS7bOkEY21hShiGJAAXXPiO2JjjjF2uf3Kcr2sl6QaShlY6IIU70ZQ4pSZyqhQGyagUz2iKk6au5Bps6qJzmSVolhWqtZYRTLPfEjT/C50LzZSoKSQVAiuRExnOpgOnxpsPHdClhxydtDhJ1yWF9365aJBQSlIJVhTORUr2lGZJKjxOVIqIcVCUiHojFUi0xoJr5dlYeSgYc67/KEol1d4hYHb5RpQMSlEzIAz3boebbJp3bDCWzIzHVzh9Lvx+EOhNi27IZZmXzlCzYu35744i0n8Duhtdp/LfxgoSEWluWZJ3TzHOI+L48csokhWI1PXvhwMJp4bsqwithy5rsVaF9GhaEqIpiJE5VIoDURP/Rh3C6oONkNKKVpGPECDmBgqKznEe7x0TqHU5oIPvbx1iYjRW2QLUpQ+qtDQJM8lpkBLiUmFZEnRmTl2SCyXmz0agnJesTOQGpwOe6Jlq0ZLbSHVvNhDkpSCzmJ5YN0Sbddxak0faClKVxE8Ce4E/wA0E9oszarLYUuk4MSJSE64T7UzRJ64Q2wAvK7ehUgY0rC0BaVJnIpJUKzAM6GOWm6VoZbeI1HSoAbRhMp8jXsix/s0qUBU1wgbDU5dZn1wXW2y9LYFowkdAThJEjhRunvTOCwbqgKufRxVobcWlxCejE1YgrKROwVyMR7BdAcLnrEpS2kqKlA5TCaACdZ5QWaEj1NslngFP5V1gVSVSITORAn2zE+E5QBZPf0YwNtOqfbCHSAk4VbRPWpSkSLDonjLyelTNknFqnZOqd4pFlpIn/8AnWWm1Mx/IrKF6DulSbWVkklCdbbkvyhk6nRUWLRcOocWHQAgEq1TUSMpVzkIqTYUg58ju5wYaMqQbNa8GM6lQoAfZVUSJgIKz87YNxpji7Ju7N+UNdB+flHelO+m3hyhQX2+UVQWJFnG7q3cYbLOUurjD2Ps2b48pfCu34QUFkbBn38OUeM+vulv5w6VZd3DnCT3buO+ChiDltlCBD2H84bCYmQ0NoNfmsOFUNN7edfhCgDPw7oEx0OBXb81hQVl3H8YbHd5/hDiQZ8du4xQmK+Tx5Rw/PDhHQKfMxxjhPzvihHgK5dXnDqFZV69/CGvDf5Q4g1lt3QqCx8vyHzSLo6TK6OzpGbJJrkqR1exMx1wPn8jvMKln3/CDShPct7xvjpXluSOFSqbwMgOwRZ2y/2lsttYXBglrSTWkpe1Q1gcazG/YeHHjE1izg7OrsrEvSgqye5fDPqwlLqQ2hQB1ScRnrGsqGvUI7o/f6bOXMSVrC6YaSI2Gp3Ewwi7x87Yd/s0SPfw4CFsGmxy5b6ZYS8kJcIcpPVmAAR1+13RGFuYS04hKV414ZqVKiQcVAN8vCGnbDWmezuiI5ZCOXn+EUkhUy3vO+mnLO2yErHRywqMtxGsOuGrivluzpdBQpRcEjIjiJjtikUmXznCJ/O6KpCovbnvltht5vCtXSjDOaRISIA5yMUS0CZllsBlTOOYvnzjqVjq/OChjKkH8OPOE4TLx+HCJyFj8fhCytNO74wmgsriog8e7mISp3s2HjxicppJ2U75wlyy9u/ZyhblbEHH8e7KFhXwPlzhz6LlTlvGVY4pmXznxgAST+XnCAYWofPlDUoUgQplvjy+MOhA/HuyjjKSSfHfDyU/O6BIpiEJ7fLceMOYRup3z/CPFPD48Y4R+flF0TTOeO/fwhpUvnZSHMJOzqhSbOT5caZGEx6WMYuHVv4x4Ocab90SDZc+/wCEeVYyDsns+MKx6BoOflw4QoKy7j+MPIs3ZPriS3ZPjxpE6g0DVmRPZzG/lBBYLLvPXuG6K6zWUzGz/jBDdV3qdcbbBAxqA6qTV1CZjKcq3ZSiW9xaKu2oTTJDeWJQ7cI2nugzbuNizNNIUpSsLoWDTWWQUiY3S8BFjey1sWNf0ZIxtt6iZTy4bTKfXA/Z7S49YWHFqxLUpJUd8irKWWUeN1PUSyQuL2v+DaEaZVW3RRp913oLRJzGoqQsbSZkAjZPgYFL4uxbKih1OFfcU7wcjBA1a1JvB4K+w4VJI2CetPtgg09CF2IrMipKklB4kgEDqJ7OEVg6zLDLHFk3uqHPGmrRjlrY4U2DdxiseQR8+1F8+ie/n20iBaGCdldvDlHtpnM4lUCeP4Q4D2/NYWpk/h3Zwnozup5xaYtJ4d2yF/J48oTgM/OPJB3fCHZOljoPbs4CFT7J5cZ7IawmRp1b+MKxfnu4RVoNLFlR+O/hCFH53R7F27vnbHQunzXnBsKmNlE/nOG8MSCr4xwCJY0MNpO4y/OH8Ktx5744iY/HtpElCz8N0ZpnVoGQFfqnhwpCsJ/V6odCzv8Aj3R1U/x/CKsWgj/jn1wtPKVOwb4X0fbHsHz87ILDSyVc9jDryGySAoymORMFLujLGuACDiQAcRn7IJ4VnFBo2JWlvmZ8dUwZPOyK/fb+4I8b2hmyRypRbSr+TowxWncqLRo03rYZg4kpFTIas59ZgctNlLTikVISdU7eZg6fflj/AIifuwEXy7N9Z459eUHQZskp1J2qFmiq2OMgz+a5wT6MWwNWltR2THKYp+ECTKq5/DOLdpoqAkfdPmY9HLBSi4+TnSZulmtCVpCkmYOUR7TYUqRhSAkYsVBSddnMxm9y6SuMGs/3gRMKO/8Adg4uzSNt5ClE4MGHESRh1qCR574+XzYMuJnQqAvS9t1i1OvdGejWaL2EEAETGRnvgVt96LWRQJAyG7LPjG5YwaKkQewwFaW6EpKVO2ZMiKqaGR4p3Hh2ce/ouuxTklkVSWyZM8bXBmbttUaAVrThtMQl2onbSLpixTxmSjIEaoG3Opy2dsU67PWWR4/Cke1DKnJx8GLg6I2KefX8IWlyXPZC/oo/W5cIQqzjefxjaw0s70w+d8450n57+EeLI3nnu4QkSmUicx5wrDSzuMfOykJWobB1b+MIUUjMjhxplC1I+PwgsNLFJWM/kVyhfTnLLyhGA/h8Y8EdkOw0M4qEw4pHCsN4KwnIWhk3oPy84WlqHSR214/lHQqObWen7tDYZ+fnbDjNlxKAEpneZDLaTC/n84UhyVROclSI90wpZXWwPGqss/0VXKfSNYZgEzNN/Ydm3hFKtjCpSSUkpMppyOREuBBEGa31CyKOIz6QVnWWOBe2HX2+yifOWfOOPp+pySk1JmcYpujtyJCXkGYGeZl9k74JLWPbIKZEtn2hXVlv/OI+j9lbJQa9InWJpUKBGGW4ZzggKRPIZ+UcfV51LJaL0rsD1vJ16p9pNcQpq7awGrdxOObdam7IVjTnUg7BmfAxkV43hgecTIkFU+4Rt0M7bpGOXYubKziIAr8mkXllu90ZDvHdWBe57yJcRKUyQJ7K7OcbLohcyXE43BqiiU5T3k1jqz5pwMotPkDl3e5IzllSu2mqa551ibYrEoWK0iVTgmJ7nM4KdK7sQ3hU2JBUwRmJiW8xHu2x4rM4NpKMs6LEefm6iU1T8o1VVZU3jpG7Z3mwCSktNEpORmmVNxpmIO7rtwdbSsZET5cOqAHTiwSdaUP8pAnsoVCDPRmxlthIIlPWAPEA+McufClCM48lOqsBNM7Alp9wJAAXrASJGsK0yFZwFPMgGUhLcJjuOXKNA01WF2pcskpSnmRMnvMAltTJznMT6k5dkep0spKmzNU2Q+imoAmh3baZRxNnKaEzGwnMcD+MLCxOe6ghanB3fM46JZZKewNJMb6KIOOalyMpGRO3ZLqiz8/mkVTftucFdmWcaynaHkhSQrLnKvZmOMR7stZWoplIJFPCsSFbu7bzituR5KXFTMp0HbBjfczXqRfBHx+EKDcPJHzuhYRGms6fdkboo50USymOYITkL3ZNsmjtpcSSlKZcVp8iYYtd3PNqUFoOqATIjaCaGdTIGgrSDvRVeJtRz1lAcRjXLuMV+lTiiQlM5lRnLb6lztrKPHXVz95pdFa2V1l0TcWhKw6gYglQocjWR4y3R63aMKaSVdIDUyEpUkc658IL7vRgabT+qhI7EgRXaSu6iK5q7dRUYrqskp1YOUmVlsbIspqKKnt2a8ss5QLW0yXXalO7Z5xd210/Q08ST/8AjA7aDNxI5j/cI6en2t/UUX8SCXRlfrD7qf8AlBGtVes+BgS0afHTYRu25nPj5QUlVes+Bjk6hfGOL2OLPifOMSvtXr1842havE+cYpfR9cvnHZ7OXxMxz8IlXA/J9r30jvj6C0XvBIHRkyINOM9nOPnO5j69r+Ij7wjXlHtivaCtpEY42g+0hYLzYw+0kzA37CIq7pUpDTwUkggAgEHeDtigsV8WtBkhQcGwLTM9orBLd15WwhfSMtpIQSitFL2AzMwJR5TUoKnRq/oKvO6l2l6z0kzgONWWRoBxMzFlpPfyLMjCiRdI1U7BxPkNsUt72+29G30eFKpK6XDKhnqyxHdAHelqWlyS8RWd9STPOe05R39PWRJNozlF6bJtrfElEzJNVddZnfAteT81CXVxi7tKjKoOQrvptgdfJnMgyAEzKmRyjsikTHeSsr3HpTHHsM4Wh/t2jhFXbLRrGW+nbthpu2ASnOUbaLQnLcKWVgpEvnnFUyfWOe9ltPLdCLBa9Yfvd9Ceox2zn1juySuzqhVVm85qcExbm7r4cucDrvtHmYIl5yl1b8qwOvDWPMxpjOaQRaNvzQQpWRpPyi8SpMsxAik9FJIrNKFV/eQFU5TiS3aCe7yzhNd0dMM6jFJhOqEExV3Y8Soz3RYY4hujpi1ONoPdDzJjrPVrGGLouhq1Wa2Wh1lTz7VrW2gBx4TQFpSBhQsCiVETAHGdZybjA6M0piVLlM/jFbdJcTd9tszbT5XaHbQ4haC0AkJcDYoXkrM1JkCBmaTlHB0dPLNnHm2Sotl6AWdNutCulfNmYZS4WenX7aseqVYsWEJRilOesKygAsF9ofUwG0lCyhZfQFLKMaSQ2pHSKVKaDWRzi39F7lts5W6uzOPWW1oOIhxGPVJRiAWsEmaimRkTSWUjEfuIWRyzNBpxJCbQS64EBTms2AJIWoyQmQrKZJlHfkitLMYXe529HZWZscFf9lUUj7vreRVP+uJ18OkpAOQxSqf8t4bTuGyKi0L9Ydmurq11COfFGkdClUrLvRZ2dpHu+RgzK/E+BgC0WXK1IG9CjzkPjBti8T4GOPqo/H9i8fApavE+cYze/wBavnGwLV4nzjHLzPrV12x0+z1uzPMLug+va99H3hGtKVSMjur65r30/eEarF9arkicXDLW635Ge3EB1FKvMQaElbSFJEzA5YbAhIngJJlmdxnPti2YtBoKgbIxn7InN22kYy6uPZEh9nCVbAK86Rm1+3ikP6wJILhB3SSzPxl1Qf290yUdyfE/CMjvq04rYEiuFpR61rxV44cEZYumWHNKN3S/g1jPVGyQu39JOQM5LzO4RStW31YJmZUzOwTrFhZG5OFJyHTDsAijsiSW1cCoz3yTHdFITK29yA6oASlKfEynEQGJF6/Wq2ZdVBCbJs55b47F6TJkq7XBjTPLYOMonWQ+sc263bnFXazQc+vI0iZc6yorJzpPv74iS2stS20k1zb47soHnjrHmYIHBXw7s4HrR7SuZ8YMYpFhbc0fw2vuCOsny8oTa/8Ap/wm/COs/PdDXAu5Y3aa9X4RYY4q7CZHblEzFGUludmGVQo0vR9R6DmVHvgbvW9LQ0+ttp5TbclSAQgkY/WqkVJJ9vWFaEmUEuihBYRuKjn70GdruuwpLfSMBbzqJiTeIqwpE8gaVEef0sJPLLSRllGlqMsYtdrQ2gC2PEYZa4Qs1JV7Skkk4qgznQboYdtLrjqS86pxScWEqCRLHhxeyBnhTnujSbmSwvAHrO0lCiUhSaBtaRMtuBYBSd2+kW1/aO2ZFndWllAUEEgyE5yjqyY8sU9TMYzxt7Lcw++wOiB/dd7cD8UdrPrBxWqv+oaQQ38PVD3Xa/yPQP24etT/ABFffNYMPH7mkiy0dP8Aeke4vq9mDHF4nwMCGjn+KR7i67/ZzgxPmfAxydT6/saQ4GVq8T5xkV4H1iucbAoeJ84x+3/WK5x0dDyzPN2FXZ9a376fERq9jE1JHERlN2fWt++n7wjYrhbm4OAP4ecb5o6ssEZXpg2EaVyHn5RLs+eUNhqhPCHLOqso9FO2zzaBbT6/02ZEiMS1mSEzzkKk/u1l19cZhYLQXLUpSqkpJVzJE4vPS0w4LWhap4FNjBWlFGcu0QN6PfX/AMp8RHn6Y1Ka72ehBtUgnWZWpyWeK0S7BFLcwm257rlP9M1i8dT/AHp33rRTfQRS3L9W6f3Ha/6ZjKPp/Y0fJQXr9aqs8vAQmyd23hWF3qPWq2ZfdEcsoy507dsdi9Jk+TttyHzSUS7i+11dtYi20U6/LZwiXcX2+rzhS9I1yT3Mz392UDto9pXMwSOCBy0+2rmYWIciS+vEG+DaR2EiHWYasdmUuQSkqO4Z5mLVFy2gCrDopmUK3covS+xDklyQX1ySerxhLVoTvV3RIvCyLShWJChlmCNpirbQYNO241K+DbdE59A1Xb/yEaRbbD0raAtoLSkJKChWFxJkKgzEjxCuqM50eWAlCjKoSSRROSTMDYOobYOxf1nRnbWEySJpK009mprls648vptOqduvvRv1HCKW0MuFxtt2TzYWSC7PpAhQktKkqTNw5YVJnUCLZLKm7C81J4oS2spW7hBlsSB7UgN4ESlaQWan99ZFBPXTWZJG2kV946RWctOpNuYcK0KShAWmZVuABqainGOqdaH8d7cfn9GCe62Mhv5Pqh7rv/begdtw9Yn+Ia/zqpBZeSAUthWGSsQM1SnMqTq5bFEQM2qqmjJnESVEhX7xyGKsZ4HsdEido6P72jfgVTdQQZFOXM+BgQ0cT/e2/cXQ55CDUo8T4Ry9V619DXHwRlJ8T5xjt4j1iucbQUZcz5xjV5J9YrmY36DlmWfseus+tb99PiI2G57WltWsDrSE8+2MfutPrW/fT4iNouWyk41ADEhBKd0/xjXqsvupxn4M1HVBoIySBUZ7QYQVyruBMVNx2dam8axiJKs1HtO+J6GQpIAnMgzEwAqkzh3AVjbJ1scK+Nc+DlWDVwysvTRyy2pCFOIJWkSmCRt2V3mIV26B2JsY1OLC5EHWpI7hhzgkbsxAwzKJZqBTIVy7JV5x4WNOKZkrbJRJlnXLMx5keqhjTrU77M66l8gWvXRcBTj7bwUk9IqRSQoYxspI5bZQB3I1NCwMylwCe2aJdsbHaWekx4QAMOwZyBnMRkNwJ1TzP3dnCOyElLHqSqyVeqmDd7Ik6obpeAhNkHxh6+0+uX1eAhux+cdi9JD5PW7Ic/KJdw/b6vOI9uFBziVcA9vq84mXoGuSe4KwOWr21czBM7A3axrq5mFiHIl3bYi4FmYAbbUsk8CABzKlAdcEt3uv2ZoLRaHkLwpVgRiwBKwSnEcWHEQJhOE02wKWZ5QBSCQFSBAyIBCgDvqJ9UWjFudUlKC4spSNUFRkJAykOEXIirNg0ctfTuJs7+Bxa21LQ+2lKUmWw4VFKxQiZCSCMqwI6dWWzoRPCkPE6pTIEidZyzEVx0pXZ23C0ortC04VPrrJMzqtg5DeTnugV+kLcONaipRzJqY0x5pRhKL3T4vsck+mUssZx2rmu5rl3J9sbBIAbAOjTSItvsyCpc0JM0DYN6Y9Ho+eh6z2pcFTdzYU8+FAEBSJAiYFDkNkShZGwpJCETCzLVFKDhHo9HRL8/YjscQ2FAYgDITExOVV5RVXpZ0htJCUg4hWQ/Xj0eisfqJlwNaOf4xv+GvwEGx8z4R6PRj1Pr+3/TTHwJIy5nzjFr1+tXzMcj0dHs/lmWfsOXP9c176fvCN10fGo77o8DHo9E+0+F+dycXcanJke8qLq7kAtJmBRAlT90x6PQuu/T9X/ozxd/sTHEAKEgNnnEFSjhz2x6PRw/qNvz/LOsZucj4RilzmiffP3DHo9HsR/wDMxjyQb/QMSzIT1PCK6xiPR6OiHoFLkXbvZHP8YlXDmvl5x6PQS9BKLJ7ZAzbPbVzPjHo9CxFyFM/PaIsbKKHr8I7HoqRIq2ewr52xHso1RHo9AuA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9" name="Picture 5" descr="C:\Users\HendraRock\Desktop\images.jpg"/>
          <p:cNvPicPr>
            <a:picLocks noChangeAspect="1" noChangeArrowheads="1"/>
          </p:cNvPicPr>
          <p:nvPr/>
        </p:nvPicPr>
        <p:blipFill>
          <a:blip r:embed="rId3"/>
          <a:srcRect/>
          <a:stretch>
            <a:fillRect/>
          </a:stretch>
        </p:blipFill>
        <p:spPr bwMode="auto">
          <a:xfrm>
            <a:off x="761999" y="1524000"/>
            <a:ext cx="3778577" cy="28194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Gerakan</a:t>
            </a:r>
            <a:r>
              <a:rPr lang="en-US" dirty="0" smtClean="0"/>
              <a:t> Marxist</a:t>
            </a:r>
            <a:endParaRPr lang="en-US" dirty="0"/>
          </a:p>
        </p:txBody>
      </p:sp>
      <p:pic>
        <p:nvPicPr>
          <p:cNvPr id="2050" name="Picture 2" descr="C:\Users\HendraRock\Downloads\800px-Ministry_of_the_Interior_of_Cuba_with_flag.jpg"/>
          <p:cNvPicPr>
            <a:picLocks noGrp="1" noChangeAspect="1" noChangeArrowheads="1"/>
          </p:cNvPicPr>
          <p:nvPr>
            <p:ph idx="1"/>
          </p:nvPr>
        </p:nvPicPr>
        <p:blipFill>
          <a:blip r:embed="rId2"/>
          <a:srcRect/>
          <a:stretch>
            <a:fillRect/>
          </a:stretch>
        </p:blipFill>
        <p:spPr bwMode="auto">
          <a:xfrm>
            <a:off x="3505200" y="1752600"/>
            <a:ext cx="4970394" cy="3311525"/>
          </a:xfrm>
          <a:prstGeom prst="rect">
            <a:avLst/>
          </a:prstGeom>
          <a:noFill/>
        </p:spPr>
      </p:pic>
      <p:pic>
        <p:nvPicPr>
          <p:cNvPr id="2051" name="Picture 3" descr="C:\Users\HendraRock\Downloads\aaaaaa.png"/>
          <p:cNvPicPr>
            <a:picLocks noChangeAspect="1" noChangeArrowheads="1"/>
          </p:cNvPicPr>
          <p:nvPr/>
        </p:nvPicPr>
        <p:blipFill>
          <a:blip r:embed="rId3"/>
          <a:srcRect/>
          <a:stretch>
            <a:fillRect/>
          </a:stretch>
        </p:blipFill>
        <p:spPr bwMode="auto">
          <a:xfrm>
            <a:off x="1143000" y="1752600"/>
            <a:ext cx="1846108" cy="3276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0386"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0387"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0388"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0389" name="Text Box 5"/>
          <p:cNvSpPr txBox="1">
            <a:spLocks noChangeArrowheads="1"/>
          </p:cNvSpPr>
          <p:nvPr/>
        </p:nvSpPr>
        <p:spPr bwMode="auto">
          <a:xfrm>
            <a:off x="533400" y="1143000"/>
            <a:ext cx="8153400" cy="4627563"/>
          </a:xfrm>
          <a:prstGeom prst="rect">
            <a:avLst/>
          </a:prstGeom>
          <a:noFill/>
          <a:ln w="9525">
            <a:noFill/>
            <a:miter lim="800000"/>
            <a:headEnd/>
            <a:tailEnd/>
          </a:ln>
          <a:effectLst/>
        </p:spPr>
        <p:txBody>
          <a:bodyPr>
            <a:spAutoFit/>
          </a:bodyPr>
          <a:lstStyle/>
          <a:p>
            <a:pPr>
              <a:spcBef>
                <a:spcPct val="50000"/>
              </a:spcBef>
            </a:pPr>
            <a:r>
              <a:rPr lang="en-US" b="1"/>
              <a:t>PENGERTIAN PAHAM KETUHANAN DALAM SILA I</a:t>
            </a:r>
          </a:p>
          <a:p>
            <a:pPr>
              <a:spcBef>
                <a:spcPct val="50000"/>
              </a:spcBef>
            </a:pPr>
            <a:r>
              <a:rPr lang="en-US">
                <a:cs typeface="Arial" charset="0"/>
              </a:rPr>
              <a:t> • SECARA EKSPLISIT</a:t>
            </a:r>
          </a:p>
          <a:p>
            <a:pPr>
              <a:spcBef>
                <a:spcPct val="50000"/>
              </a:spcBef>
            </a:pPr>
            <a:r>
              <a:rPr lang="en-US">
                <a:cs typeface="Arial" charset="0"/>
              </a:rPr>
              <a:t>Keber-ada-an Tuhan juga timbul karena pengaruh-pengaruh agama-agama besar di dunia. Agama-agama ini menyebarkan pemahaman dan penghayatan bahwa selain fenomena alami, ada kekuatan Adikuasa yang menguasai alam semesta, yaitu Tuhan yang diyakini keesaan-Nya dimana tidak ada kekuasaan lain yang dapat menandinginya.</a:t>
            </a:r>
          </a:p>
          <a:p>
            <a:pPr>
              <a:spcBef>
                <a:spcPct val="50000"/>
              </a:spcBef>
            </a:pPr>
            <a:endParaRPr lang="en-US">
              <a:cs typeface="Arial" charset="0"/>
            </a:endParaRPr>
          </a:p>
          <a:p>
            <a:pPr>
              <a:spcBef>
                <a:spcPct val="50000"/>
              </a:spcBef>
            </a:pPr>
            <a:r>
              <a:rPr lang="en-US">
                <a:cs typeface="Arial" charset="0"/>
              </a:rPr>
              <a:t>Rumusan Ketuhanan YME mengandung muatan konsensus yang tinggi. Konsensus ini mengakui keragaman bangsa dari barat sampai ke timur. Penggunaan ini juga berkonsekuensi serius untuk hidup bersama sebagai bangsa yang majemuk (suku, budaya, agama, strata, ekonomi). </a:t>
            </a:r>
          </a:p>
          <a:p>
            <a:pPr>
              <a:spcBef>
                <a:spcPct val="50000"/>
              </a:spcBef>
            </a:pPr>
            <a:r>
              <a:rPr lang="en-US">
                <a:cs typeface="Arial" charset="0"/>
              </a:rPr>
              <a:t>Maka </a:t>
            </a:r>
            <a:r>
              <a:rPr lang="en-US" u="sng">
                <a:cs typeface="Arial" charset="0"/>
              </a:rPr>
              <a:t>Perumusan Satu Tuhan ini sebenarnya menegaskan satu arah bersama yang hendak dituju oleh berbagai unsur yang beragam</a:t>
            </a:r>
            <a:r>
              <a:rPr lang="en-US">
                <a:cs typeface="Arial" charset="0"/>
              </a:rPr>
              <a:t>.</a:t>
            </a:r>
            <a:endParaRPr lang="en-US"/>
          </a:p>
        </p:txBody>
      </p:sp>
    </p:spTree>
  </p:cSld>
  <p:clrMapOvr>
    <a:masterClrMapping/>
  </p:clrMapOvr>
  <p:transition spd="slow">
    <p:cover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82" name="Rectangle 2"/>
          <p:cNvSpPr>
            <a:spLocks noGrp="1" noChangeArrowheads="1"/>
          </p:cNvSpPr>
          <p:nvPr>
            <p:ph type="body" idx="1"/>
          </p:nvPr>
        </p:nvSpPr>
        <p:spPr>
          <a:xfrm>
            <a:off x="838200" y="1447800"/>
            <a:ext cx="7696200" cy="4800600"/>
          </a:xfrm>
        </p:spPr>
        <p:txBody>
          <a:bodyPr/>
          <a:lstStyle/>
          <a:p>
            <a:pPr>
              <a:lnSpc>
                <a:spcPct val="90000"/>
              </a:lnSpc>
              <a:buFont typeface="Wingdings" pitchFamily="2" charset="2"/>
              <a:buNone/>
            </a:pPr>
            <a:r>
              <a:rPr lang="en-US" sz="2000" dirty="0"/>
              <a:t>PERBANDINGAN IDEOLOGI-IDEOLOGI DUNIA</a:t>
            </a:r>
          </a:p>
          <a:p>
            <a:pPr>
              <a:lnSpc>
                <a:spcPct val="90000"/>
              </a:lnSpc>
              <a:buFont typeface="Wingdings" pitchFamily="2" charset="2"/>
              <a:buNone/>
            </a:pPr>
            <a:r>
              <a:rPr lang="en-US" sz="2000" dirty="0"/>
              <a:t>IDEOLOGI DALAM ARTI PENUH</a:t>
            </a:r>
          </a:p>
          <a:p>
            <a:pPr>
              <a:lnSpc>
                <a:spcPct val="90000"/>
              </a:lnSpc>
              <a:buFont typeface="Wingdings" pitchFamily="2" charset="2"/>
              <a:buNone/>
            </a:pPr>
            <a:endParaRPr lang="en-US" sz="2000" dirty="0"/>
          </a:p>
          <a:p>
            <a:pPr>
              <a:lnSpc>
                <a:spcPct val="90000"/>
              </a:lnSpc>
              <a:buFont typeface="Wingdings" pitchFamily="2" charset="2"/>
              <a:buNone/>
            </a:pPr>
            <a:r>
              <a:rPr lang="en-US" sz="2000" dirty="0"/>
              <a:t>	</a:t>
            </a:r>
            <a:r>
              <a:rPr lang="en-US" sz="2000" dirty="0" err="1"/>
              <a:t>Jelas</a:t>
            </a:r>
            <a:r>
              <a:rPr lang="en-US" sz="2000" dirty="0"/>
              <a:t> </a:t>
            </a:r>
            <a:r>
              <a:rPr lang="en-US" sz="2000" dirty="0" err="1"/>
              <a:t>ideologi</a:t>
            </a:r>
            <a:r>
              <a:rPr lang="en-US" sz="2000" dirty="0"/>
              <a:t> </a:t>
            </a:r>
            <a:r>
              <a:rPr lang="en-US" sz="2000" dirty="0" err="1"/>
              <a:t>tertutup</a:t>
            </a:r>
            <a:r>
              <a:rPr lang="en-US" sz="2000" dirty="0"/>
              <a:t> </a:t>
            </a:r>
            <a:r>
              <a:rPr lang="en-US" sz="2000" dirty="0" err="1"/>
              <a:t>ini</a:t>
            </a:r>
            <a:r>
              <a:rPr lang="en-US" sz="2000" dirty="0"/>
              <a:t> </a:t>
            </a:r>
            <a:r>
              <a:rPr lang="en-US" sz="2000" dirty="0" err="1"/>
              <a:t>dapat</a:t>
            </a:r>
            <a:r>
              <a:rPr lang="en-US" sz="2000" dirty="0"/>
              <a:t> </a:t>
            </a:r>
            <a:r>
              <a:rPr lang="en-US" sz="2000" dirty="0" err="1"/>
              <a:t>dikatakan</a:t>
            </a:r>
            <a:r>
              <a:rPr lang="en-US" sz="2000" dirty="0"/>
              <a:t> </a:t>
            </a:r>
            <a:r>
              <a:rPr lang="en-US" sz="2000" dirty="0" err="1"/>
              <a:t>ideologi</a:t>
            </a:r>
            <a:r>
              <a:rPr lang="en-US" sz="2000" dirty="0"/>
              <a:t> </a:t>
            </a:r>
            <a:r>
              <a:rPr lang="en-US" sz="2000" dirty="0" err="1"/>
              <a:t>elitis</a:t>
            </a:r>
            <a:r>
              <a:rPr lang="en-US" sz="2000" dirty="0"/>
              <a:t>, </a:t>
            </a:r>
            <a:r>
              <a:rPr lang="en-US" sz="2000" dirty="0" err="1"/>
              <a:t>artinya</a:t>
            </a:r>
            <a:r>
              <a:rPr lang="en-US" sz="2000" dirty="0"/>
              <a:t> </a:t>
            </a:r>
            <a:r>
              <a:rPr lang="en-US" sz="2000" dirty="0" err="1"/>
              <a:t>dibuat</a:t>
            </a:r>
            <a:r>
              <a:rPr lang="en-US" sz="2000" dirty="0"/>
              <a:t> </a:t>
            </a:r>
            <a:r>
              <a:rPr lang="en-US" sz="2000" dirty="0" err="1"/>
              <a:t>oleh</a:t>
            </a:r>
            <a:r>
              <a:rPr lang="en-US" sz="2000" dirty="0"/>
              <a:t> </a:t>
            </a:r>
            <a:r>
              <a:rPr lang="en-US" sz="2000" dirty="0" err="1"/>
              <a:t>para</a:t>
            </a:r>
            <a:r>
              <a:rPr lang="en-US" sz="2000" dirty="0"/>
              <a:t> elite, </a:t>
            </a:r>
            <a:r>
              <a:rPr lang="en-US" sz="2000" dirty="0" err="1"/>
              <a:t>para</a:t>
            </a:r>
            <a:r>
              <a:rPr lang="en-US" sz="2000" dirty="0"/>
              <a:t> </a:t>
            </a:r>
            <a:r>
              <a:rPr lang="en-US" sz="2000" dirty="0" err="1"/>
              <a:t>penguasa</a:t>
            </a:r>
            <a:r>
              <a:rPr lang="en-US" sz="2000" dirty="0"/>
              <a:t> </a:t>
            </a:r>
            <a:r>
              <a:rPr lang="en-US" sz="2000" dirty="0" err="1"/>
              <a:t>demi</a:t>
            </a:r>
            <a:r>
              <a:rPr lang="en-US" sz="2000" dirty="0"/>
              <a:t> </a:t>
            </a:r>
            <a:r>
              <a:rPr lang="en-US" sz="2000" dirty="0" err="1"/>
              <a:t>kepentingan</a:t>
            </a:r>
            <a:r>
              <a:rPr lang="en-US" sz="2000" dirty="0"/>
              <a:t> </a:t>
            </a:r>
            <a:r>
              <a:rPr lang="en-US" sz="2000" dirty="0" err="1"/>
              <a:t>mereka</a:t>
            </a:r>
            <a:r>
              <a:rPr lang="en-US" sz="2000" dirty="0"/>
              <a:t> </a:t>
            </a:r>
            <a:r>
              <a:rPr lang="en-US" sz="2000" dirty="0" err="1"/>
              <a:t>sendiri</a:t>
            </a:r>
            <a:r>
              <a:rPr lang="en-US" sz="2000" dirty="0"/>
              <a:t>. </a:t>
            </a:r>
            <a:r>
              <a:rPr lang="en-US" sz="2000" dirty="0" err="1"/>
              <a:t>Dapat</a:t>
            </a:r>
            <a:r>
              <a:rPr lang="en-US" sz="2000" dirty="0"/>
              <a:t> </a:t>
            </a:r>
            <a:r>
              <a:rPr lang="en-US" sz="2000" dirty="0" err="1" smtClean="0"/>
              <a:t>digolongkan</a:t>
            </a:r>
            <a:r>
              <a:rPr lang="en-US" sz="2000" dirty="0" smtClean="0"/>
              <a:t> </a:t>
            </a:r>
            <a:r>
              <a:rPr lang="en-US" sz="2000" dirty="0" err="1"/>
              <a:t>dalam</a:t>
            </a:r>
            <a:r>
              <a:rPr lang="en-US" sz="2000" dirty="0"/>
              <a:t> </a:t>
            </a:r>
            <a:r>
              <a:rPr lang="en-US" sz="2000" dirty="0" err="1"/>
              <a:t>ideologi</a:t>
            </a:r>
            <a:r>
              <a:rPr lang="en-US" sz="2000" dirty="0"/>
              <a:t> </a:t>
            </a:r>
            <a:r>
              <a:rPr lang="en-US" sz="2000" dirty="0" err="1"/>
              <a:t>macam</a:t>
            </a:r>
            <a:r>
              <a:rPr lang="en-US" sz="2000" dirty="0"/>
              <a:t> </a:t>
            </a:r>
            <a:r>
              <a:rPr lang="en-US" sz="2000" dirty="0" err="1"/>
              <a:t>ini</a:t>
            </a:r>
            <a:r>
              <a:rPr lang="en-US" sz="2000" dirty="0"/>
              <a:t> </a:t>
            </a:r>
            <a:r>
              <a:rPr lang="en-US" sz="2000" dirty="0" err="1"/>
              <a:t>adalah</a:t>
            </a:r>
            <a:r>
              <a:rPr lang="en-US" sz="2000" dirty="0"/>
              <a:t> </a:t>
            </a:r>
            <a:r>
              <a:rPr lang="en-US" sz="2000" i="1" dirty="0" err="1"/>
              <a:t>Kapitalistik</a:t>
            </a:r>
            <a:r>
              <a:rPr lang="en-US" sz="2000" i="1" dirty="0"/>
              <a:t> </a:t>
            </a:r>
            <a:r>
              <a:rPr lang="en-US" sz="2000" i="1" dirty="0" err="1"/>
              <a:t>klasik</a:t>
            </a:r>
            <a:r>
              <a:rPr lang="en-US" sz="2000" dirty="0"/>
              <a:t> (yang </a:t>
            </a:r>
            <a:r>
              <a:rPr lang="en-US" sz="2000" dirty="0" err="1"/>
              <a:t>mementingkan</a:t>
            </a:r>
            <a:r>
              <a:rPr lang="en-US" sz="2000" dirty="0"/>
              <a:t> </a:t>
            </a:r>
            <a:r>
              <a:rPr lang="en-US" sz="2000" dirty="0" err="1"/>
              <a:t>pemilik</a:t>
            </a:r>
            <a:r>
              <a:rPr lang="en-US" sz="2000" dirty="0"/>
              <a:t> modal yang </a:t>
            </a:r>
            <a:r>
              <a:rPr lang="en-US" sz="2000" dirty="0" err="1"/>
              <a:t>berkuasa</a:t>
            </a:r>
            <a:r>
              <a:rPr lang="en-US" sz="2000" dirty="0"/>
              <a:t>), </a:t>
            </a:r>
            <a:r>
              <a:rPr lang="en-US" sz="2000" i="1" dirty="0" err="1"/>
              <a:t>Liberalisme</a:t>
            </a:r>
            <a:r>
              <a:rPr lang="en-US" sz="2000" dirty="0"/>
              <a:t> (</a:t>
            </a:r>
            <a:r>
              <a:rPr lang="en-US" sz="2000" dirty="0" err="1"/>
              <a:t>mendahulukan</a:t>
            </a:r>
            <a:r>
              <a:rPr lang="en-US" sz="2000" dirty="0"/>
              <a:t> </a:t>
            </a:r>
            <a:r>
              <a:rPr lang="en-US" sz="2000" dirty="0" err="1"/>
              <a:t>kebebasan</a:t>
            </a:r>
            <a:r>
              <a:rPr lang="en-US" sz="2000" dirty="0"/>
              <a:t> </a:t>
            </a:r>
            <a:r>
              <a:rPr lang="en-US" sz="2000" dirty="0" err="1"/>
              <a:t>bagi</a:t>
            </a:r>
            <a:r>
              <a:rPr lang="en-US" sz="2000" dirty="0"/>
              <a:t> </a:t>
            </a:r>
            <a:r>
              <a:rPr lang="en-US" sz="2000" dirty="0" err="1"/>
              <a:t>orang-orang</a:t>
            </a:r>
            <a:r>
              <a:rPr lang="en-US" sz="2000" dirty="0"/>
              <a:t> yang </a:t>
            </a:r>
            <a:r>
              <a:rPr lang="en-US" sz="2000" dirty="0" err="1"/>
              <a:t>punya</a:t>
            </a:r>
            <a:r>
              <a:rPr lang="en-US" sz="2000" dirty="0"/>
              <a:t> </a:t>
            </a:r>
            <a:r>
              <a:rPr lang="en-US" sz="2000" dirty="0" err="1"/>
              <a:t>kedudukan</a:t>
            </a:r>
            <a:r>
              <a:rPr lang="en-US" sz="2000" dirty="0"/>
              <a:t> </a:t>
            </a:r>
            <a:r>
              <a:rPr lang="en-US" sz="2000" dirty="0" err="1"/>
              <a:t>kuat</a:t>
            </a:r>
            <a:r>
              <a:rPr lang="en-US" sz="2000" dirty="0"/>
              <a:t> </a:t>
            </a:r>
            <a:r>
              <a:rPr lang="en-US" sz="2000" dirty="0" err="1"/>
              <a:t>di</a:t>
            </a:r>
            <a:r>
              <a:rPr lang="en-US" sz="2000" dirty="0"/>
              <a:t> </a:t>
            </a:r>
            <a:r>
              <a:rPr lang="en-US" sz="2000" dirty="0" err="1"/>
              <a:t>bidang</a:t>
            </a:r>
            <a:r>
              <a:rPr lang="en-US" sz="2000" dirty="0"/>
              <a:t> </a:t>
            </a:r>
            <a:r>
              <a:rPr lang="en-US" sz="2000" dirty="0" err="1"/>
              <a:t>politik</a:t>
            </a:r>
            <a:r>
              <a:rPr lang="en-US" sz="2000" dirty="0"/>
              <a:t>, </a:t>
            </a:r>
            <a:r>
              <a:rPr lang="en-US" sz="2000" dirty="0" err="1"/>
              <a:t>sosial</a:t>
            </a:r>
            <a:r>
              <a:rPr lang="en-US" sz="2000" dirty="0"/>
              <a:t> </a:t>
            </a:r>
            <a:r>
              <a:rPr lang="en-US" sz="2000" dirty="0" err="1"/>
              <a:t>ekonomi</a:t>
            </a:r>
            <a:r>
              <a:rPr lang="en-US" sz="2000" dirty="0"/>
              <a:t>, </a:t>
            </a:r>
            <a:r>
              <a:rPr lang="en-US" sz="2000" dirty="0" err="1"/>
              <a:t>budaya</a:t>
            </a:r>
            <a:r>
              <a:rPr lang="en-US" sz="2000" dirty="0"/>
              <a:t>) </a:t>
            </a:r>
            <a:r>
              <a:rPr lang="en-US" sz="2000" i="1" dirty="0" err="1" smtClean="0"/>
              <a:t>Konservatisme</a:t>
            </a:r>
            <a:r>
              <a:rPr lang="en-US" sz="2000" dirty="0" smtClean="0"/>
              <a:t> </a:t>
            </a:r>
            <a:r>
              <a:rPr lang="en-US" sz="2000" dirty="0"/>
              <a:t>(</a:t>
            </a:r>
            <a:r>
              <a:rPr lang="en-US" sz="2000" dirty="0" err="1"/>
              <a:t>jika</a:t>
            </a:r>
            <a:r>
              <a:rPr lang="en-US" sz="2000" dirty="0"/>
              <a:t> </a:t>
            </a:r>
            <a:r>
              <a:rPr lang="en-US" sz="2000" dirty="0" err="1"/>
              <a:t>dijadikan</a:t>
            </a:r>
            <a:r>
              <a:rPr lang="en-US" sz="2000" dirty="0"/>
              <a:t> </a:t>
            </a:r>
            <a:r>
              <a:rPr lang="en-US" sz="2000" dirty="0" err="1"/>
              <a:t>alasan</a:t>
            </a:r>
            <a:r>
              <a:rPr lang="en-US" sz="2000" dirty="0"/>
              <a:t> </a:t>
            </a:r>
            <a:r>
              <a:rPr lang="en-US" sz="2000" dirty="0" err="1"/>
              <a:t>untuk</a:t>
            </a:r>
            <a:r>
              <a:rPr lang="en-US" sz="2000" dirty="0"/>
              <a:t> </a:t>
            </a:r>
            <a:r>
              <a:rPr lang="en-US" sz="2000" dirty="0" err="1"/>
              <a:t>menolak</a:t>
            </a:r>
            <a:r>
              <a:rPr lang="en-US" sz="2000" dirty="0"/>
              <a:t> </a:t>
            </a:r>
            <a:r>
              <a:rPr lang="en-US" sz="2000" dirty="0" err="1"/>
              <a:t>segala</a:t>
            </a:r>
            <a:r>
              <a:rPr lang="en-US" sz="2000" dirty="0"/>
              <a:t> </a:t>
            </a:r>
            <a:r>
              <a:rPr lang="en-US" sz="2000" dirty="0" err="1"/>
              <a:t>bentuk</a:t>
            </a:r>
            <a:r>
              <a:rPr lang="en-US" sz="2000" dirty="0"/>
              <a:t> </a:t>
            </a:r>
            <a:r>
              <a:rPr lang="en-US" sz="2000" dirty="0" err="1"/>
              <a:t>pembaharuan</a:t>
            </a:r>
            <a:r>
              <a:rPr lang="en-US" sz="2000" dirty="0"/>
              <a:t> </a:t>
            </a:r>
            <a:r>
              <a:rPr lang="en-US" sz="2000" dirty="0" err="1"/>
              <a:t>dengan</a:t>
            </a:r>
            <a:r>
              <a:rPr lang="en-US" sz="2000" dirty="0"/>
              <a:t> </a:t>
            </a:r>
            <a:r>
              <a:rPr lang="en-US" sz="2000" dirty="0" err="1"/>
              <a:t>alasan</a:t>
            </a:r>
            <a:r>
              <a:rPr lang="en-US" sz="2000" dirty="0"/>
              <a:t> </a:t>
            </a:r>
            <a:r>
              <a:rPr lang="en-US" sz="2000" dirty="0" err="1"/>
              <a:t>mempertahankan</a:t>
            </a:r>
            <a:r>
              <a:rPr lang="en-US" sz="2000" dirty="0"/>
              <a:t> </a:t>
            </a:r>
            <a:r>
              <a:rPr lang="en-US" sz="2000" dirty="0" err="1"/>
              <a:t>tradisi</a:t>
            </a:r>
            <a:r>
              <a:rPr lang="en-US" sz="2000" dirty="0"/>
              <a:t>, </a:t>
            </a:r>
            <a:r>
              <a:rPr lang="en-US" sz="2000" dirty="0" err="1"/>
              <a:t>menguntungkan</a:t>
            </a:r>
            <a:r>
              <a:rPr lang="en-US" sz="2000" dirty="0"/>
              <a:t> </a:t>
            </a:r>
            <a:r>
              <a:rPr lang="en-US" sz="2000" dirty="0" err="1"/>
              <a:t>orang-orang</a:t>
            </a:r>
            <a:r>
              <a:rPr lang="en-US" sz="2000" dirty="0"/>
              <a:t> yang </a:t>
            </a:r>
            <a:r>
              <a:rPr lang="en-US" sz="2000" dirty="0" err="1"/>
              <a:t>berkuasa</a:t>
            </a:r>
            <a:r>
              <a:rPr lang="en-US" sz="2000" dirty="0"/>
              <a:t> </a:t>
            </a:r>
            <a:r>
              <a:rPr lang="en-US" sz="2000" dirty="0" err="1"/>
              <a:t>misalnya</a:t>
            </a:r>
            <a:r>
              <a:rPr lang="en-US" sz="2000" dirty="0"/>
              <a:t> </a:t>
            </a:r>
            <a:r>
              <a:rPr lang="en-US" sz="2000" dirty="0" err="1"/>
              <a:t>bangsawan</a:t>
            </a:r>
            <a:r>
              <a:rPr lang="en-US" sz="2000" dirty="0"/>
              <a:t> </a:t>
            </a:r>
            <a:r>
              <a:rPr lang="en-US" sz="2000" dirty="0" err="1"/>
              <a:t>atau</a:t>
            </a:r>
            <a:r>
              <a:rPr lang="en-US" sz="2000" dirty="0"/>
              <a:t> </a:t>
            </a:r>
            <a:r>
              <a:rPr lang="en-US" sz="2000" dirty="0" err="1"/>
              <a:t>melestarikan</a:t>
            </a:r>
            <a:r>
              <a:rPr lang="en-US" sz="2000" dirty="0"/>
              <a:t> </a:t>
            </a:r>
            <a:r>
              <a:rPr lang="en-US" sz="2000" dirty="0" err="1"/>
              <a:t>struktur</a:t>
            </a:r>
            <a:r>
              <a:rPr lang="en-US" sz="2000" dirty="0"/>
              <a:t> </a:t>
            </a:r>
            <a:r>
              <a:rPr lang="en-US" sz="2000" dirty="0" err="1"/>
              <a:t>feodal</a:t>
            </a:r>
            <a:r>
              <a:rPr lang="en-US" sz="2000" dirty="0"/>
              <a:t>), </a:t>
            </a:r>
            <a:r>
              <a:rPr lang="en-US" sz="2000" dirty="0" err="1"/>
              <a:t>sosialisme</a:t>
            </a:r>
            <a:r>
              <a:rPr lang="en-US" sz="2000" dirty="0"/>
              <a:t> </a:t>
            </a:r>
            <a:r>
              <a:rPr lang="en-US" sz="2000" dirty="0" err="1"/>
              <a:t>dan</a:t>
            </a:r>
            <a:r>
              <a:rPr lang="en-US" sz="2000" dirty="0"/>
              <a:t> </a:t>
            </a:r>
            <a:r>
              <a:rPr lang="en-US" sz="2000" i="1" dirty="0" err="1"/>
              <a:t>ideologi</a:t>
            </a:r>
            <a:r>
              <a:rPr lang="en-US" sz="2000" i="1" dirty="0"/>
              <a:t> </a:t>
            </a:r>
            <a:r>
              <a:rPr lang="en-US" sz="2000" i="1" dirty="0" err="1"/>
              <a:t>pendekatan</a:t>
            </a:r>
            <a:r>
              <a:rPr lang="en-US" sz="2000" i="1" dirty="0"/>
              <a:t> </a:t>
            </a:r>
            <a:r>
              <a:rPr lang="en-US" sz="2000" i="1" dirty="0" err="1"/>
              <a:t>keamanan</a:t>
            </a:r>
            <a:r>
              <a:rPr lang="en-US" sz="2000" i="1" dirty="0"/>
              <a:t> </a:t>
            </a:r>
            <a:r>
              <a:rPr lang="en-US" sz="2000" i="1" dirty="0" err="1"/>
              <a:t>versi</a:t>
            </a:r>
            <a:r>
              <a:rPr lang="en-US" sz="2000" i="1" dirty="0"/>
              <a:t> </a:t>
            </a:r>
            <a:r>
              <a:rPr lang="en-US" sz="2000" i="1" dirty="0" err="1"/>
              <a:t>Amerika</a:t>
            </a:r>
            <a:r>
              <a:rPr lang="en-US" sz="2000" i="1" dirty="0"/>
              <a:t> Latin. </a:t>
            </a:r>
          </a:p>
        </p:txBody>
      </p:sp>
      <p:sp>
        <p:nvSpPr>
          <p:cNvPr id="1556483"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1362" name="Rectangle 2"/>
          <p:cNvSpPr>
            <a:spLocks noGrp="1" noChangeArrowheads="1"/>
          </p:cNvSpPr>
          <p:nvPr>
            <p:ph type="body" idx="1"/>
          </p:nvPr>
        </p:nvSpPr>
        <p:spPr>
          <a:xfrm>
            <a:off x="838200" y="1447800"/>
            <a:ext cx="7696200" cy="4800600"/>
          </a:xfrm>
        </p:spPr>
        <p:txBody>
          <a:bodyPr/>
          <a:lstStyle/>
          <a:p>
            <a:pPr>
              <a:buFont typeface="Wingdings" pitchFamily="2" charset="2"/>
              <a:buNone/>
            </a:pPr>
            <a:r>
              <a:rPr lang="en-US" sz="1800" dirty="0"/>
              <a:t>PERBANDINGAN IDEOLOGI-IDEOLOGI DUNIA</a:t>
            </a:r>
          </a:p>
          <a:p>
            <a:pPr>
              <a:buFont typeface="Wingdings" pitchFamily="2" charset="2"/>
              <a:buNone/>
            </a:pPr>
            <a:r>
              <a:rPr lang="en-US" sz="1800" dirty="0"/>
              <a:t>IDEOLOGI DALAM ARTI PENUH</a:t>
            </a:r>
          </a:p>
          <a:p>
            <a:pPr>
              <a:buFont typeface="Wingdings" pitchFamily="2" charset="2"/>
              <a:buNone/>
            </a:pPr>
            <a:r>
              <a:rPr lang="en-US" sz="1800" dirty="0"/>
              <a:t>	</a:t>
            </a:r>
            <a:r>
              <a:rPr lang="en-US" sz="1800" b="1" dirty="0" err="1"/>
              <a:t>Marxisme</a:t>
            </a:r>
            <a:r>
              <a:rPr lang="en-US" sz="1800" b="1" dirty="0"/>
              <a:t> </a:t>
            </a:r>
            <a:r>
              <a:rPr lang="en-US" sz="1800" b="1" dirty="0" err="1"/>
              <a:t>Leninisme</a:t>
            </a:r>
            <a:r>
              <a:rPr lang="en-US" sz="1800" dirty="0"/>
              <a:t>, </a:t>
            </a:r>
            <a:r>
              <a:rPr lang="en-US" sz="1800" dirty="0" err="1"/>
              <a:t>berciri</a:t>
            </a:r>
            <a:r>
              <a:rPr lang="en-US" sz="1800" dirty="0"/>
              <a:t>:</a:t>
            </a:r>
          </a:p>
          <a:p>
            <a:pPr>
              <a:buFont typeface="Wingdings" pitchFamily="2" charset="2"/>
              <a:buNone/>
            </a:pPr>
            <a:endParaRPr lang="en-US" sz="1800" dirty="0"/>
          </a:p>
          <a:p>
            <a:pPr>
              <a:buFontTx/>
              <a:buChar char="•"/>
            </a:pPr>
            <a:r>
              <a:rPr lang="en-US" sz="1800" dirty="0" err="1"/>
              <a:t>Sebuah</a:t>
            </a:r>
            <a:r>
              <a:rPr lang="en-US" sz="1800" dirty="0"/>
              <a:t> </a:t>
            </a:r>
            <a:r>
              <a:rPr lang="en-US" sz="1800" dirty="0" err="1"/>
              <a:t>teori</a:t>
            </a:r>
            <a:r>
              <a:rPr lang="en-US" sz="1800" dirty="0"/>
              <a:t> </a:t>
            </a:r>
            <a:r>
              <a:rPr lang="en-US" sz="1800" dirty="0" err="1"/>
              <a:t>metafisika</a:t>
            </a:r>
            <a:r>
              <a:rPr lang="en-US" sz="1800" dirty="0"/>
              <a:t> </a:t>
            </a:r>
            <a:r>
              <a:rPr lang="en-US" sz="1800" dirty="0" err="1"/>
              <a:t>berisi</a:t>
            </a:r>
            <a:r>
              <a:rPr lang="en-US" sz="1800" dirty="0"/>
              <a:t> </a:t>
            </a:r>
            <a:r>
              <a:rPr lang="en-US" sz="1800" dirty="0" err="1" smtClean="0"/>
              <a:t>materialisme</a:t>
            </a:r>
            <a:r>
              <a:rPr lang="en-US" sz="1800" dirty="0" smtClean="0"/>
              <a:t> </a:t>
            </a:r>
            <a:r>
              <a:rPr lang="en-US" sz="1800" dirty="0" err="1" smtClean="0"/>
              <a:t>dialektis</a:t>
            </a:r>
            <a:r>
              <a:rPr lang="en-US" sz="1800" dirty="0" smtClean="0"/>
              <a:t> </a:t>
            </a:r>
            <a:r>
              <a:rPr lang="en-US" sz="1800" dirty="0" err="1"/>
              <a:t>dan</a:t>
            </a:r>
            <a:r>
              <a:rPr lang="en-US" sz="1800" dirty="0"/>
              <a:t> </a:t>
            </a:r>
            <a:r>
              <a:rPr lang="en-US" sz="1800" dirty="0" err="1"/>
              <a:t>atheisme</a:t>
            </a:r>
            <a:r>
              <a:rPr lang="en-US" sz="1800" dirty="0"/>
              <a:t>. </a:t>
            </a:r>
          </a:p>
          <a:p>
            <a:pPr>
              <a:buFontTx/>
              <a:buChar char="•"/>
            </a:pPr>
            <a:r>
              <a:rPr lang="en-US" sz="1800" dirty="0" err="1"/>
              <a:t>Makna</a:t>
            </a:r>
            <a:r>
              <a:rPr lang="en-US" sz="1800" dirty="0"/>
              <a:t> </a:t>
            </a:r>
            <a:r>
              <a:rPr lang="en-US" sz="1800" dirty="0" err="1"/>
              <a:t>sejarah</a:t>
            </a:r>
            <a:r>
              <a:rPr lang="en-US" sz="1800" dirty="0"/>
              <a:t> (</a:t>
            </a:r>
            <a:r>
              <a:rPr lang="en-US" sz="1800" dirty="0" err="1"/>
              <a:t>sejarah</a:t>
            </a:r>
            <a:r>
              <a:rPr lang="en-US" sz="1800" dirty="0"/>
              <a:t> </a:t>
            </a:r>
            <a:r>
              <a:rPr lang="en-US" sz="1800" dirty="0" err="1"/>
              <a:t>menuju</a:t>
            </a:r>
            <a:r>
              <a:rPr lang="en-US" sz="1800" dirty="0"/>
              <a:t> </a:t>
            </a:r>
            <a:r>
              <a:rPr lang="en-US" sz="1800" dirty="0" err="1"/>
              <a:t>masyarakat</a:t>
            </a:r>
            <a:r>
              <a:rPr lang="en-US" sz="1800" dirty="0"/>
              <a:t> </a:t>
            </a:r>
            <a:r>
              <a:rPr lang="en-US" sz="1800" dirty="0" err="1"/>
              <a:t>tanpa</a:t>
            </a:r>
            <a:r>
              <a:rPr lang="en-US" sz="1800" dirty="0"/>
              <a:t> </a:t>
            </a:r>
            <a:r>
              <a:rPr lang="en-US" sz="1800" dirty="0" err="1"/>
              <a:t>kelas</a:t>
            </a:r>
            <a:r>
              <a:rPr lang="en-US" sz="1800" dirty="0"/>
              <a:t>)</a:t>
            </a:r>
          </a:p>
          <a:p>
            <a:pPr>
              <a:buFontTx/>
              <a:buChar char="•"/>
            </a:pPr>
            <a:r>
              <a:rPr lang="en-US" sz="1800" dirty="0"/>
              <a:t>Norma </a:t>
            </a:r>
            <a:r>
              <a:rPr lang="en-US" sz="1800" dirty="0" err="1"/>
              <a:t>ketat</a:t>
            </a:r>
            <a:r>
              <a:rPr lang="en-US" sz="1800" dirty="0"/>
              <a:t> </a:t>
            </a:r>
            <a:r>
              <a:rPr lang="en-US" sz="1800" dirty="0" err="1"/>
              <a:t>bagaimana</a:t>
            </a:r>
            <a:r>
              <a:rPr lang="en-US" sz="1800" dirty="0"/>
              <a:t> </a:t>
            </a:r>
            <a:r>
              <a:rPr lang="en-US" sz="1800" dirty="0" err="1"/>
              <a:t>masyarakat</a:t>
            </a:r>
            <a:r>
              <a:rPr lang="en-US" sz="1800" dirty="0"/>
              <a:t> </a:t>
            </a:r>
            <a:r>
              <a:rPr lang="en-US" sz="1800" dirty="0" err="1"/>
              <a:t>ditata</a:t>
            </a:r>
            <a:r>
              <a:rPr lang="en-US" sz="1800" dirty="0"/>
              <a:t> </a:t>
            </a:r>
            <a:r>
              <a:rPr lang="en-US" sz="1800" dirty="0" err="1"/>
              <a:t>secara</a:t>
            </a:r>
            <a:r>
              <a:rPr lang="en-US" sz="1800" dirty="0"/>
              <a:t> </a:t>
            </a:r>
            <a:r>
              <a:rPr lang="en-US" sz="1800" dirty="0" err="1"/>
              <a:t>sosialis,tanpa</a:t>
            </a:r>
            <a:r>
              <a:rPr lang="en-US" sz="1800" dirty="0"/>
              <a:t> </a:t>
            </a:r>
            <a:r>
              <a:rPr lang="en-US" sz="1800" dirty="0" err="1"/>
              <a:t>hak</a:t>
            </a:r>
            <a:r>
              <a:rPr lang="en-US" sz="1800" dirty="0"/>
              <a:t> </a:t>
            </a:r>
            <a:r>
              <a:rPr lang="en-US" sz="1800" dirty="0" err="1"/>
              <a:t>milik</a:t>
            </a:r>
            <a:r>
              <a:rPr lang="en-US" sz="1800" dirty="0"/>
              <a:t> </a:t>
            </a:r>
            <a:r>
              <a:rPr lang="en-US" sz="1800" dirty="0" err="1"/>
              <a:t>pribadi</a:t>
            </a:r>
            <a:r>
              <a:rPr lang="en-US" sz="1800" dirty="0"/>
              <a:t>, </a:t>
            </a:r>
            <a:r>
              <a:rPr lang="en-US" sz="1800" dirty="0" err="1"/>
              <a:t>kehidupan</a:t>
            </a:r>
            <a:r>
              <a:rPr lang="en-US" sz="1800" dirty="0"/>
              <a:t> </a:t>
            </a:r>
            <a:r>
              <a:rPr lang="en-US" sz="1800" dirty="0" err="1"/>
              <a:t>masyarakat</a:t>
            </a:r>
            <a:r>
              <a:rPr lang="en-US" sz="1800" dirty="0"/>
              <a:t> </a:t>
            </a:r>
            <a:r>
              <a:rPr lang="en-US" sz="1800" dirty="0" err="1"/>
              <a:t>ditetapkan</a:t>
            </a:r>
            <a:r>
              <a:rPr lang="en-US" sz="1800" dirty="0"/>
              <a:t> </a:t>
            </a:r>
            <a:r>
              <a:rPr lang="en-US" sz="1800" dirty="0" err="1"/>
              <a:t>secara</a:t>
            </a:r>
            <a:r>
              <a:rPr lang="en-US" sz="1800" dirty="0"/>
              <a:t> </a:t>
            </a:r>
            <a:r>
              <a:rPr lang="en-US" sz="1800" dirty="0" err="1"/>
              <a:t>langsung</a:t>
            </a:r>
            <a:r>
              <a:rPr lang="en-US" sz="1800" dirty="0"/>
              <a:t> </a:t>
            </a:r>
            <a:r>
              <a:rPr lang="en-US" sz="1800" dirty="0" err="1"/>
              <a:t>oleh</a:t>
            </a:r>
            <a:r>
              <a:rPr lang="en-US" sz="1800" dirty="0"/>
              <a:t> </a:t>
            </a:r>
            <a:r>
              <a:rPr lang="en-US" sz="1800" dirty="0" err="1"/>
              <a:t>negara</a:t>
            </a:r>
            <a:r>
              <a:rPr lang="en-US" sz="1800" dirty="0"/>
              <a:t> (</a:t>
            </a:r>
            <a:r>
              <a:rPr lang="en-US" sz="1800" dirty="0" err="1"/>
              <a:t>totaliter</a:t>
            </a:r>
            <a:r>
              <a:rPr lang="en-US" sz="1800" dirty="0"/>
              <a:t>)</a:t>
            </a:r>
          </a:p>
          <a:p>
            <a:pPr>
              <a:buFontTx/>
              <a:buChar char="•"/>
            </a:pPr>
            <a:r>
              <a:rPr lang="en-US" sz="1800" dirty="0" err="1"/>
              <a:t>Tentang</a:t>
            </a:r>
            <a:r>
              <a:rPr lang="en-US" sz="1800" dirty="0"/>
              <a:t> </a:t>
            </a:r>
            <a:r>
              <a:rPr lang="en-US" sz="1800" dirty="0" err="1"/>
              <a:t>pengaturan</a:t>
            </a:r>
            <a:r>
              <a:rPr lang="en-US" sz="1800" dirty="0"/>
              <a:t> </a:t>
            </a:r>
            <a:r>
              <a:rPr lang="en-US" sz="1800" dirty="0" err="1"/>
              <a:t>kehidupan</a:t>
            </a:r>
            <a:r>
              <a:rPr lang="en-US" sz="1800" dirty="0"/>
              <a:t> </a:t>
            </a:r>
            <a:r>
              <a:rPr lang="en-US" sz="1800" dirty="0" err="1"/>
              <a:t>individu</a:t>
            </a:r>
            <a:endParaRPr lang="en-US" sz="1800" dirty="0"/>
          </a:p>
          <a:p>
            <a:pPr>
              <a:buFontTx/>
              <a:buChar char="•"/>
            </a:pPr>
            <a:r>
              <a:rPr lang="en-US" sz="1800" dirty="0" err="1"/>
              <a:t>Melegitimasi</a:t>
            </a:r>
            <a:r>
              <a:rPr lang="en-US" sz="1800" dirty="0"/>
              <a:t> </a:t>
            </a:r>
            <a:r>
              <a:rPr lang="en-US" sz="1800" dirty="0" err="1"/>
              <a:t>monopoli</a:t>
            </a:r>
            <a:r>
              <a:rPr lang="en-US" sz="1800" dirty="0"/>
              <a:t> </a:t>
            </a:r>
            <a:r>
              <a:rPr lang="en-US" sz="1800" dirty="0" err="1"/>
              <a:t>kekuasaan</a:t>
            </a:r>
            <a:r>
              <a:rPr lang="en-US" sz="1800" dirty="0"/>
              <a:t> </a:t>
            </a:r>
            <a:r>
              <a:rPr lang="en-US" sz="1800" dirty="0" err="1"/>
              <a:t>sekelompoh</a:t>
            </a:r>
            <a:r>
              <a:rPr lang="en-US" sz="1800" dirty="0"/>
              <a:t> </a:t>
            </a:r>
            <a:r>
              <a:rPr lang="en-US" sz="1800" dirty="0" err="1"/>
              <a:t>orang</a:t>
            </a:r>
            <a:r>
              <a:rPr lang="en-US" sz="1800" dirty="0"/>
              <a:t> </a:t>
            </a:r>
            <a:r>
              <a:rPr lang="en-US" sz="1800" dirty="0" err="1"/>
              <a:t>atas</a:t>
            </a:r>
            <a:r>
              <a:rPr lang="en-US" sz="1800" dirty="0"/>
              <a:t> </a:t>
            </a:r>
            <a:r>
              <a:rPr lang="en-US" sz="1800" dirty="0" err="1"/>
              <a:t>masyarakat</a:t>
            </a:r>
            <a:r>
              <a:rPr lang="en-US" sz="1800" dirty="0"/>
              <a:t>.</a:t>
            </a:r>
          </a:p>
          <a:p>
            <a:pPr>
              <a:buFontTx/>
              <a:buChar char="•"/>
            </a:pPr>
            <a:r>
              <a:rPr lang="en-US" sz="1800" dirty="0" err="1"/>
              <a:t>Ideologi</a:t>
            </a:r>
            <a:r>
              <a:rPr lang="en-US" sz="1800" dirty="0"/>
              <a:t> </a:t>
            </a:r>
            <a:r>
              <a:rPr lang="en-US" sz="1800" dirty="0" err="1"/>
              <a:t>tertutup</a:t>
            </a:r>
            <a:r>
              <a:rPr lang="en-US" sz="1800" dirty="0"/>
              <a:t>.</a:t>
            </a:r>
          </a:p>
          <a:p>
            <a:pPr>
              <a:buFontTx/>
              <a:buChar char="•"/>
            </a:pPr>
            <a:r>
              <a:rPr lang="en-US" sz="1800" dirty="0" err="1"/>
              <a:t>Sisi</a:t>
            </a:r>
            <a:r>
              <a:rPr lang="en-US" sz="1800" dirty="0"/>
              <a:t> </a:t>
            </a:r>
            <a:r>
              <a:rPr lang="en-US" sz="1800" dirty="0" err="1"/>
              <a:t>positif</a:t>
            </a:r>
            <a:r>
              <a:rPr lang="en-US" sz="1800" dirty="0"/>
              <a:t>: </a:t>
            </a:r>
            <a:r>
              <a:rPr lang="en-US" sz="1800" dirty="0" err="1"/>
              <a:t>solidaritas</a:t>
            </a:r>
            <a:r>
              <a:rPr lang="en-US" sz="1800" dirty="0"/>
              <a:t>, </a:t>
            </a:r>
            <a:r>
              <a:rPr lang="en-US" sz="1800" dirty="0" err="1"/>
              <a:t>kebersamaan</a:t>
            </a:r>
            <a:r>
              <a:rPr lang="en-US" sz="1800" dirty="0"/>
              <a:t> yang </a:t>
            </a:r>
            <a:r>
              <a:rPr lang="en-US" sz="1800" dirty="0" err="1"/>
              <a:t>tinggi</a:t>
            </a:r>
            <a:r>
              <a:rPr lang="en-US" sz="1800" dirty="0"/>
              <a:t> </a:t>
            </a:r>
            <a:r>
              <a:rPr lang="en-US" sz="1800" dirty="0" err="1"/>
              <a:t>dalam</a:t>
            </a:r>
            <a:r>
              <a:rPr lang="en-US" sz="1800" dirty="0"/>
              <a:t> </a:t>
            </a:r>
            <a:r>
              <a:rPr lang="en-US" sz="1800" dirty="0" err="1"/>
              <a:t>kepemilikan</a:t>
            </a:r>
            <a:r>
              <a:rPr lang="en-US" sz="1800" dirty="0"/>
              <a:t> </a:t>
            </a:r>
            <a:r>
              <a:rPr lang="en-US" sz="1800" dirty="0" err="1"/>
              <a:t>serta</a:t>
            </a:r>
            <a:r>
              <a:rPr lang="en-US" sz="1800" dirty="0"/>
              <a:t> </a:t>
            </a:r>
            <a:r>
              <a:rPr lang="en-US" sz="1800" dirty="0" err="1"/>
              <a:t>ketaatan</a:t>
            </a:r>
            <a:r>
              <a:rPr lang="en-US" sz="1800" dirty="0"/>
              <a:t> </a:t>
            </a:r>
            <a:r>
              <a:rPr lang="en-US" sz="1800" dirty="0" err="1"/>
              <a:t>masyarakat</a:t>
            </a:r>
            <a:r>
              <a:rPr lang="en-US" sz="1800" dirty="0"/>
              <a:t>.</a:t>
            </a:r>
          </a:p>
        </p:txBody>
      </p:sp>
      <p:sp>
        <p:nvSpPr>
          <p:cNvPr id="1551363"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2386" name="Rectangle 2"/>
          <p:cNvSpPr>
            <a:spLocks noGrp="1" noChangeArrowheads="1"/>
          </p:cNvSpPr>
          <p:nvPr>
            <p:ph type="body" idx="1"/>
          </p:nvPr>
        </p:nvSpPr>
        <p:spPr>
          <a:xfrm>
            <a:off x="914400" y="1905000"/>
            <a:ext cx="7620000" cy="4343400"/>
          </a:xfrm>
        </p:spPr>
        <p:txBody>
          <a:bodyPr/>
          <a:lstStyle/>
          <a:p>
            <a:pPr>
              <a:buFont typeface="Wingdings" pitchFamily="2" charset="2"/>
              <a:buNone/>
            </a:pPr>
            <a:r>
              <a:rPr lang="en-US" sz="2000"/>
              <a:t>PERBANDINGAN IDEOLOGI-IDEOLOGI DUNIA</a:t>
            </a:r>
          </a:p>
          <a:p>
            <a:pPr>
              <a:buFont typeface="Wingdings" pitchFamily="2" charset="2"/>
              <a:buNone/>
            </a:pPr>
            <a:r>
              <a:rPr lang="en-US" sz="2000"/>
              <a:t>IDEOLOGI DALAM ARTI PENUH</a:t>
            </a:r>
          </a:p>
          <a:p>
            <a:pPr>
              <a:buFont typeface="Wingdings" pitchFamily="2" charset="2"/>
              <a:buNone/>
            </a:pPr>
            <a:endParaRPr lang="en-US" sz="2000"/>
          </a:p>
          <a:p>
            <a:pPr>
              <a:buFont typeface="Wingdings" pitchFamily="2" charset="2"/>
              <a:buNone/>
            </a:pPr>
            <a:r>
              <a:rPr lang="en-US" sz="2000"/>
              <a:t>Ciri –ciri Liberalisme</a:t>
            </a:r>
          </a:p>
          <a:p>
            <a:pPr>
              <a:buFontTx/>
              <a:buChar char="•"/>
            </a:pPr>
            <a:r>
              <a:rPr lang="en-US" sz="2000"/>
              <a:t>Menempatkan kebebasan individu sebagai nilai tertinggi</a:t>
            </a:r>
          </a:p>
          <a:p>
            <a:pPr>
              <a:buFontTx/>
              <a:buChar char="•"/>
            </a:pPr>
            <a:r>
              <a:rPr lang="en-US" sz="2000"/>
              <a:t>Peran minimal negara (penjaga hak-hak individu)</a:t>
            </a:r>
          </a:p>
          <a:p>
            <a:pPr>
              <a:buFontTx/>
              <a:buChar char="•"/>
            </a:pPr>
            <a:r>
              <a:rPr lang="en-US" sz="2000"/>
              <a:t>Peran bebas dalam berbagai bidang (termasuk liberalisme ekonomi), liberalisme menjaga persaingan bebas.</a:t>
            </a:r>
          </a:p>
          <a:p>
            <a:pPr>
              <a:buFontTx/>
              <a:buChar char="•"/>
            </a:pPr>
            <a:r>
              <a:rPr lang="en-US" sz="2000"/>
              <a:t>Penolakan tanggung jawab sosial seluruh masyarakat sehingga menciptakan keadaan individu/kelompok kuat semakin kuat.</a:t>
            </a:r>
          </a:p>
          <a:p>
            <a:pPr>
              <a:buFontTx/>
              <a:buChar char="•"/>
            </a:pPr>
            <a:r>
              <a:rPr lang="en-US" sz="2000"/>
              <a:t>Sisi positif: kemajuan teknologi dan kemanusiaan</a:t>
            </a:r>
          </a:p>
        </p:txBody>
      </p:sp>
      <p:sp>
        <p:nvSpPr>
          <p:cNvPr id="1552387"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7506" name="Rectangle 2"/>
          <p:cNvSpPr>
            <a:spLocks noGrp="1" noChangeArrowheads="1"/>
          </p:cNvSpPr>
          <p:nvPr>
            <p:ph type="body" idx="1"/>
          </p:nvPr>
        </p:nvSpPr>
        <p:spPr>
          <a:xfrm>
            <a:off x="914400" y="1524000"/>
            <a:ext cx="7620000" cy="4724400"/>
          </a:xfrm>
        </p:spPr>
        <p:txBody>
          <a:bodyPr/>
          <a:lstStyle/>
          <a:p>
            <a:pPr>
              <a:buFont typeface="Wingdings" pitchFamily="2" charset="2"/>
              <a:buNone/>
            </a:pPr>
            <a:r>
              <a:rPr lang="en-US" sz="1800"/>
              <a:t>PERBANDINGAN IDEOLOGI-IDEOLOGI DUNIA</a:t>
            </a:r>
          </a:p>
          <a:p>
            <a:pPr>
              <a:buFont typeface="Wingdings" pitchFamily="2" charset="2"/>
              <a:buNone/>
            </a:pPr>
            <a:r>
              <a:rPr lang="en-US" sz="1800"/>
              <a:t>B. IDEOLOGI TERBUKA</a:t>
            </a:r>
          </a:p>
          <a:p>
            <a:pPr>
              <a:buFont typeface="Wingdings" pitchFamily="2" charset="2"/>
              <a:buNone/>
            </a:pPr>
            <a:r>
              <a:rPr lang="en-US" sz="1800"/>
              <a:t>	Bentuk ideologi ini mendasarkan kehidupan masyarakat, atau cita-cita tertentu martabat manusia serta sedaftar hak asasi manusia yang dimuat dalam konstitusi. Cita-cita politis semacam ini bersifat terbuka artinya penganutnya mengizinkan berbagai intepretasi dan perwujudan cita-cita tersebut. Menjamin kebebasan masyarakat dalam menentukan nasib sendiri, kebebasan agama dan pandangan politik. Dalam alam ini kedudukan hukum menjadi penting sekali. Ideologi diangkat dari apa yang dimiliki masyarakat (internal), bukan orang tertentu. Sifatnya internal, tidak memaksa, luwes. Terbuka juga berarti orientasi dasarnya tetap dipertahankan, sedangkan intepretasinya dalam tujuan, norma politik selalu dapat dipertanyakan. Operasionalisasi cita-cita dibicarakan dalam diskursus, suasana demokratis. Bersifat inklusif dan tidak totaliter.</a:t>
            </a:r>
          </a:p>
        </p:txBody>
      </p:sp>
      <p:sp>
        <p:nvSpPr>
          <p:cNvPr id="1557507"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8530" name="Rectangle 2"/>
          <p:cNvSpPr>
            <a:spLocks noGrp="1" noChangeArrowheads="1"/>
          </p:cNvSpPr>
          <p:nvPr>
            <p:ph type="body" idx="1"/>
          </p:nvPr>
        </p:nvSpPr>
        <p:spPr>
          <a:xfrm>
            <a:off x="914400" y="1524000"/>
            <a:ext cx="7620000" cy="4724400"/>
          </a:xfrm>
        </p:spPr>
        <p:txBody>
          <a:bodyPr/>
          <a:lstStyle/>
          <a:p>
            <a:pPr>
              <a:buFont typeface="Wingdings" pitchFamily="2" charset="2"/>
              <a:buNone/>
            </a:pPr>
            <a:r>
              <a:rPr lang="en-US" sz="2000"/>
              <a:t>PERBANDINGAN IDEOLOGI-IDEOLOGI DUNIA</a:t>
            </a:r>
          </a:p>
          <a:p>
            <a:pPr>
              <a:buFont typeface="Wingdings" pitchFamily="2" charset="2"/>
              <a:buNone/>
            </a:pPr>
            <a:r>
              <a:rPr lang="en-US" sz="2000"/>
              <a:t>C. IDEOLOGI IMPLISIT</a:t>
            </a:r>
          </a:p>
          <a:p>
            <a:pPr>
              <a:buFont typeface="Wingdings" pitchFamily="2" charset="2"/>
              <a:buNone/>
            </a:pPr>
            <a:r>
              <a:rPr lang="en-US" sz="2000"/>
              <a:t>	Keyakinan masyarakat tradisional tentang realitas/alam semesta. Keyakinan semacam ini seringkali tidak dirumuskan secara eksplisit, tetapi mempengaruhi dan meresapi seluruh gaya hidup, perilaku, dan pandangan hidup dalam bermasyarakat. Keyakinan sering bersifat ideologis karena ternyata dapat mendukung tatanan sosial yang ada, memberi legitimasi pada kekuasaan pada sebuah kelas atau lapisan tertentu. Sejauh pandangan ini tidak pernah dirumuskan secara eksplisit, bisa jadi penganutnya melegitimasinya menjadi sarana kekuasaan. Sifatnya tertutup, status quo. Bisa jadi membuat penguasa bersikap semena-mena karena merasa sebagai’wakil tuhan’ untuk memerintah negrinya.</a:t>
            </a:r>
          </a:p>
        </p:txBody>
      </p:sp>
      <p:sp>
        <p:nvSpPr>
          <p:cNvPr id="1558531"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IDEOLOGI</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0578" name="Rectangle 2"/>
          <p:cNvSpPr>
            <a:spLocks noGrp="1" noChangeArrowheads="1"/>
          </p:cNvSpPr>
          <p:nvPr>
            <p:ph type="body" idx="1"/>
          </p:nvPr>
        </p:nvSpPr>
        <p:spPr>
          <a:xfrm>
            <a:off x="914400" y="1524000"/>
            <a:ext cx="7620000" cy="4724400"/>
          </a:xfrm>
        </p:spPr>
        <p:txBody>
          <a:bodyPr/>
          <a:lstStyle/>
          <a:p>
            <a:pPr marL="609600" indent="-609600">
              <a:lnSpc>
                <a:spcPct val="90000"/>
              </a:lnSpc>
              <a:buFont typeface="Wingdings" pitchFamily="2" charset="2"/>
              <a:buNone/>
            </a:pPr>
            <a:r>
              <a:rPr lang="en-US" sz="2000"/>
              <a:t>	Undang-undang Nomor 22 Tahun 1999 tentang otonomi daerah.</a:t>
            </a:r>
          </a:p>
          <a:p>
            <a:pPr marL="609600" indent="-609600">
              <a:lnSpc>
                <a:spcPct val="90000"/>
              </a:lnSpc>
              <a:buFont typeface="Wingdings" pitchFamily="2" charset="2"/>
              <a:buNone/>
            </a:pPr>
            <a:endParaRPr lang="en-US" sz="2000"/>
          </a:p>
          <a:p>
            <a:pPr marL="609600" indent="-609600">
              <a:lnSpc>
                <a:spcPct val="90000"/>
              </a:lnSpc>
              <a:buFont typeface="Wingdings" pitchFamily="2" charset="2"/>
              <a:buNone/>
            </a:pPr>
            <a:r>
              <a:rPr lang="en-US" sz="2000"/>
              <a:t>	Negara RI adalah sebuah negara kesatuan (NKRI). Dibagi atas daerah-daerah provinsi. Provinsi dibagi atas kabupaten dan kota.</a:t>
            </a:r>
          </a:p>
          <a:p>
            <a:pPr marL="609600" indent="-609600">
              <a:lnSpc>
                <a:spcPct val="90000"/>
              </a:lnSpc>
              <a:buFont typeface="Wingdings" pitchFamily="2" charset="2"/>
              <a:buNone/>
            </a:pPr>
            <a:endParaRPr lang="en-US" sz="2000"/>
          </a:p>
          <a:p>
            <a:pPr marL="609600" indent="-609600">
              <a:lnSpc>
                <a:spcPct val="90000"/>
              </a:lnSpc>
              <a:buFont typeface="Wingdings" pitchFamily="2" charset="2"/>
              <a:buNone/>
            </a:pPr>
            <a:r>
              <a:rPr lang="en-US" sz="2000"/>
              <a:t>	BENTUK PEMERINTAHAN DAERAH</a:t>
            </a:r>
          </a:p>
          <a:p>
            <a:pPr marL="609600" indent="-609600">
              <a:lnSpc>
                <a:spcPct val="90000"/>
              </a:lnSpc>
              <a:buFont typeface="Wingdings" pitchFamily="2" charset="2"/>
              <a:buNone/>
            </a:pPr>
            <a:r>
              <a:rPr lang="en-US" sz="2000"/>
              <a:t>	Pemerintah Daerah :</a:t>
            </a:r>
          </a:p>
          <a:p>
            <a:pPr marL="609600" indent="-609600">
              <a:lnSpc>
                <a:spcPct val="90000"/>
              </a:lnSpc>
              <a:buFont typeface="Wingdings" pitchFamily="2" charset="2"/>
              <a:buAutoNum type="arabicPeriod"/>
            </a:pPr>
            <a:r>
              <a:rPr lang="en-US" sz="2000"/>
              <a:t>Mengurus dan mengatur sendiri pemerintahannya</a:t>
            </a:r>
          </a:p>
          <a:p>
            <a:pPr marL="609600" indent="-609600">
              <a:lnSpc>
                <a:spcPct val="90000"/>
              </a:lnSpc>
              <a:buFont typeface="Wingdings" pitchFamily="2" charset="2"/>
              <a:buAutoNum type="arabicPeriod"/>
            </a:pPr>
            <a:r>
              <a:rPr lang="en-US" sz="2000"/>
              <a:t>Memiliki Dewan Perwakilan Daerah (DPRD)</a:t>
            </a:r>
          </a:p>
          <a:p>
            <a:pPr marL="609600" indent="-609600">
              <a:lnSpc>
                <a:spcPct val="90000"/>
              </a:lnSpc>
              <a:buFont typeface="Wingdings" pitchFamily="2" charset="2"/>
              <a:buAutoNum type="arabicPeriod"/>
            </a:pPr>
            <a:r>
              <a:rPr lang="en-US" sz="2000"/>
              <a:t>Memiliki kepala pemerintahan (gubenur, bupati/walikota)</a:t>
            </a:r>
          </a:p>
          <a:p>
            <a:pPr marL="609600" indent="-609600">
              <a:lnSpc>
                <a:spcPct val="90000"/>
              </a:lnSpc>
              <a:buFont typeface="Wingdings" pitchFamily="2" charset="2"/>
              <a:buAutoNum type="arabicPeriod"/>
            </a:pPr>
            <a:r>
              <a:rPr lang="en-US" sz="2000"/>
              <a:t>Menjalankan otonomi seluas-luasnya</a:t>
            </a:r>
          </a:p>
          <a:p>
            <a:pPr marL="609600" indent="-609600">
              <a:lnSpc>
                <a:spcPct val="90000"/>
              </a:lnSpc>
              <a:buFont typeface="Wingdings" pitchFamily="2" charset="2"/>
              <a:buAutoNum type="arabicPeriod"/>
            </a:pPr>
            <a:r>
              <a:rPr lang="en-US" sz="2000"/>
              <a:t>Berhak menentukan peraturan daerahnya	</a:t>
            </a:r>
          </a:p>
        </p:txBody>
      </p:sp>
      <p:sp>
        <p:nvSpPr>
          <p:cNvPr id="1560579"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OTONOMI DAERAH</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1602" name="Rectangle 2"/>
          <p:cNvSpPr>
            <a:spLocks noGrp="1" noChangeArrowheads="1"/>
          </p:cNvSpPr>
          <p:nvPr>
            <p:ph type="body" idx="1"/>
          </p:nvPr>
        </p:nvSpPr>
        <p:spPr>
          <a:xfrm>
            <a:off x="914400" y="1981200"/>
            <a:ext cx="7620000" cy="4267200"/>
          </a:xfrm>
        </p:spPr>
        <p:txBody>
          <a:bodyPr/>
          <a:lstStyle/>
          <a:p>
            <a:pPr marL="609600" indent="-609600">
              <a:buFont typeface="Wingdings" pitchFamily="2" charset="2"/>
              <a:buNone/>
            </a:pPr>
            <a:r>
              <a:rPr lang="en-US" sz="2000"/>
              <a:t>HUBUNGAN PEMERINTAH PUSAT DAN DAERAH</a:t>
            </a:r>
          </a:p>
          <a:p>
            <a:pPr marL="609600" indent="-609600">
              <a:buFont typeface="Wingdings" pitchFamily="2" charset="2"/>
              <a:buNone/>
            </a:pPr>
            <a:r>
              <a:rPr lang="en-US" sz="2000"/>
              <a:t>	Hubungan ditentukan dengan undang-undang demikian juga pembagian keuangan dan hasil kekayaan sumber daya alam, pengakuan mengenai daerah-daerah khusus dan daerah istimewa, kesatuan masyarakat adat.</a:t>
            </a:r>
          </a:p>
          <a:p>
            <a:pPr marL="609600" indent="-609600">
              <a:buFont typeface="Wingdings" pitchFamily="2" charset="2"/>
              <a:buNone/>
            </a:pPr>
            <a:endParaRPr lang="en-US" sz="2000"/>
          </a:p>
          <a:p>
            <a:pPr marL="609600" indent="-609600">
              <a:buFont typeface="Wingdings" pitchFamily="2" charset="2"/>
              <a:buNone/>
            </a:pPr>
            <a:r>
              <a:rPr lang="en-US" sz="2000"/>
              <a:t>DASAR KEBIJAKAN OTONOMI DAERAH</a:t>
            </a:r>
          </a:p>
          <a:p>
            <a:pPr marL="609600" indent="-609600">
              <a:buFont typeface="Wingdings" pitchFamily="2" charset="2"/>
              <a:buNone/>
            </a:pPr>
            <a:r>
              <a:rPr lang="en-US" sz="2000"/>
              <a:t>	Dasarnya adalah demokratisasi, pemberdayaan daerah, pelayanan masyarakat yang lebih baik, dan pembagian keuangan serta hasil SDA yang adil dan merata.</a:t>
            </a:r>
          </a:p>
        </p:txBody>
      </p:sp>
      <p:sp>
        <p:nvSpPr>
          <p:cNvPr id="1561603"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OTONOMI DAERAH</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2626" name="Rectangle 2"/>
          <p:cNvSpPr>
            <a:spLocks noGrp="1" noChangeArrowheads="1"/>
          </p:cNvSpPr>
          <p:nvPr>
            <p:ph type="body" idx="1"/>
          </p:nvPr>
        </p:nvSpPr>
        <p:spPr>
          <a:xfrm>
            <a:off x="914400" y="1524000"/>
            <a:ext cx="7620000" cy="4724400"/>
          </a:xfrm>
        </p:spPr>
        <p:txBody>
          <a:bodyPr/>
          <a:lstStyle/>
          <a:p>
            <a:pPr marL="609600" indent="-609600">
              <a:buFont typeface="Wingdings" pitchFamily="2" charset="2"/>
              <a:buNone/>
            </a:pPr>
            <a:r>
              <a:rPr lang="en-US" sz="1800"/>
              <a:t>SIFAT OTONOMI DAERAH</a:t>
            </a:r>
          </a:p>
          <a:p>
            <a:pPr marL="609600" indent="-609600">
              <a:buFont typeface="Wingdings" pitchFamily="2" charset="2"/>
              <a:buNone/>
            </a:pPr>
            <a:endParaRPr lang="en-US" sz="1800"/>
          </a:p>
          <a:p>
            <a:pPr marL="609600" indent="-609600">
              <a:buFont typeface="Wingdings" pitchFamily="2" charset="2"/>
              <a:buNone/>
            </a:pPr>
            <a:r>
              <a:rPr lang="en-US" sz="1800"/>
              <a:t>1.	Luas (kabupaten dan kota)</a:t>
            </a:r>
          </a:p>
          <a:p>
            <a:pPr marL="609600" indent="-609600">
              <a:buFont typeface="Wingdings" pitchFamily="2" charset="2"/>
              <a:buNone/>
            </a:pPr>
            <a:r>
              <a:rPr lang="en-US" sz="1800"/>
              <a:t>	terdapat keleluasaan daerah untuk menyelenggarakan pemerintahan yang mencakup kewenangan seluruh bidang pemerintahan</a:t>
            </a:r>
          </a:p>
          <a:p>
            <a:pPr marL="609600" indent="-609600">
              <a:buFont typeface="Wingdings" pitchFamily="2" charset="2"/>
              <a:buNone/>
            </a:pPr>
            <a:r>
              <a:rPr lang="en-US" sz="1800"/>
              <a:t>2.	Nyata</a:t>
            </a:r>
          </a:p>
          <a:p>
            <a:pPr marL="609600" indent="-609600">
              <a:buFont typeface="Wingdings" pitchFamily="2" charset="2"/>
              <a:buNone/>
            </a:pPr>
            <a:r>
              <a:rPr lang="en-US" sz="1800"/>
              <a:t>	kewenangan dasarnya adalah datang dari aspirasi yang nyata dari masyarakatnya sehingga otonomi menjadi sangat bervariasi sesuai kebutuhan setempat</a:t>
            </a:r>
          </a:p>
          <a:p>
            <a:pPr marL="609600" indent="-609600">
              <a:buFont typeface="Wingdings" pitchFamily="2" charset="2"/>
              <a:buNone/>
            </a:pPr>
            <a:r>
              <a:rPr lang="en-US" sz="1800"/>
              <a:t>3.	Bertanggung jawab</a:t>
            </a:r>
          </a:p>
          <a:p>
            <a:pPr marL="609600" indent="-609600">
              <a:buFont typeface="Wingdings" pitchFamily="2" charset="2"/>
              <a:buNone/>
            </a:pPr>
            <a:r>
              <a:rPr lang="en-US" sz="1800"/>
              <a:t>	wujud tanggung jawab sebagai konsekuensi pemberian hak dan kewenangan, pemerintah wajib mencapai tujuan dan dasar kebijakan otonomi dan memelihara hubungan yang serasi antara pusat dan daerah, daerah dengan daerah demi keutuhan NKRI</a:t>
            </a:r>
          </a:p>
        </p:txBody>
      </p:sp>
      <p:sp>
        <p:nvSpPr>
          <p:cNvPr id="1562627"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OTONOMI DAERAH</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3650" name="Rectangle 2"/>
          <p:cNvSpPr>
            <a:spLocks noGrp="1" noChangeArrowheads="1"/>
          </p:cNvSpPr>
          <p:nvPr>
            <p:ph type="body" idx="1"/>
          </p:nvPr>
        </p:nvSpPr>
        <p:spPr>
          <a:xfrm>
            <a:off x="914400" y="1981200"/>
            <a:ext cx="7620000" cy="4267200"/>
          </a:xfrm>
        </p:spPr>
        <p:txBody>
          <a:bodyPr/>
          <a:lstStyle/>
          <a:p>
            <a:pPr marL="609600" indent="-609600">
              <a:buFont typeface="Wingdings" pitchFamily="2" charset="2"/>
              <a:buNone/>
            </a:pPr>
            <a:r>
              <a:rPr lang="en-US" sz="2000"/>
              <a:t>KEWENANGAN PEMERINTAH PUSAT DAN DAERAH</a:t>
            </a:r>
          </a:p>
          <a:p>
            <a:pPr marL="609600" indent="-609600">
              <a:buFont typeface="Wingdings" pitchFamily="2" charset="2"/>
              <a:buNone/>
            </a:pPr>
            <a:r>
              <a:rPr lang="en-US" sz="2000"/>
              <a:t>Kewenangan pemerintah pusat adalah :</a:t>
            </a:r>
          </a:p>
          <a:p>
            <a:pPr marL="609600" indent="-609600">
              <a:buFontTx/>
              <a:buChar char="-"/>
            </a:pPr>
            <a:r>
              <a:rPr lang="en-US" sz="2000"/>
              <a:t>Politik Luar negeri</a:t>
            </a:r>
          </a:p>
          <a:p>
            <a:pPr marL="609600" indent="-609600">
              <a:buFontTx/>
              <a:buChar char="-"/>
            </a:pPr>
            <a:r>
              <a:rPr lang="en-US" sz="2000"/>
              <a:t>Hankam</a:t>
            </a:r>
          </a:p>
          <a:p>
            <a:pPr marL="609600" indent="-609600">
              <a:buFontTx/>
              <a:buChar char="-"/>
            </a:pPr>
            <a:r>
              <a:rPr lang="en-US" sz="2000"/>
              <a:t>Peradilan</a:t>
            </a:r>
          </a:p>
          <a:p>
            <a:pPr marL="609600" indent="-609600">
              <a:buFontTx/>
              <a:buChar char="-"/>
            </a:pPr>
            <a:r>
              <a:rPr lang="en-US" sz="2000"/>
              <a:t>Moneter</a:t>
            </a:r>
          </a:p>
          <a:p>
            <a:pPr marL="609600" indent="-609600">
              <a:buFontTx/>
              <a:buChar char="-"/>
            </a:pPr>
            <a:r>
              <a:rPr lang="en-US" sz="2000"/>
              <a:t>Fiskal</a:t>
            </a:r>
          </a:p>
          <a:p>
            <a:pPr marL="609600" indent="-609600">
              <a:buFontTx/>
              <a:buChar char="-"/>
            </a:pPr>
            <a:r>
              <a:rPr lang="en-US" sz="2000"/>
              <a:t>Agama </a:t>
            </a:r>
          </a:p>
          <a:p>
            <a:pPr marL="609600" indent="-609600">
              <a:buFontTx/>
              <a:buChar char="-"/>
            </a:pPr>
            <a:r>
              <a:rPr lang="en-US" sz="2000"/>
              <a:t>Serta bidang-bidang lain yang bersifat strategis</a:t>
            </a:r>
          </a:p>
        </p:txBody>
      </p:sp>
      <p:sp>
        <p:nvSpPr>
          <p:cNvPr id="1563651"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OTONOMI DAERAH</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4674" name="Rectangle 2"/>
          <p:cNvSpPr>
            <a:spLocks noGrp="1" noChangeArrowheads="1"/>
          </p:cNvSpPr>
          <p:nvPr>
            <p:ph type="body" idx="1"/>
          </p:nvPr>
        </p:nvSpPr>
        <p:spPr>
          <a:xfrm>
            <a:off x="914400" y="1981200"/>
            <a:ext cx="7620000" cy="4267200"/>
          </a:xfrm>
        </p:spPr>
        <p:txBody>
          <a:bodyPr/>
          <a:lstStyle/>
          <a:p>
            <a:pPr marL="609600" indent="-609600">
              <a:buFont typeface="Wingdings" pitchFamily="2" charset="2"/>
              <a:buNone/>
            </a:pPr>
            <a:r>
              <a:rPr lang="en-US" sz="2000"/>
              <a:t>KEWENANGAN PEMERINTAH PUSAT DAN DAERAH</a:t>
            </a:r>
          </a:p>
          <a:p>
            <a:pPr marL="609600" indent="-609600">
              <a:buFont typeface="Wingdings" pitchFamily="2" charset="2"/>
              <a:buNone/>
            </a:pPr>
            <a:r>
              <a:rPr lang="en-US" sz="2000"/>
              <a:t>Kewenangan daerah provinsi sifatnya terbatas dan meliputi:</a:t>
            </a:r>
          </a:p>
          <a:p>
            <a:pPr marL="609600" indent="-609600">
              <a:buFont typeface="Wingdings" pitchFamily="2" charset="2"/>
              <a:buAutoNum type="arabicPeriod"/>
            </a:pPr>
            <a:r>
              <a:rPr lang="en-US" sz="2000"/>
              <a:t>Pemerintahan lintas daerah, pekerjaan umum, kehutanan dan perkebunan, rencana tata ruang provinsi, pelabuhan regional, penanganan penyakit menular dan pengelolaan sumber daya nasional wilayah</a:t>
            </a:r>
          </a:p>
          <a:p>
            <a:pPr marL="609600" indent="-609600">
              <a:buFont typeface="Wingdings" pitchFamily="2" charset="2"/>
              <a:buAutoNum type="arabicPeriod"/>
            </a:pPr>
            <a:r>
              <a:rPr lang="en-US" sz="2000"/>
              <a:t>Kewenangan duapertiga wilayah lautnya</a:t>
            </a:r>
          </a:p>
          <a:p>
            <a:pPr marL="609600" indent="-609600">
              <a:buFont typeface="Wingdings" pitchFamily="2" charset="2"/>
              <a:buNone/>
            </a:pPr>
            <a:endParaRPr lang="en-US" sz="2000"/>
          </a:p>
          <a:p>
            <a:pPr marL="609600" indent="-609600">
              <a:buFont typeface="Wingdings" pitchFamily="2" charset="2"/>
              <a:buNone/>
            </a:pPr>
            <a:r>
              <a:rPr lang="en-US" sz="2000"/>
              <a:t>Kewenangan daerah kabupaten/kota sifatnya luas meliputi: pelbagai kewenangan yang bukan kewenangan pemerintah pusat</a:t>
            </a:r>
          </a:p>
        </p:txBody>
      </p:sp>
      <p:sp>
        <p:nvSpPr>
          <p:cNvPr id="1564675" name="Text Box 3"/>
          <p:cNvSpPr txBox="1">
            <a:spLocks noChangeArrowheads="1"/>
          </p:cNvSpPr>
          <p:nvPr/>
        </p:nvSpPr>
        <p:spPr bwMode="auto">
          <a:xfrm>
            <a:off x="457200" y="381000"/>
            <a:ext cx="8153400" cy="854075"/>
          </a:xfrm>
          <a:prstGeom prst="rect">
            <a:avLst/>
          </a:prstGeom>
          <a:noFill/>
          <a:ln w="9525">
            <a:noFill/>
            <a:miter lim="800000"/>
            <a:headEnd/>
            <a:tailEnd/>
          </a:ln>
          <a:effectLst/>
        </p:spPr>
        <p:txBody>
          <a:bodyPr>
            <a:spAutoFit/>
          </a:bodyPr>
          <a:lstStyle/>
          <a:p>
            <a:pPr algn="ctr">
              <a:spcBef>
                <a:spcPct val="50000"/>
              </a:spcBef>
            </a:pPr>
            <a:r>
              <a:rPr lang="en-US" sz="2000"/>
              <a:t>NILAI  FILOSOFIS SILA PERSATUAN INDONESIA</a:t>
            </a:r>
          </a:p>
          <a:p>
            <a:pPr algn="ctr">
              <a:spcBef>
                <a:spcPct val="50000"/>
              </a:spcBef>
            </a:pPr>
            <a:r>
              <a:rPr lang="en-US" sz="2000"/>
              <a:t>OTONOMI DAERAH</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0"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1411"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1412"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1413" name="Text Box 5"/>
          <p:cNvSpPr txBox="1">
            <a:spLocks noChangeArrowheads="1"/>
          </p:cNvSpPr>
          <p:nvPr/>
        </p:nvSpPr>
        <p:spPr bwMode="auto">
          <a:xfrm>
            <a:off x="533400" y="762000"/>
            <a:ext cx="8153400" cy="5865813"/>
          </a:xfrm>
          <a:prstGeom prst="rect">
            <a:avLst/>
          </a:prstGeom>
          <a:noFill/>
          <a:ln w="9525">
            <a:noFill/>
            <a:miter lim="800000"/>
            <a:headEnd/>
            <a:tailEnd/>
          </a:ln>
          <a:effectLst/>
        </p:spPr>
        <p:txBody>
          <a:bodyPr>
            <a:spAutoFit/>
          </a:bodyPr>
          <a:lstStyle/>
          <a:p>
            <a:pPr>
              <a:spcBef>
                <a:spcPct val="50000"/>
              </a:spcBef>
            </a:pPr>
            <a:r>
              <a:rPr lang="en-US" b="1"/>
              <a:t>ARTI RELIGI</a:t>
            </a:r>
          </a:p>
          <a:p>
            <a:pPr>
              <a:spcBef>
                <a:spcPct val="50000"/>
              </a:spcBef>
            </a:pPr>
            <a:r>
              <a:rPr lang="en-US"/>
              <a:t>Religare, Religio          mengikat, ikatan/pengikatan         Latin</a:t>
            </a:r>
          </a:p>
          <a:p>
            <a:pPr>
              <a:spcBef>
                <a:spcPct val="50000"/>
              </a:spcBef>
            </a:pPr>
            <a:r>
              <a:rPr lang="en-US"/>
              <a:t>Religi adalah Ikatan antara manusia dengan Tuhan.</a:t>
            </a:r>
          </a:p>
          <a:p>
            <a:pPr>
              <a:spcBef>
                <a:spcPct val="50000"/>
              </a:spcBef>
            </a:pPr>
            <a:r>
              <a:rPr lang="en-US"/>
              <a:t>Ikatan religius bukan penghalang kebebasan, tapi sumber justru kebahagiaan manusia.</a:t>
            </a:r>
          </a:p>
          <a:p>
            <a:pPr>
              <a:spcBef>
                <a:spcPct val="50000"/>
              </a:spcBef>
            </a:pPr>
            <a:r>
              <a:rPr lang="en-US"/>
              <a:t>Karenanya tidak ada siapapun termasuk negara yang bisa memaksakan keyakinan individual terhadap ikatannya dengan Tuhan. Karenanya negara sekalipun tidak berhak memerintah cara-cara beribadat, bersembahyang dsb. Dengan kata lain negara tidak berhak mencampuri kehidupan batiniah seseorang yang merupakan kemerdekaan pribadinya.</a:t>
            </a:r>
          </a:p>
          <a:p>
            <a:pPr>
              <a:spcBef>
                <a:spcPct val="50000"/>
              </a:spcBef>
            </a:pPr>
            <a:r>
              <a:rPr lang="en-US"/>
              <a:t>Seandainya seseorang secara sadar meyakini kehidupan batiniah yang dipilihnya, maka penghayatan tersebut tidak hanya berlandaskan tradisi, melainkan pada pencarian pada makna dan hakikat hidupnya yang unik sebagai ciptaan Tuhan.</a:t>
            </a:r>
          </a:p>
          <a:p>
            <a:pPr>
              <a:spcBef>
                <a:spcPct val="50000"/>
              </a:spcBef>
            </a:pPr>
            <a:r>
              <a:rPr lang="en-US"/>
              <a:t>Religi</a:t>
            </a:r>
          </a:p>
          <a:p>
            <a:pPr>
              <a:spcBef>
                <a:spcPct val="50000"/>
              </a:spcBef>
              <a:buFontTx/>
              <a:buChar char="-"/>
            </a:pPr>
            <a:r>
              <a:rPr lang="en-US"/>
              <a:t>pertama-tama berupa keputusan batin pribadi</a:t>
            </a:r>
          </a:p>
          <a:p>
            <a:pPr>
              <a:spcBef>
                <a:spcPct val="50000"/>
              </a:spcBef>
              <a:buFontTx/>
              <a:buChar char="-"/>
            </a:pPr>
            <a:r>
              <a:rPr lang="en-US"/>
              <a:t>Kemudian diikuti dengan keputusan komunal dalam wadah agama</a:t>
            </a:r>
          </a:p>
        </p:txBody>
      </p:sp>
      <p:sp>
        <p:nvSpPr>
          <p:cNvPr id="1041414" name="Line 6"/>
          <p:cNvSpPr>
            <a:spLocks noChangeShapeType="1"/>
          </p:cNvSpPr>
          <p:nvPr/>
        </p:nvSpPr>
        <p:spPr bwMode="auto">
          <a:xfrm>
            <a:off x="2514600" y="1752600"/>
            <a:ext cx="304800" cy="0"/>
          </a:xfrm>
          <a:prstGeom prst="line">
            <a:avLst/>
          </a:prstGeom>
          <a:noFill/>
          <a:ln w="9525">
            <a:solidFill>
              <a:schemeClr val="tx1"/>
            </a:solidFill>
            <a:round/>
            <a:headEnd/>
            <a:tailEnd type="triangle" w="med" len="med"/>
          </a:ln>
          <a:effectLst/>
        </p:spPr>
        <p:txBody>
          <a:bodyPr/>
          <a:lstStyle/>
          <a:p>
            <a:endParaRPr lang="en-US"/>
          </a:p>
        </p:txBody>
      </p:sp>
      <p:sp>
        <p:nvSpPr>
          <p:cNvPr id="1041415" name="Line 7"/>
          <p:cNvSpPr>
            <a:spLocks noChangeShapeType="1"/>
          </p:cNvSpPr>
          <p:nvPr/>
        </p:nvSpPr>
        <p:spPr bwMode="auto">
          <a:xfrm>
            <a:off x="5943600" y="1752600"/>
            <a:ext cx="381000"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spd="slow">
    <p:cover di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5266" name="Rectangle 2"/>
          <p:cNvSpPr>
            <a:spLocks noGrp="1" noChangeArrowheads="1"/>
          </p:cNvSpPr>
          <p:nvPr>
            <p:ph type="body" idx="1"/>
          </p:nvPr>
        </p:nvSpPr>
        <p:spPr>
          <a:xfrm>
            <a:off x="533400" y="914400"/>
            <a:ext cx="8229600" cy="5486400"/>
          </a:xfrm>
        </p:spPr>
        <p:txBody>
          <a:bodyPr/>
          <a:lstStyle/>
          <a:p>
            <a:pPr>
              <a:buFontTx/>
              <a:buNone/>
            </a:pPr>
            <a:r>
              <a:rPr lang="en-US" sz="2000"/>
              <a:t>PAHAM DASAR DEMOKRASI</a:t>
            </a:r>
          </a:p>
          <a:p>
            <a:r>
              <a:rPr lang="en-US" sz="2000"/>
              <a:t>Logika Kesamaan Politik</a:t>
            </a:r>
          </a:p>
          <a:p>
            <a:pPr>
              <a:buFontTx/>
              <a:buNone/>
            </a:pPr>
            <a:r>
              <a:rPr lang="en-US" sz="2000"/>
              <a:t>	</a:t>
            </a:r>
            <a:r>
              <a:rPr lang="en-US" sz="2000" i="1"/>
              <a:t>“semua anggota kelompok ataupun asosiasi manapun sama berhak dan mampu untuk berpartsipasi secara sama dengan rekan-rekannya dalam pemerintahan kelompok atau asosiasi tersebut”  </a:t>
            </a:r>
          </a:p>
          <a:p>
            <a:pPr>
              <a:buFontTx/>
              <a:buNone/>
            </a:pPr>
            <a:r>
              <a:rPr lang="en-US" sz="2000" i="1"/>
              <a:t>	</a:t>
            </a:r>
            <a:r>
              <a:rPr lang="en-US" sz="2000"/>
              <a:t>Kesamaan derajat, pengakuan kebebasan hakiki, pengakuan derajat, sehingga setiap orang sebenarnya mampu memberikan hati, pikiran dan kehendaknya untuk ikut mengatur bangsanya.</a:t>
            </a:r>
          </a:p>
          <a:p>
            <a:pPr>
              <a:buFontTx/>
              <a:buNone/>
            </a:pPr>
            <a:r>
              <a:rPr lang="en-US" sz="2000"/>
              <a:t> </a:t>
            </a:r>
          </a:p>
          <a:p>
            <a:r>
              <a:rPr lang="en-US" sz="2000"/>
              <a:t>Paham Kedaulatan Rakyat</a:t>
            </a:r>
          </a:p>
          <a:p>
            <a:pPr>
              <a:buFontTx/>
              <a:buNone/>
            </a:pPr>
            <a:r>
              <a:rPr lang="en-US" sz="2000"/>
              <a:t>	Berkembang pada polis Yunani (508 SM), adanya Majelis yang mewakili rakyat, kesadaran berpartisipasi dalam kehidupan politik.</a:t>
            </a:r>
          </a:p>
          <a:p>
            <a:pPr>
              <a:buFontTx/>
              <a:buNone/>
            </a:pPr>
            <a:endParaRPr lang="en-US" sz="2000"/>
          </a:p>
          <a:p>
            <a:r>
              <a:rPr lang="en-US" sz="2000"/>
              <a:t>Tradisi Republikan</a:t>
            </a:r>
          </a:p>
          <a:p>
            <a:r>
              <a:rPr lang="en-US" sz="2000"/>
              <a:t>Paham Pemerintahan Perwakilan</a:t>
            </a:r>
            <a:endParaRPr lang="en-US" sz="2000" noProof="1"/>
          </a:p>
        </p:txBody>
      </p:sp>
      <p:sp>
        <p:nvSpPr>
          <p:cNvPr id="167526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6290" name="Rectangle 2"/>
          <p:cNvSpPr>
            <a:spLocks noGrp="1" noChangeArrowheads="1"/>
          </p:cNvSpPr>
          <p:nvPr>
            <p:ph type="body" idx="1"/>
          </p:nvPr>
        </p:nvSpPr>
        <p:spPr>
          <a:xfrm>
            <a:off x="533400" y="914400"/>
            <a:ext cx="8229600" cy="5486400"/>
          </a:xfrm>
        </p:spPr>
        <p:txBody>
          <a:bodyPr/>
          <a:lstStyle/>
          <a:p>
            <a:pPr>
              <a:buFontTx/>
              <a:buNone/>
            </a:pPr>
            <a:r>
              <a:rPr lang="en-US" sz="2000"/>
              <a:t>PAHAM DASAR DEMOKRASI</a:t>
            </a:r>
          </a:p>
          <a:p>
            <a:pPr>
              <a:buFontTx/>
              <a:buNone/>
            </a:pPr>
            <a:endParaRPr lang="en-US" sz="2000"/>
          </a:p>
          <a:p>
            <a:r>
              <a:rPr lang="en-US" sz="2000"/>
              <a:t>Logika Kesamaan Politik	</a:t>
            </a:r>
          </a:p>
          <a:p>
            <a:r>
              <a:rPr lang="en-US" sz="2000"/>
              <a:t>Paham Kedaulatan Rakyat</a:t>
            </a:r>
          </a:p>
          <a:p>
            <a:endParaRPr lang="en-US" sz="2000"/>
          </a:p>
          <a:p>
            <a:r>
              <a:rPr lang="en-US" sz="2000"/>
              <a:t>Tradisi Republikan</a:t>
            </a:r>
          </a:p>
          <a:p>
            <a:pPr>
              <a:buFontTx/>
              <a:buNone/>
            </a:pPr>
            <a:r>
              <a:rPr lang="en-US" sz="2000"/>
              <a:t>	Berkembang di Italia Utara (abad 11), campuran pemerintahan monarchi, aristokrasi dan demokrasi. (gagasan penting: kebebasan dan kemerdekaan).</a:t>
            </a:r>
          </a:p>
          <a:p>
            <a:pPr>
              <a:buFontTx/>
              <a:buNone/>
            </a:pPr>
            <a:endParaRPr lang="en-US" sz="2000"/>
          </a:p>
          <a:p>
            <a:r>
              <a:rPr lang="en-US" sz="2000"/>
              <a:t>Paham Pemerintahan Perwakilan</a:t>
            </a:r>
          </a:p>
          <a:p>
            <a:pPr>
              <a:buFontTx/>
              <a:buNone/>
            </a:pPr>
            <a:r>
              <a:rPr lang="en-US" sz="2000"/>
              <a:t>	Berkembang di negara-negara Eropa abad 17, prinsip perwakilan dan pemerintahan representatif. </a:t>
            </a:r>
            <a:endParaRPr lang="en-US" sz="2000" noProof="1"/>
          </a:p>
        </p:txBody>
      </p:sp>
      <p:sp>
        <p:nvSpPr>
          <p:cNvPr id="167629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1171" name="Rectangle 3"/>
          <p:cNvSpPr>
            <a:spLocks noGrp="1" noChangeArrowheads="1"/>
          </p:cNvSpPr>
          <p:nvPr>
            <p:ph type="body" idx="1"/>
          </p:nvPr>
        </p:nvSpPr>
        <p:spPr>
          <a:xfrm>
            <a:off x="533400" y="914400"/>
            <a:ext cx="8229600" cy="5181600"/>
          </a:xfrm>
        </p:spPr>
        <p:txBody>
          <a:bodyPr/>
          <a:lstStyle/>
          <a:p>
            <a:pPr algn="ctr">
              <a:buFontTx/>
              <a:buNone/>
            </a:pPr>
            <a:r>
              <a:rPr lang="en-US" sz="2000" b="1"/>
              <a:t>LEGITIMASI DEMOKRASI</a:t>
            </a:r>
          </a:p>
          <a:p>
            <a:pPr>
              <a:buFontTx/>
              <a:buNone/>
            </a:pPr>
            <a:endParaRPr lang="en-US" sz="2000"/>
          </a:p>
          <a:p>
            <a:pPr>
              <a:buFontTx/>
              <a:buNone/>
            </a:pPr>
            <a:r>
              <a:rPr lang="en-US" sz="2000"/>
              <a:t>Dasar :</a:t>
            </a:r>
          </a:p>
          <a:p>
            <a:r>
              <a:rPr lang="en-US" sz="2000"/>
              <a:t>Tidak ada orang atau kelompok yang begitu saja berhak memerintah.</a:t>
            </a:r>
          </a:p>
          <a:p>
            <a:r>
              <a:rPr lang="en-US" sz="2000"/>
              <a:t>Dengan sendirinya orang berhak mengurus dirinya sendiri, kalau ia mau diurus orang lain, orang tersebut harus diberi tugas oleh yang bersangkutan.</a:t>
            </a:r>
          </a:p>
          <a:p>
            <a:pPr>
              <a:buFontTx/>
              <a:buNone/>
            </a:pPr>
            <a:endParaRPr lang="en-US" sz="2000"/>
          </a:p>
          <a:p>
            <a:pPr>
              <a:buFontTx/>
              <a:buNone/>
            </a:pPr>
            <a:r>
              <a:rPr lang="en-US" sz="2000"/>
              <a:t>Kesulitan dalam prakteknya karena:</a:t>
            </a:r>
          </a:p>
          <a:p>
            <a:pPr>
              <a:buFont typeface="Wingdings" pitchFamily="2" charset="2"/>
              <a:buChar char="§"/>
            </a:pPr>
            <a:r>
              <a:rPr lang="en-US" sz="2000"/>
              <a:t>Pemegang kekuasaan harus memiliki keahlian khusus yang tidak dimiliki oleh rakyat jelata.</a:t>
            </a:r>
          </a:p>
          <a:p>
            <a:pPr>
              <a:buFont typeface="Wingdings" pitchFamily="2" charset="2"/>
              <a:buChar char="§"/>
            </a:pPr>
            <a:r>
              <a:rPr lang="en-US" sz="2000"/>
              <a:t>Kelas sosial-budaya membuat pandangan tentang kesamaan hak dan kedudukan dalam masyarakat dianggap hal yang aneh.</a:t>
            </a:r>
            <a:endParaRPr lang="en-US" sz="2000" noProof="1"/>
          </a:p>
        </p:txBody>
      </p:sp>
      <p:sp>
        <p:nvSpPr>
          <p:cNvPr id="1671172" name="Text Box 4"/>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62" name="Rectangle 2"/>
          <p:cNvSpPr>
            <a:spLocks noGrp="1" noChangeArrowheads="1"/>
          </p:cNvSpPr>
          <p:nvPr>
            <p:ph type="body" idx="1"/>
          </p:nvPr>
        </p:nvSpPr>
        <p:spPr>
          <a:xfrm>
            <a:off x="533400" y="1143000"/>
            <a:ext cx="8229600" cy="5181600"/>
          </a:xfrm>
        </p:spPr>
        <p:txBody>
          <a:bodyPr/>
          <a:lstStyle/>
          <a:p>
            <a:pPr algn="ctr">
              <a:buFontTx/>
              <a:buNone/>
            </a:pPr>
            <a:r>
              <a:rPr lang="en-US" sz="2400" b="1"/>
              <a:t>LEGITIMASI DEMOKRASI</a:t>
            </a:r>
          </a:p>
          <a:p>
            <a:pPr>
              <a:buFontTx/>
              <a:buNone/>
            </a:pPr>
            <a:endParaRPr lang="en-US" sz="2400"/>
          </a:p>
          <a:p>
            <a:pPr>
              <a:buFontTx/>
              <a:buNone/>
            </a:pPr>
            <a:r>
              <a:rPr lang="en-US" sz="2000"/>
              <a:t>	</a:t>
            </a:r>
            <a:r>
              <a:rPr lang="en-US" sz="2400"/>
              <a:t>Pola pemahaman agama-agama monotheis sejalan dengan pola demokratis karena ajaran bahwa pada dasarnya manusia sederajat, memiliki kedudukan dan status yang sama di mata Allah. Sehingga pola pikir feodalitis, sistem masyarakat piramidal dan hirarkis tidak cocok lagi diterapkan pada masa sekarang. Kalaupun ada perbedaan status dan kedudukan sosial, itu hanya bersifat fungsional, tidak identik dengan pembedaan yang dibawa sejak lahir.</a:t>
            </a:r>
            <a:endParaRPr lang="en-US" sz="2400" noProof="1"/>
          </a:p>
        </p:txBody>
      </p:sp>
      <p:sp>
        <p:nvSpPr>
          <p:cNvPr id="1679363"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7314" name="Rectangle 2"/>
          <p:cNvSpPr>
            <a:spLocks noGrp="1" noChangeArrowheads="1"/>
          </p:cNvSpPr>
          <p:nvPr>
            <p:ph type="body" idx="1"/>
          </p:nvPr>
        </p:nvSpPr>
        <p:spPr>
          <a:xfrm>
            <a:off x="533400" y="1524000"/>
            <a:ext cx="8229600" cy="4572000"/>
          </a:xfrm>
        </p:spPr>
        <p:txBody>
          <a:bodyPr/>
          <a:lstStyle/>
          <a:p>
            <a:pPr>
              <a:buFontTx/>
              <a:buNone/>
            </a:pPr>
            <a:r>
              <a:rPr lang="en-US" b="1"/>
              <a:t>CIRI-CIRI NEGARA DEMOKRASI</a:t>
            </a:r>
          </a:p>
          <a:p>
            <a:pPr>
              <a:buFontTx/>
              <a:buNone/>
            </a:pPr>
            <a:endParaRPr lang="en-US"/>
          </a:p>
          <a:p>
            <a:r>
              <a:rPr lang="en-US"/>
              <a:t>Negara Hukum</a:t>
            </a:r>
          </a:p>
          <a:p>
            <a:r>
              <a:rPr lang="en-US"/>
              <a:t>Kontrol efektif pada pemerintah</a:t>
            </a:r>
          </a:p>
          <a:p>
            <a:r>
              <a:rPr lang="en-US"/>
              <a:t>Lembaga Pemilu</a:t>
            </a:r>
          </a:p>
          <a:p>
            <a:r>
              <a:rPr lang="en-US"/>
              <a:t>Prinsip mayoritas</a:t>
            </a:r>
          </a:p>
          <a:p>
            <a:r>
              <a:rPr lang="en-US"/>
              <a:t>Jaminan atas hak dasar demokratis rakyat</a:t>
            </a:r>
            <a:endParaRPr lang="en-US" noProof="1"/>
          </a:p>
        </p:txBody>
      </p:sp>
      <p:sp>
        <p:nvSpPr>
          <p:cNvPr id="1677315"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0386" name="Rectangle 2"/>
          <p:cNvSpPr>
            <a:spLocks noGrp="1" noChangeArrowheads="1"/>
          </p:cNvSpPr>
          <p:nvPr>
            <p:ph type="body" idx="1"/>
          </p:nvPr>
        </p:nvSpPr>
        <p:spPr>
          <a:xfrm>
            <a:off x="533400" y="990600"/>
            <a:ext cx="8229600" cy="5105400"/>
          </a:xfrm>
        </p:spPr>
        <p:txBody>
          <a:bodyPr/>
          <a:lstStyle/>
          <a:p>
            <a:pPr>
              <a:buFontTx/>
              <a:buNone/>
            </a:pPr>
            <a:r>
              <a:rPr lang="en-US" sz="2000" b="1"/>
              <a:t>CIRI-CIRI NEGARA DEMOKRASI</a:t>
            </a:r>
          </a:p>
          <a:p>
            <a:pPr>
              <a:buFontTx/>
              <a:buNone/>
            </a:pPr>
            <a:endParaRPr lang="en-US" sz="2000"/>
          </a:p>
          <a:p>
            <a:r>
              <a:rPr lang="en-US" sz="2400"/>
              <a:t>Negara Hukum</a:t>
            </a:r>
          </a:p>
          <a:p>
            <a:pPr>
              <a:buFontTx/>
              <a:buNone/>
            </a:pPr>
            <a:endParaRPr lang="en-US" sz="2400"/>
          </a:p>
          <a:p>
            <a:pPr>
              <a:buFont typeface="Wingdings" pitchFamily="2" charset="2"/>
              <a:buChar char="Ø"/>
            </a:pPr>
            <a:r>
              <a:rPr lang="en-US" sz="2400"/>
              <a:t>fungsi-fungsi negara dijalankan oleh setiap lembaga berdasarkan UUD</a:t>
            </a:r>
          </a:p>
          <a:p>
            <a:pPr>
              <a:buFont typeface="Wingdings" pitchFamily="2" charset="2"/>
              <a:buChar char="Ø"/>
            </a:pPr>
            <a:r>
              <a:rPr lang="en-US" sz="2400"/>
              <a:t>UUD menjamin HAM, agar tidak terjadi penindasan oleh penguasa</a:t>
            </a:r>
          </a:p>
          <a:p>
            <a:pPr>
              <a:buFont typeface="Wingdings" pitchFamily="2" charset="2"/>
              <a:buChar char="Ø"/>
            </a:pPr>
            <a:r>
              <a:rPr lang="en-US" sz="2400"/>
              <a:t>Lembaga-lembaga negara berjalan atas dasar hukum</a:t>
            </a:r>
          </a:p>
          <a:p>
            <a:pPr>
              <a:buFont typeface="Wingdings" pitchFamily="2" charset="2"/>
              <a:buChar char="Ø"/>
            </a:pPr>
            <a:r>
              <a:rPr lang="en-US" sz="2400"/>
              <a:t>Masyarakt dapat mengajukan badan negara ke lembaga peradilan</a:t>
            </a:r>
          </a:p>
          <a:p>
            <a:pPr>
              <a:buFont typeface="Wingdings" pitchFamily="2" charset="2"/>
              <a:buChar char="Ø"/>
            </a:pPr>
            <a:r>
              <a:rPr lang="en-US" sz="2400"/>
              <a:t>Badan kehakiman yang bebas dan tidak memihak</a:t>
            </a:r>
          </a:p>
          <a:p>
            <a:pPr>
              <a:buFont typeface="Wingdings" pitchFamily="2" charset="2"/>
              <a:buChar char="Ø"/>
            </a:pPr>
            <a:endParaRPr lang="en-US" sz="2400"/>
          </a:p>
        </p:txBody>
      </p:sp>
      <p:sp>
        <p:nvSpPr>
          <p:cNvPr id="168038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1410" name="Rectangle 2"/>
          <p:cNvSpPr>
            <a:spLocks noGrp="1" noChangeArrowheads="1"/>
          </p:cNvSpPr>
          <p:nvPr>
            <p:ph type="body" idx="1"/>
          </p:nvPr>
        </p:nvSpPr>
        <p:spPr>
          <a:xfrm>
            <a:off x="533400" y="990600"/>
            <a:ext cx="8229600" cy="5105400"/>
          </a:xfrm>
        </p:spPr>
        <p:txBody>
          <a:bodyPr/>
          <a:lstStyle/>
          <a:p>
            <a:pPr>
              <a:buFontTx/>
              <a:buNone/>
            </a:pPr>
            <a:r>
              <a:rPr lang="en-US" sz="2000" b="1"/>
              <a:t>CIRI-CIRI NEGARA DEMOKRASI</a:t>
            </a:r>
          </a:p>
          <a:p>
            <a:pPr>
              <a:buFontTx/>
              <a:buNone/>
            </a:pPr>
            <a:endParaRPr lang="en-US" sz="2000"/>
          </a:p>
          <a:p>
            <a:r>
              <a:rPr lang="en-US" sz="2000"/>
              <a:t>Kontrol efektif pada pemerintah</a:t>
            </a:r>
          </a:p>
          <a:p>
            <a:pPr>
              <a:buFontTx/>
              <a:buNone/>
            </a:pPr>
            <a:endParaRPr lang="en-US" sz="2000"/>
          </a:p>
          <a:p>
            <a:pPr>
              <a:buFont typeface="Wingdings" pitchFamily="2" charset="2"/>
              <a:buChar char="Ø"/>
            </a:pPr>
            <a:r>
              <a:rPr lang="en-US" sz="2000"/>
              <a:t>Kewajiban pemerintah mempertanggungjawabkan kebijakan-kebijakannya</a:t>
            </a:r>
          </a:p>
          <a:p>
            <a:pPr>
              <a:buFont typeface="Wingdings" pitchFamily="2" charset="2"/>
              <a:buChar char="Ø"/>
            </a:pPr>
            <a:r>
              <a:rPr lang="en-US" sz="2000"/>
              <a:t>Parlemen dan mass media sebagai “suara langsung rakyat” berada di atas kedudukan pemerintah</a:t>
            </a:r>
          </a:p>
          <a:p>
            <a:pPr>
              <a:buFont typeface="Wingdings" pitchFamily="2" charset="2"/>
              <a:buChar char="Ø"/>
            </a:pPr>
            <a:r>
              <a:rPr lang="en-US" sz="2000"/>
              <a:t>Parlemen harus independen, anggotanya dapat secara bebas menyatakan pendapat, meminta pertanggungjawaban pemerintah, atau menolak kebijakan yang diambil pemerintah</a:t>
            </a:r>
          </a:p>
          <a:p>
            <a:pPr>
              <a:buFont typeface="Wingdings" pitchFamily="2" charset="2"/>
              <a:buChar char="Ø"/>
            </a:pPr>
            <a:r>
              <a:rPr lang="en-US" sz="2000"/>
              <a:t>Parlemen dan pemerintah bersama membuat perundang-undangan</a:t>
            </a:r>
          </a:p>
          <a:p>
            <a:pPr>
              <a:buFont typeface="Wingdings" pitchFamily="2" charset="2"/>
              <a:buChar char="Ø"/>
            </a:pPr>
            <a:r>
              <a:rPr lang="en-US" sz="2000"/>
              <a:t>Berdasarkan hasil pemilu, parlemen dan rakyat dapat mengesahkan atau menolah/menghentikan pemilu</a:t>
            </a:r>
          </a:p>
        </p:txBody>
      </p:sp>
      <p:sp>
        <p:nvSpPr>
          <p:cNvPr id="168141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2434" name="Rectangle 2"/>
          <p:cNvSpPr>
            <a:spLocks noGrp="1" noChangeArrowheads="1"/>
          </p:cNvSpPr>
          <p:nvPr>
            <p:ph type="body" idx="1"/>
          </p:nvPr>
        </p:nvSpPr>
        <p:spPr>
          <a:xfrm>
            <a:off x="533400" y="1447800"/>
            <a:ext cx="8229600" cy="5105400"/>
          </a:xfrm>
        </p:spPr>
        <p:txBody>
          <a:bodyPr/>
          <a:lstStyle/>
          <a:p>
            <a:pPr>
              <a:buFontTx/>
              <a:buNone/>
            </a:pPr>
            <a:r>
              <a:rPr lang="en-US" sz="2000" b="1"/>
              <a:t>CIRI-CIRI NEGARA DEMOKRASI</a:t>
            </a:r>
          </a:p>
          <a:p>
            <a:pPr>
              <a:buFontTx/>
              <a:buNone/>
            </a:pPr>
            <a:endParaRPr lang="en-US" sz="2000"/>
          </a:p>
          <a:p>
            <a:r>
              <a:rPr lang="en-US" sz="2400"/>
              <a:t>Lembaga Pemilu</a:t>
            </a:r>
          </a:p>
          <a:p>
            <a:pPr>
              <a:buFontTx/>
              <a:buNone/>
            </a:pPr>
            <a:r>
              <a:rPr lang="en-US" sz="2400"/>
              <a:t>	mengandung unsur-unsur :</a:t>
            </a:r>
          </a:p>
          <a:p>
            <a:pPr>
              <a:buFontTx/>
              <a:buNone/>
            </a:pPr>
            <a:endParaRPr lang="en-US" sz="2400"/>
          </a:p>
          <a:p>
            <a:pPr>
              <a:buFont typeface="Wingdings" pitchFamily="2" charset="2"/>
              <a:buChar char="Ø"/>
            </a:pPr>
            <a:r>
              <a:rPr lang="en-US" sz="2400"/>
              <a:t>Multi partai peserta pemilu</a:t>
            </a:r>
          </a:p>
          <a:p>
            <a:pPr>
              <a:buFont typeface="Wingdings" pitchFamily="2" charset="2"/>
              <a:buChar char="Ø"/>
            </a:pPr>
            <a:r>
              <a:rPr lang="en-US" sz="2400"/>
              <a:t>Semua warganegara berhak memilih dan dipilih/mencalonkan diri</a:t>
            </a:r>
          </a:p>
          <a:p>
            <a:pPr>
              <a:buFont typeface="Wingdings" pitchFamily="2" charset="2"/>
              <a:buChar char="Ø"/>
            </a:pPr>
            <a:r>
              <a:rPr lang="en-US" sz="2400"/>
              <a:t>Hasil pemilu berupa lembaga perwakilan rakyat berfungsi sebagai lembaga legislatif </a:t>
            </a:r>
          </a:p>
        </p:txBody>
      </p:sp>
      <p:sp>
        <p:nvSpPr>
          <p:cNvPr id="1682435"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3458" name="Rectangle 2"/>
          <p:cNvSpPr>
            <a:spLocks noGrp="1" noChangeArrowheads="1"/>
          </p:cNvSpPr>
          <p:nvPr>
            <p:ph type="body" idx="1"/>
          </p:nvPr>
        </p:nvSpPr>
        <p:spPr>
          <a:xfrm>
            <a:off x="533400" y="1371600"/>
            <a:ext cx="8229600" cy="5181600"/>
          </a:xfrm>
        </p:spPr>
        <p:txBody>
          <a:bodyPr/>
          <a:lstStyle/>
          <a:p>
            <a:pPr>
              <a:buFontTx/>
              <a:buNone/>
            </a:pPr>
            <a:r>
              <a:rPr lang="en-US" sz="2000" b="1"/>
              <a:t>CIRI-CIRI NEGARA DEMOKRASI</a:t>
            </a:r>
          </a:p>
          <a:p>
            <a:pPr>
              <a:buFontTx/>
              <a:buNone/>
            </a:pPr>
            <a:endParaRPr lang="en-US" sz="2000"/>
          </a:p>
          <a:p>
            <a:r>
              <a:rPr lang="en-US" sz="2000"/>
              <a:t>Prinsip Mayoritas</a:t>
            </a:r>
          </a:p>
          <a:p>
            <a:pPr>
              <a:buFontTx/>
              <a:buNone/>
            </a:pPr>
            <a:r>
              <a:rPr lang="en-US" sz="2000"/>
              <a:t>	dalam negara demokratis selalu terdapat unsur mayoritas dan minoritas (yang selalu berganti-ganti). Pihak mayoritas maupun minoritas harus memperhatikan syarat-syarat berikut:</a:t>
            </a:r>
          </a:p>
          <a:p>
            <a:pPr>
              <a:buFontTx/>
              <a:buNone/>
            </a:pPr>
            <a:endParaRPr lang="en-US" sz="2000"/>
          </a:p>
          <a:p>
            <a:pPr>
              <a:buFont typeface="Wingdings" pitchFamily="2" charset="2"/>
              <a:buChar char="Ø"/>
            </a:pPr>
            <a:r>
              <a:rPr lang="en-US" sz="2000"/>
              <a:t>Harus terdapat mekanisme demokrasi yang wajar</a:t>
            </a:r>
          </a:p>
          <a:p>
            <a:pPr>
              <a:buFont typeface="Wingdings" pitchFamily="2" charset="2"/>
              <a:buChar char="Ø"/>
            </a:pPr>
            <a:r>
              <a:rPr lang="en-US" sz="2000"/>
              <a:t>Minoritas akan mau menerima pemerintahan mayoritas sepanjang pihak minoritas dilindungi hak dan kepentingannya.</a:t>
            </a:r>
          </a:p>
          <a:p>
            <a:pPr>
              <a:buFont typeface="Wingdings" pitchFamily="2" charset="2"/>
              <a:buChar char="Ø"/>
            </a:pPr>
            <a:r>
              <a:rPr lang="en-US" sz="2000"/>
              <a:t>Partai-partai tidak bisa bersifat primordial murni (terbuka). Parlemen yang terdiri dari partai mayoritas karena suku atau aliran cenderung diskriminatif terhadap minoritas.</a:t>
            </a:r>
          </a:p>
        </p:txBody>
      </p:sp>
      <p:sp>
        <p:nvSpPr>
          <p:cNvPr id="1683459"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4482" name="Rectangle 2"/>
          <p:cNvSpPr>
            <a:spLocks noGrp="1" noChangeArrowheads="1"/>
          </p:cNvSpPr>
          <p:nvPr>
            <p:ph type="body" idx="1"/>
          </p:nvPr>
        </p:nvSpPr>
        <p:spPr>
          <a:xfrm>
            <a:off x="533400" y="1447800"/>
            <a:ext cx="8229600" cy="5105400"/>
          </a:xfrm>
        </p:spPr>
        <p:txBody>
          <a:bodyPr/>
          <a:lstStyle/>
          <a:p>
            <a:pPr>
              <a:buFontTx/>
              <a:buNone/>
            </a:pPr>
            <a:r>
              <a:rPr lang="en-US" sz="2000" b="1"/>
              <a:t>CIRI-CIRI NEGARA DEMOKRASI</a:t>
            </a:r>
          </a:p>
          <a:p>
            <a:pPr>
              <a:buFontTx/>
              <a:buNone/>
            </a:pPr>
            <a:endParaRPr lang="en-US" sz="2000"/>
          </a:p>
          <a:p>
            <a:r>
              <a:rPr lang="en-US" sz="2400"/>
              <a:t>Jaminan atas hak dasar demokrasi rakyat</a:t>
            </a:r>
          </a:p>
          <a:p>
            <a:pPr>
              <a:buFontTx/>
              <a:buNone/>
            </a:pPr>
            <a:r>
              <a:rPr lang="en-US" sz="2400"/>
              <a:t>	Hak-hak ini meliputi :</a:t>
            </a:r>
          </a:p>
          <a:p>
            <a:pPr>
              <a:buFontTx/>
              <a:buNone/>
            </a:pPr>
            <a:endParaRPr lang="en-US" sz="2400"/>
          </a:p>
          <a:p>
            <a:pPr>
              <a:buFont typeface="Wingdings" pitchFamily="2" charset="2"/>
              <a:buChar char="Ø"/>
            </a:pPr>
            <a:r>
              <a:rPr lang="en-US" sz="2400"/>
              <a:t>Hak menyatakan pendapat secara lisan ataupun tertulis melalui media massa</a:t>
            </a:r>
          </a:p>
          <a:p>
            <a:pPr>
              <a:buFont typeface="Wingdings" pitchFamily="2" charset="2"/>
              <a:buChar char="Ø"/>
            </a:pPr>
            <a:r>
              <a:rPr lang="en-US" sz="2400"/>
              <a:t>Hak mendapatkan informasi alternatif selain informasi pemerintah</a:t>
            </a:r>
          </a:p>
          <a:p>
            <a:pPr>
              <a:buFont typeface="Wingdings" pitchFamily="2" charset="2"/>
              <a:buChar char="Ø"/>
            </a:pPr>
            <a:r>
              <a:rPr lang="en-US" sz="2400"/>
              <a:t>Hak berkumpul, berserikat, mendirikan partai politik dan hak berasosiasi.</a:t>
            </a:r>
          </a:p>
        </p:txBody>
      </p:sp>
      <p:sp>
        <p:nvSpPr>
          <p:cNvPr id="1684483"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4"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2435" name="Text Box 3"/>
          <p:cNvSpPr txBox="1">
            <a:spLocks noChangeArrowheads="1"/>
          </p:cNvSpPr>
          <p:nvPr/>
        </p:nvSpPr>
        <p:spPr bwMode="auto">
          <a:xfrm>
            <a:off x="609600" y="685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2436"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2437" name="Text Box 5"/>
          <p:cNvSpPr txBox="1">
            <a:spLocks noChangeArrowheads="1"/>
          </p:cNvSpPr>
          <p:nvPr/>
        </p:nvSpPr>
        <p:spPr bwMode="auto">
          <a:xfrm>
            <a:off x="533400" y="1524000"/>
            <a:ext cx="8153400" cy="3665538"/>
          </a:xfrm>
          <a:prstGeom prst="rect">
            <a:avLst/>
          </a:prstGeom>
          <a:noFill/>
          <a:ln w="9525">
            <a:noFill/>
            <a:miter lim="800000"/>
            <a:headEnd/>
            <a:tailEnd/>
          </a:ln>
          <a:effectLst/>
        </p:spPr>
        <p:txBody>
          <a:bodyPr>
            <a:spAutoFit/>
          </a:bodyPr>
          <a:lstStyle/>
          <a:p>
            <a:pPr>
              <a:spcBef>
                <a:spcPct val="50000"/>
              </a:spcBef>
            </a:pPr>
            <a:r>
              <a:rPr lang="en-US" b="1"/>
              <a:t>HUBUNGAN ANTARA NEGARA DAN RELIGI</a:t>
            </a:r>
          </a:p>
          <a:p>
            <a:pPr>
              <a:spcBef>
                <a:spcPct val="50000"/>
              </a:spcBef>
            </a:pPr>
            <a:endParaRPr lang="en-US"/>
          </a:p>
          <a:p>
            <a:pPr>
              <a:spcBef>
                <a:spcPct val="50000"/>
              </a:spcBef>
            </a:pPr>
            <a:r>
              <a:rPr lang="en-US"/>
              <a:t>Soekarno menemukan fakta bahwa pada dasarnya orang Indonesia adalah berTuhan. </a:t>
            </a:r>
          </a:p>
          <a:p>
            <a:pPr>
              <a:spcBef>
                <a:spcPct val="50000"/>
              </a:spcBef>
            </a:pPr>
            <a:r>
              <a:rPr lang="en-US"/>
              <a:t>Fakta inilah yang menurutnya menjadi jiwa bangsa Indonesia. </a:t>
            </a:r>
          </a:p>
          <a:p>
            <a:pPr>
              <a:spcBef>
                <a:spcPct val="50000"/>
              </a:spcBef>
            </a:pPr>
            <a:r>
              <a:rPr lang="en-US"/>
              <a:t>Maka dengan perumusan sila I, soekarno mengatakan bahwa negara Indonesia adalah negara yang bertuhan (karena warganya demikian) dan terbuka bagi bagi semua kalangan yang dibentuk oleh pelbagai pluralitas yang ada. Dengan demikian secara implisit ia menyatakan, fungsi negara bagi religi adalah wadah bagi hidupnya agama-agama dan kepercayaan setiap individu atau kelompok di negara ini.</a:t>
            </a:r>
          </a:p>
        </p:txBody>
      </p:sp>
    </p:spTree>
  </p:cSld>
  <p:clrMapOvr>
    <a:masterClrMapping/>
  </p:clrMapOvr>
  <p:transition spd="slow">
    <p:cover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8342" name="Rectangle 6"/>
          <p:cNvSpPr>
            <a:spLocks noChangeArrowheads="1"/>
          </p:cNvSpPr>
          <p:nvPr/>
        </p:nvSpPr>
        <p:spPr bwMode="auto">
          <a:xfrm>
            <a:off x="990600" y="4724400"/>
            <a:ext cx="7467600" cy="838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8341" name="Rectangle 5"/>
          <p:cNvSpPr>
            <a:spLocks noChangeArrowheads="1"/>
          </p:cNvSpPr>
          <p:nvPr/>
        </p:nvSpPr>
        <p:spPr bwMode="auto">
          <a:xfrm>
            <a:off x="914400" y="2362200"/>
            <a:ext cx="7543800" cy="1600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678338" name="Rectangle 2"/>
          <p:cNvSpPr>
            <a:spLocks noGrp="1" noChangeArrowheads="1"/>
          </p:cNvSpPr>
          <p:nvPr>
            <p:ph type="body" idx="1"/>
          </p:nvPr>
        </p:nvSpPr>
        <p:spPr>
          <a:xfrm>
            <a:off x="685800" y="762000"/>
            <a:ext cx="8077200" cy="5334000"/>
          </a:xfrm>
        </p:spPr>
        <p:txBody>
          <a:bodyPr/>
          <a:lstStyle/>
          <a:p>
            <a:pPr algn="ctr">
              <a:buFontTx/>
              <a:buNone/>
            </a:pPr>
            <a:r>
              <a:rPr lang="en-US" sz="1800" b="1"/>
              <a:t>PENGGAGAS DEMORASI</a:t>
            </a:r>
          </a:p>
          <a:p>
            <a:pPr>
              <a:buFontTx/>
              <a:buNone/>
            </a:pPr>
            <a:endParaRPr lang="en-US" sz="1800" b="1"/>
          </a:p>
          <a:p>
            <a:pPr algn="ctr">
              <a:buFontTx/>
              <a:buNone/>
            </a:pPr>
            <a:r>
              <a:rPr lang="en-US" sz="1800"/>
              <a:t>THOMAS HOBBES </a:t>
            </a:r>
          </a:p>
          <a:p>
            <a:pPr algn="ctr">
              <a:buFontTx/>
              <a:buNone/>
            </a:pPr>
            <a:r>
              <a:rPr lang="en-US" sz="1800"/>
              <a:t>TEORI PERJANJIAN NEGARA</a:t>
            </a:r>
          </a:p>
          <a:p>
            <a:pPr>
              <a:buFontTx/>
              <a:buNone/>
            </a:pPr>
            <a:endParaRPr lang="en-US" sz="1800"/>
          </a:p>
          <a:p>
            <a:pPr algn="ctr">
              <a:buFontTx/>
              <a:buNone/>
            </a:pPr>
            <a:r>
              <a:rPr lang="en-US" sz="1800"/>
              <a:t>“Homo homini lupus”</a:t>
            </a:r>
          </a:p>
          <a:p>
            <a:pPr algn="ctr">
              <a:buFontTx/>
              <a:buNone/>
            </a:pPr>
            <a:r>
              <a:rPr lang="en-US" sz="1800"/>
              <a:t>(manusia adalah serigala bagi sesamanya)</a:t>
            </a:r>
          </a:p>
          <a:p>
            <a:pPr algn="ctr">
              <a:buFontTx/>
              <a:buNone/>
            </a:pPr>
            <a:r>
              <a:rPr lang="en-US" sz="1800"/>
              <a:t>“bellum omnium contra omnes”</a:t>
            </a:r>
          </a:p>
          <a:p>
            <a:pPr algn="ctr">
              <a:buFontTx/>
              <a:buNone/>
            </a:pPr>
            <a:r>
              <a:rPr lang="en-US" sz="1800"/>
              <a:t>(cara terbaik dalam bertahan adalah berperang semua lawan semua)</a:t>
            </a:r>
          </a:p>
          <a:p>
            <a:pPr algn="ctr">
              <a:buFontTx/>
              <a:buNone/>
            </a:pPr>
            <a:endParaRPr lang="en-US" sz="1800"/>
          </a:p>
          <a:p>
            <a:pPr algn="ctr">
              <a:buFontTx/>
              <a:buNone/>
            </a:pPr>
            <a:endParaRPr lang="en-US" sz="1800"/>
          </a:p>
          <a:p>
            <a:pPr algn="ctr">
              <a:buFontTx/>
              <a:buNone/>
            </a:pPr>
            <a:endParaRPr lang="en-US" sz="1800"/>
          </a:p>
          <a:p>
            <a:pPr algn="ctr">
              <a:buFontTx/>
              <a:buNone/>
            </a:pPr>
            <a:r>
              <a:rPr lang="en-US" sz="1800"/>
              <a:t>perlu Perjanjian untuk mengikatkan diri dengan menyerahkan haknya</a:t>
            </a:r>
          </a:p>
          <a:p>
            <a:pPr algn="ctr">
              <a:buFontTx/>
              <a:buNone/>
            </a:pPr>
            <a:r>
              <a:rPr lang="en-US" sz="1800"/>
              <a:t>pada institusi Negara</a:t>
            </a:r>
            <a:endParaRPr lang="en-US" sz="1800" noProof="1"/>
          </a:p>
        </p:txBody>
      </p:sp>
      <p:sp>
        <p:nvSpPr>
          <p:cNvPr id="1678339"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
        <p:nvSpPr>
          <p:cNvPr id="1678343" name="Line 7"/>
          <p:cNvSpPr>
            <a:spLocks noChangeShapeType="1"/>
          </p:cNvSpPr>
          <p:nvPr/>
        </p:nvSpPr>
        <p:spPr bwMode="auto">
          <a:xfrm>
            <a:off x="4724400" y="4038600"/>
            <a:ext cx="0" cy="533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ransition>
    <p:wipe di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5506" name="Rectangle 2"/>
          <p:cNvSpPr>
            <a:spLocks noGrp="1" noChangeArrowheads="1"/>
          </p:cNvSpPr>
          <p:nvPr>
            <p:ph type="body" idx="1"/>
          </p:nvPr>
        </p:nvSpPr>
        <p:spPr>
          <a:xfrm>
            <a:off x="533400" y="762000"/>
            <a:ext cx="8229600" cy="5334000"/>
          </a:xfrm>
        </p:spPr>
        <p:txBody>
          <a:bodyPr/>
          <a:lstStyle/>
          <a:p>
            <a:pPr algn="ctr">
              <a:buFontTx/>
              <a:buNone/>
            </a:pPr>
            <a:r>
              <a:rPr lang="en-US" sz="1800" b="1"/>
              <a:t>PENGGAGAS DEMORASI</a:t>
            </a:r>
          </a:p>
          <a:p>
            <a:pPr>
              <a:buFontTx/>
              <a:buNone/>
            </a:pPr>
            <a:endParaRPr lang="en-US" sz="1800" b="1"/>
          </a:p>
          <a:p>
            <a:pPr algn="ctr">
              <a:buFontTx/>
              <a:buNone/>
            </a:pPr>
            <a:r>
              <a:rPr lang="en-US" sz="1800"/>
              <a:t>THOMAS HOBBES </a:t>
            </a:r>
          </a:p>
          <a:p>
            <a:pPr algn="ctr">
              <a:buFontTx/>
              <a:buNone/>
            </a:pPr>
            <a:r>
              <a:rPr lang="en-US" sz="1800"/>
              <a:t>TEORI PERJANJIAN NEGARA</a:t>
            </a:r>
          </a:p>
          <a:p>
            <a:pPr>
              <a:buFontTx/>
              <a:buNone/>
            </a:pPr>
            <a:endParaRPr lang="en-US" sz="1800"/>
          </a:p>
          <a:p>
            <a:pPr>
              <a:buFontTx/>
              <a:buNone/>
            </a:pPr>
            <a:endParaRPr lang="en-US" sz="1800"/>
          </a:p>
          <a:p>
            <a:r>
              <a:rPr lang="en-US" sz="2000"/>
              <a:t>Bentuk negara bukan negara hukum tetapi negara kekuasaan</a:t>
            </a:r>
          </a:p>
          <a:p>
            <a:r>
              <a:rPr lang="en-US" sz="2000"/>
              <a:t>Kekuasaanlah yang menentukan jalannya sebuah negara (leviathan)</a:t>
            </a:r>
          </a:p>
          <a:p>
            <a:r>
              <a:rPr lang="en-US" sz="2000"/>
              <a:t>Di tangan negara hukum dihasilkan</a:t>
            </a:r>
          </a:p>
          <a:p>
            <a:r>
              <a:rPr lang="en-US" sz="2000"/>
              <a:t>Negara harus stabil agar dapat melindungi warga berdasar hukum yang dihasilkan penguasa</a:t>
            </a:r>
          </a:p>
          <a:p>
            <a:r>
              <a:rPr lang="en-US" sz="2000"/>
              <a:t>Dituntut kesadaran penguasa agar tidak sewenang-wenang, agar perjanjian tidak gagal dan membubarkan negara</a:t>
            </a:r>
          </a:p>
          <a:p>
            <a:r>
              <a:rPr lang="en-US" sz="2000"/>
              <a:t>Negara harus menakutkan agar warga taat. </a:t>
            </a:r>
            <a:endParaRPr lang="en-US" sz="2000" noProof="1"/>
          </a:p>
        </p:txBody>
      </p:sp>
      <p:sp>
        <p:nvSpPr>
          <p:cNvPr id="168550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6530" name="Rectangle 2"/>
          <p:cNvSpPr>
            <a:spLocks noGrp="1" noChangeArrowheads="1"/>
          </p:cNvSpPr>
          <p:nvPr>
            <p:ph type="body" idx="1"/>
          </p:nvPr>
        </p:nvSpPr>
        <p:spPr>
          <a:xfrm>
            <a:off x="533400" y="762000"/>
            <a:ext cx="8229600" cy="5334000"/>
          </a:xfrm>
        </p:spPr>
        <p:txBody>
          <a:bodyPr/>
          <a:lstStyle/>
          <a:p>
            <a:pPr algn="ctr">
              <a:lnSpc>
                <a:spcPct val="90000"/>
              </a:lnSpc>
              <a:buFontTx/>
              <a:buNone/>
            </a:pPr>
            <a:r>
              <a:rPr lang="en-US" sz="1800" b="1"/>
              <a:t>PENGGAGAS DEMORASI</a:t>
            </a:r>
          </a:p>
          <a:p>
            <a:pPr>
              <a:lnSpc>
                <a:spcPct val="90000"/>
              </a:lnSpc>
              <a:buFontTx/>
              <a:buNone/>
            </a:pPr>
            <a:endParaRPr lang="en-US" sz="1800" b="1"/>
          </a:p>
          <a:p>
            <a:pPr algn="ctr">
              <a:lnSpc>
                <a:spcPct val="90000"/>
              </a:lnSpc>
              <a:buFontTx/>
              <a:buNone/>
            </a:pPr>
            <a:r>
              <a:rPr lang="en-US" sz="1800"/>
              <a:t>THOMAS HOBBES </a:t>
            </a:r>
          </a:p>
          <a:p>
            <a:pPr algn="ctr">
              <a:lnSpc>
                <a:spcPct val="90000"/>
              </a:lnSpc>
              <a:buFontTx/>
              <a:buNone/>
            </a:pPr>
            <a:r>
              <a:rPr lang="en-US" sz="1800"/>
              <a:t>TEORI PERJANJIAN NEGARA</a:t>
            </a:r>
          </a:p>
          <a:p>
            <a:pPr>
              <a:lnSpc>
                <a:spcPct val="90000"/>
              </a:lnSpc>
              <a:buFontTx/>
              <a:buNone/>
            </a:pPr>
            <a:endParaRPr lang="en-US" sz="1800"/>
          </a:p>
          <a:p>
            <a:pPr>
              <a:lnSpc>
                <a:spcPct val="90000"/>
              </a:lnSpc>
              <a:buFontTx/>
              <a:buNone/>
            </a:pPr>
            <a:r>
              <a:rPr lang="en-US" sz="2000"/>
              <a:t>Kelemahan :</a:t>
            </a:r>
          </a:p>
          <a:p>
            <a:pPr>
              <a:lnSpc>
                <a:spcPct val="90000"/>
              </a:lnSpc>
              <a:buFontTx/>
              <a:buNone/>
            </a:pPr>
            <a:endParaRPr lang="en-US" sz="2000"/>
          </a:p>
          <a:p>
            <a:pPr>
              <a:lnSpc>
                <a:spcPct val="90000"/>
              </a:lnSpc>
            </a:pPr>
            <a:r>
              <a:rPr lang="en-US" sz="2000"/>
              <a:t>Dilematik, karena jika negara lemah, masyarakat tidak taat hukum, negara ambruk. Di lain pihak jika negara terlalu keras menindas akan terjadi perlawanan yang juga dapat menyebabkan negara bisa bubar.</a:t>
            </a:r>
          </a:p>
          <a:p>
            <a:pPr>
              <a:lnSpc>
                <a:spcPct val="90000"/>
              </a:lnSpc>
            </a:pPr>
            <a:r>
              <a:rPr lang="en-US" sz="2000"/>
              <a:t>Pandangan deterministik dan pesimistik tentang manusia. Penolakan kebebasan manusia adalah penolakan terhadap kreativitas. Hobbes melupakan aspek sosial manusia yang dapat mendorong manusia membangun komunitas dan mengaturnya berdasarkan kebutuhan untuk hidup bersama-sama dalam sebuah kelompok tanpa harus saling menghancurkan.</a:t>
            </a:r>
            <a:endParaRPr lang="en-US" sz="2000" noProof="1"/>
          </a:p>
        </p:txBody>
      </p:sp>
      <p:sp>
        <p:nvSpPr>
          <p:cNvPr id="168653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7554" name="Rectangle 2"/>
          <p:cNvSpPr>
            <a:spLocks noGrp="1" noChangeArrowheads="1"/>
          </p:cNvSpPr>
          <p:nvPr>
            <p:ph type="body" idx="1"/>
          </p:nvPr>
        </p:nvSpPr>
        <p:spPr>
          <a:xfrm>
            <a:off x="533400" y="762000"/>
            <a:ext cx="8305800" cy="5943600"/>
          </a:xfrm>
        </p:spPr>
        <p:txBody>
          <a:bodyPr/>
          <a:lstStyle/>
          <a:p>
            <a:pPr algn="ctr">
              <a:buFontTx/>
              <a:buNone/>
            </a:pPr>
            <a:r>
              <a:rPr lang="en-US" sz="1800" b="1"/>
              <a:t>PENGGAGAS DEMORASI</a:t>
            </a:r>
          </a:p>
          <a:p>
            <a:pPr>
              <a:buFontTx/>
              <a:buNone/>
            </a:pPr>
            <a:endParaRPr lang="en-US" sz="1800" b="1"/>
          </a:p>
          <a:p>
            <a:pPr algn="ctr">
              <a:buFontTx/>
              <a:buNone/>
            </a:pPr>
            <a:r>
              <a:rPr lang="en-US" sz="1800"/>
              <a:t>JOHN LOCKE </a:t>
            </a:r>
          </a:p>
          <a:p>
            <a:pPr algn="ctr">
              <a:buFontTx/>
              <a:buNone/>
            </a:pPr>
            <a:r>
              <a:rPr lang="en-US" sz="1800"/>
              <a:t>PAHAM NEGARA LIBERAL</a:t>
            </a:r>
          </a:p>
          <a:p>
            <a:pPr>
              <a:buFontTx/>
              <a:buNone/>
            </a:pPr>
            <a:endParaRPr lang="en-US" sz="1800"/>
          </a:p>
          <a:p>
            <a:r>
              <a:rPr lang="en-US" sz="2000"/>
              <a:t>Mendasarkan diri pada bentuk, negara sebagai perjanjian.</a:t>
            </a:r>
          </a:p>
          <a:p>
            <a:r>
              <a:rPr lang="en-US" sz="2000"/>
              <a:t>Berbeda dengan Hobbes, ia mengasumsikan manusia memiliki kebebasan menentukan dirinya dan menggunakan hak miliknya dan tidak tergantung pada kehendak orang lain, mampu hidup damai, berkehendak baik, mampu saling menguntukan dan memelihara kehidupan bersama. Karena hakekat sosial itulah manusia mempunyai hak dasar : hak untuk hidup dan mempertahankan diri.</a:t>
            </a:r>
          </a:p>
          <a:p>
            <a:r>
              <a:rPr lang="en-US" sz="2000"/>
              <a:t>Negara didirikan untuk menjaga hak milik perorangan yaitu : hak hidup, hak kebebasan dan hak milik barang. Ini menjadi tugas dan kewajiban negara.</a:t>
            </a:r>
          </a:p>
          <a:p>
            <a:r>
              <a:rPr lang="en-US" sz="2000"/>
              <a:t>Pembatasan wewenang tampil dalam bentuk konstitusi (sebagai dasar legalitas negara, sebagai penjaga warganegara).</a:t>
            </a:r>
          </a:p>
          <a:p>
            <a:pPr>
              <a:buFontTx/>
              <a:buNone/>
            </a:pPr>
            <a:endParaRPr lang="en-US" sz="2000" noProof="1"/>
          </a:p>
        </p:txBody>
      </p:sp>
      <p:sp>
        <p:nvSpPr>
          <p:cNvPr id="1687555"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2" name="Rectangle 2"/>
          <p:cNvSpPr>
            <a:spLocks noGrp="1" noChangeArrowheads="1"/>
          </p:cNvSpPr>
          <p:nvPr>
            <p:ph type="body" idx="1"/>
          </p:nvPr>
        </p:nvSpPr>
        <p:spPr>
          <a:xfrm>
            <a:off x="533400" y="762000"/>
            <a:ext cx="8305800" cy="5943600"/>
          </a:xfrm>
        </p:spPr>
        <p:txBody>
          <a:bodyPr/>
          <a:lstStyle/>
          <a:p>
            <a:pPr algn="ctr">
              <a:lnSpc>
                <a:spcPct val="90000"/>
              </a:lnSpc>
              <a:buFontTx/>
              <a:buNone/>
            </a:pPr>
            <a:r>
              <a:rPr lang="en-US" sz="1600" b="1"/>
              <a:t>PENGGAGAS DEMORASI</a:t>
            </a:r>
          </a:p>
          <a:p>
            <a:pPr>
              <a:lnSpc>
                <a:spcPct val="90000"/>
              </a:lnSpc>
              <a:buFontTx/>
              <a:buNone/>
            </a:pPr>
            <a:endParaRPr lang="en-US" sz="1600" b="1"/>
          </a:p>
          <a:p>
            <a:pPr algn="ctr">
              <a:lnSpc>
                <a:spcPct val="90000"/>
              </a:lnSpc>
              <a:buFontTx/>
              <a:buNone/>
            </a:pPr>
            <a:r>
              <a:rPr lang="en-US" sz="1600"/>
              <a:t>JOHN LOCKE </a:t>
            </a:r>
          </a:p>
          <a:p>
            <a:pPr algn="ctr">
              <a:lnSpc>
                <a:spcPct val="90000"/>
              </a:lnSpc>
              <a:buFontTx/>
              <a:buNone/>
            </a:pPr>
            <a:r>
              <a:rPr lang="en-US" sz="1600"/>
              <a:t>PAHAM NEGARA LIBERAL</a:t>
            </a:r>
          </a:p>
          <a:p>
            <a:pPr>
              <a:lnSpc>
                <a:spcPct val="90000"/>
              </a:lnSpc>
              <a:buFontTx/>
              <a:buNone/>
            </a:pPr>
            <a:endParaRPr lang="en-US" sz="1600"/>
          </a:p>
          <a:p>
            <a:pPr>
              <a:lnSpc>
                <a:spcPct val="90000"/>
              </a:lnSpc>
            </a:pPr>
            <a:r>
              <a:rPr lang="en-US" sz="1800"/>
              <a:t>Pembatasan wewenang negara lain adalah melalui pembagian 3 lembaga yi: </a:t>
            </a:r>
          </a:p>
          <a:p>
            <a:pPr>
              <a:lnSpc>
                <a:spcPct val="90000"/>
              </a:lnSpc>
              <a:buFontTx/>
              <a:buNone/>
            </a:pPr>
            <a:r>
              <a:rPr lang="en-US" sz="1800"/>
              <a:t>	1. Legislatif, sebagai pembuat undang-undang,  wewenang lembaga ini dibatasi hukum kodrat (artinya dituntut menghormati hak asasi terutama tidak bertentangan dengan hak milik perorangan).</a:t>
            </a:r>
          </a:p>
          <a:p>
            <a:pPr>
              <a:lnSpc>
                <a:spcPct val="90000"/>
              </a:lnSpc>
              <a:buFontTx/>
              <a:buNone/>
            </a:pPr>
            <a:r>
              <a:rPr lang="en-US" sz="1800"/>
              <a:t>	2. Eksekutif , diikat oleh UU dan harus melaksanakan UU, tidak boleh sewenang-wenang</a:t>
            </a:r>
          </a:p>
          <a:p>
            <a:pPr>
              <a:lnSpc>
                <a:spcPct val="90000"/>
              </a:lnSpc>
              <a:buFontTx/>
              <a:buNone/>
            </a:pPr>
            <a:r>
              <a:rPr lang="en-US" sz="1800"/>
              <a:t>	3. Federatif, enangani urusan LN (praktis dijalankan oleh eksekutif)</a:t>
            </a:r>
          </a:p>
          <a:p>
            <a:pPr>
              <a:lnSpc>
                <a:spcPct val="90000"/>
              </a:lnSpc>
            </a:pPr>
            <a:r>
              <a:rPr lang="en-US" sz="1800"/>
              <a:t>Kekuasaan lembaga berasal dari rakyat dan pemegang kekuasaan dapat menjalankan kekuasan sejauh ia mendapat kepercayaan rakyat, dan melindungi hak hidup wn dan berusaha mencapai kesejahteraan umum, sehingga pemegang kekuasan harus mempertanggungjawabkannya kepada rakyat.</a:t>
            </a:r>
          </a:p>
          <a:p>
            <a:pPr>
              <a:lnSpc>
                <a:spcPct val="90000"/>
              </a:lnSpc>
            </a:pPr>
            <a:r>
              <a:rPr lang="en-US" sz="1800"/>
              <a:t>Kekuasaan negara dibatasi, tidak boleh mencampuri setiap urusan rakyat dengan kekuasaannya (Locke menolak hegemoni negara dan bentuk negara totalitarianistik).</a:t>
            </a:r>
            <a:endParaRPr lang="en-US" sz="1800" noProof="1"/>
          </a:p>
        </p:txBody>
      </p:sp>
      <p:sp>
        <p:nvSpPr>
          <p:cNvPr id="1730563"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586" name="Rectangle 2"/>
          <p:cNvSpPr>
            <a:spLocks noGrp="1" noChangeArrowheads="1"/>
          </p:cNvSpPr>
          <p:nvPr>
            <p:ph type="body" idx="1"/>
          </p:nvPr>
        </p:nvSpPr>
        <p:spPr>
          <a:xfrm>
            <a:off x="533400" y="762000"/>
            <a:ext cx="8305800" cy="5943600"/>
          </a:xfrm>
        </p:spPr>
        <p:txBody>
          <a:bodyPr/>
          <a:lstStyle/>
          <a:p>
            <a:pPr algn="ctr">
              <a:buFontTx/>
              <a:buNone/>
            </a:pPr>
            <a:r>
              <a:rPr lang="en-US" sz="1800" b="1"/>
              <a:t>PENGGAGAS DEMORASI</a:t>
            </a:r>
          </a:p>
          <a:p>
            <a:pPr>
              <a:buFontTx/>
              <a:buNone/>
            </a:pPr>
            <a:endParaRPr lang="en-US" sz="1800" b="1"/>
          </a:p>
          <a:p>
            <a:pPr algn="ctr">
              <a:buFontTx/>
              <a:buNone/>
            </a:pPr>
            <a:r>
              <a:rPr lang="en-US" sz="2000"/>
              <a:t>JOHN LOCKE </a:t>
            </a:r>
          </a:p>
          <a:p>
            <a:pPr algn="ctr">
              <a:buFontTx/>
              <a:buNone/>
            </a:pPr>
            <a:r>
              <a:rPr lang="en-US" sz="2000"/>
              <a:t>PAHAM NEGARA LIBERAL</a:t>
            </a:r>
          </a:p>
          <a:p>
            <a:pPr>
              <a:buFontTx/>
              <a:buNone/>
            </a:pPr>
            <a:endParaRPr lang="en-US" sz="2000"/>
          </a:p>
          <a:p>
            <a:pPr>
              <a:buFontTx/>
              <a:buNone/>
            </a:pPr>
            <a:r>
              <a:rPr lang="en-US" sz="2000"/>
              <a:t>Kelemahan:</a:t>
            </a:r>
          </a:p>
          <a:p>
            <a:pPr>
              <a:buFontTx/>
              <a:buNone/>
            </a:pPr>
            <a:endParaRPr lang="en-US" sz="2000"/>
          </a:p>
          <a:p>
            <a:r>
              <a:rPr lang="en-US" sz="2000"/>
              <a:t>Pada hubungan antara agama dan kekuasaan negara. Argumentasinya tentang kodrat alamiah hanya berupa pikiran spekulatif tentang kodrat manusia, menyebabkan pengandaian tentang hak asasi manusia sendiri adalah sebuah fiksi.</a:t>
            </a:r>
          </a:p>
          <a:p>
            <a:r>
              <a:rPr lang="en-US" sz="2000"/>
              <a:t>Fungsi negara sebagai penjaga hak milik perorangan, faktanya sering terjadi pemihakan penjagaan kekayaan pada golongan pemilik kekuatan (ekonomi, politik, dsb) sehingga terjadi ketidakseimbangan pembagian kesejahteraan dan harta milik (property) yang justru mengakibatkan pelanggaran prinsip kesejajaran kedudukan.</a:t>
            </a:r>
            <a:endParaRPr lang="en-US" sz="2000" noProof="1"/>
          </a:p>
        </p:txBody>
      </p:sp>
      <p:sp>
        <p:nvSpPr>
          <p:cNvPr id="173158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543" name="Rectangle 7"/>
          <p:cNvSpPr>
            <a:spLocks noChangeArrowheads="1"/>
          </p:cNvSpPr>
          <p:nvPr/>
        </p:nvSpPr>
        <p:spPr bwMode="auto">
          <a:xfrm>
            <a:off x="6705600" y="4343400"/>
            <a:ext cx="15240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29542" name="Rectangle 6"/>
          <p:cNvSpPr>
            <a:spLocks noChangeArrowheads="1"/>
          </p:cNvSpPr>
          <p:nvPr/>
        </p:nvSpPr>
        <p:spPr bwMode="auto">
          <a:xfrm>
            <a:off x="3962400" y="4343400"/>
            <a:ext cx="15240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29541" name="Rectangle 5"/>
          <p:cNvSpPr>
            <a:spLocks noChangeArrowheads="1"/>
          </p:cNvSpPr>
          <p:nvPr/>
        </p:nvSpPr>
        <p:spPr bwMode="auto">
          <a:xfrm>
            <a:off x="1295400" y="4343400"/>
            <a:ext cx="1371600" cy="533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729538" name="Rectangle 2"/>
          <p:cNvSpPr>
            <a:spLocks noGrp="1" noChangeArrowheads="1"/>
          </p:cNvSpPr>
          <p:nvPr>
            <p:ph type="body" idx="1"/>
          </p:nvPr>
        </p:nvSpPr>
        <p:spPr>
          <a:xfrm>
            <a:off x="533400" y="762000"/>
            <a:ext cx="8229600" cy="5334000"/>
          </a:xfrm>
        </p:spPr>
        <p:txBody>
          <a:bodyPr/>
          <a:lstStyle/>
          <a:p>
            <a:pPr algn="ctr">
              <a:buFontTx/>
              <a:buNone/>
            </a:pPr>
            <a:r>
              <a:rPr lang="en-US" sz="1800" b="1"/>
              <a:t>PENGGAGAS DEMORASI</a:t>
            </a:r>
          </a:p>
          <a:p>
            <a:pPr>
              <a:buFontTx/>
              <a:buNone/>
            </a:pPr>
            <a:endParaRPr lang="en-US" sz="1800" b="1"/>
          </a:p>
          <a:p>
            <a:pPr algn="ctr">
              <a:buFontTx/>
              <a:buNone/>
            </a:pPr>
            <a:r>
              <a:rPr lang="en-US" sz="1800"/>
              <a:t>MONTESQUE </a:t>
            </a:r>
          </a:p>
          <a:p>
            <a:pPr algn="ctr">
              <a:buFontTx/>
              <a:buNone/>
            </a:pPr>
            <a:r>
              <a:rPr lang="en-US" sz="1800"/>
              <a:t>TRIAS POLITICA</a:t>
            </a:r>
          </a:p>
          <a:p>
            <a:pPr algn="ctr">
              <a:buFontTx/>
              <a:buNone/>
            </a:pPr>
            <a:endParaRPr lang="en-US" sz="1800"/>
          </a:p>
          <a:p>
            <a:pPr algn="ctr">
              <a:buFontTx/>
              <a:buNone/>
            </a:pPr>
            <a:r>
              <a:rPr lang="en-US" sz="1800"/>
              <a:t>Dalam rangka pembagian dan pembatasan kekuasaan maka diperlukan </a:t>
            </a:r>
          </a:p>
          <a:p>
            <a:pPr algn="ctr">
              <a:buFontTx/>
              <a:buNone/>
            </a:pPr>
            <a:r>
              <a:rPr lang="en-US" sz="1800"/>
              <a:t>3 lembaga yaitu :</a:t>
            </a:r>
          </a:p>
          <a:p>
            <a:pPr algn="ctr">
              <a:buFontTx/>
              <a:buNone/>
            </a:pPr>
            <a:r>
              <a:rPr lang="en-US" sz="1800"/>
              <a:t>	</a:t>
            </a:r>
          </a:p>
          <a:p>
            <a:pPr algn="ctr">
              <a:buFontTx/>
              <a:buNone/>
            </a:pPr>
            <a:endParaRPr lang="en-US" sz="1800"/>
          </a:p>
          <a:p>
            <a:pPr algn="ctr">
              <a:buFontTx/>
              <a:buNone/>
            </a:pPr>
            <a:endParaRPr lang="en-US" sz="1800"/>
          </a:p>
          <a:p>
            <a:pPr algn="ctr">
              <a:buFontTx/>
              <a:buNone/>
            </a:pPr>
            <a:endParaRPr lang="en-US" sz="1800"/>
          </a:p>
          <a:p>
            <a:pPr>
              <a:buFontTx/>
              <a:buNone/>
            </a:pPr>
            <a:r>
              <a:rPr lang="en-US" sz="1800"/>
              <a:t>		Legislatif			Eksekutif			Yudikatif</a:t>
            </a:r>
          </a:p>
          <a:p>
            <a:pPr>
              <a:buFontTx/>
              <a:buNone/>
            </a:pPr>
            <a:endParaRPr lang="en-US" sz="1800"/>
          </a:p>
          <a:p>
            <a:pPr>
              <a:buFontTx/>
              <a:buNone/>
            </a:pPr>
            <a:endParaRPr lang="en-US" sz="1800" b="1" noProof="1"/>
          </a:p>
        </p:txBody>
      </p:sp>
      <p:sp>
        <p:nvSpPr>
          <p:cNvPr id="1729539"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
        <p:nvSpPr>
          <p:cNvPr id="1729544" name="Line 8"/>
          <p:cNvSpPr>
            <a:spLocks noChangeShapeType="1"/>
          </p:cNvSpPr>
          <p:nvPr/>
        </p:nvSpPr>
        <p:spPr bwMode="auto">
          <a:xfrm>
            <a:off x="2819400" y="4572000"/>
            <a:ext cx="914400" cy="0"/>
          </a:xfrm>
          <a:prstGeom prst="line">
            <a:avLst/>
          </a:prstGeom>
          <a:noFill/>
          <a:ln w="9525">
            <a:solidFill>
              <a:schemeClr val="tx1"/>
            </a:solidFill>
            <a:round/>
            <a:headEnd/>
            <a:tailEnd/>
          </a:ln>
          <a:effectLst/>
        </p:spPr>
        <p:txBody>
          <a:bodyPr/>
          <a:lstStyle/>
          <a:p>
            <a:endParaRPr lang="en-US"/>
          </a:p>
        </p:txBody>
      </p:sp>
      <p:sp>
        <p:nvSpPr>
          <p:cNvPr id="1729545" name="Line 9"/>
          <p:cNvSpPr>
            <a:spLocks noChangeShapeType="1"/>
          </p:cNvSpPr>
          <p:nvPr/>
        </p:nvSpPr>
        <p:spPr bwMode="auto">
          <a:xfrm>
            <a:off x="5638800" y="4572000"/>
            <a:ext cx="9144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p:wipe dir="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1458" name="Rectangle 2"/>
          <p:cNvSpPr>
            <a:spLocks noGrp="1" noChangeArrowheads="1"/>
          </p:cNvSpPr>
          <p:nvPr>
            <p:ph type="body" idx="1"/>
          </p:nvPr>
        </p:nvSpPr>
        <p:spPr>
          <a:xfrm>
            <a:off x="533400" y="685800"/>
            <a:ext cx="8305800" cy="5943600"/>
          </a:xfrm>
        </p:spPr>
        <p:txBody>
          <a:bodyPr/>
          <a:lstStyle/>
          <a:p>
            <a:pPr algn="ctr">
              <a:buFontTx/>
              <a:buNone/>
            </a:pPr>
            <a:r>
              <a:rPr lang="en-US" sz="2000"/>
              <a:t>DEMOKRASI DI INDONESIA</a:t>
            </a:r>
          </a:p>
          <a:p>
            <a:pPr algn="ctr">
              <a:buFontTx/>
              <a:buNone/>
            </a:pPr>
            <a:r>
              <a:rPr lang="en-US" sz="2000"/>
              <a:t>PEMIKIRAN MOH HATTA</a:t>
            </a:r>
          </a:p>
          <a:p>
            <a:pPr>
              <a:buFontTx/>
              <a:buNone/>
            </a:pPr>
            <a:endParaRPr lang="en-US" sz="2000"/>
          </a:p>
          <a:p>
            <a:r>
              <a:rPr lang="en-US" sz="2400"/>
              <a:t>Berangkat dari paham kerakyatan untuk menjelaskan sistem demokrasi di Indonesia. </a:t>
            </a:r>
          </a:p>
          <a:p>
            <a:r>
              <a:rPr lang="en-US" sz="2400"/>
              <a:t>Paham kerakyatan dan kedaulatan rakyat bisa ditemukan dalam sistem kemasyarakatan tradisional.</a:t>
            </a:r>
          </a:p>
          <a:p>
            <a:r>
              <a:rPr lang="en-US" sz="2400"/>
              <a:t>Tidak berpijak pada sistem demokrasi barat.</a:t>
            </a:r>
          </a:p>
          <a:p>
            <a:r>
              <a:rPr lang="en-US" sz="2400"/>
              <a:t>Demokrasi tidak hanya pada sistem politik saja, sistem ekonomi juga mesti menetapkan pola ini.</a:t>
            </a:r>
          </a:p>
          <a:p>
            <a:r>
              <a:rPr lang="en-US" sz="2400"/>
              <a:t>Menolak feodalisme, dan menentang keras keengan kuasan politik dan ekonomi jatuh ke tangan para ningrat atau bangsawan. Menurutnya feodalisme identik dengan pemerintahan autokratis.</a:t>
            </a:r>
          </a:p>
          <a:p>
            <a:endParaRPr lang="en-US" sz="2400" noProof="1"/>
          </a:p>
        </p:txBody>
      </p:sp>
      <p:sp>
        <p:nvSpPr>
          <p:cNvPr id="1811459" name="Text Box 3"/>
          <p:cNvSpPr txBox="1">
            <a:spLocks noChangeArrowheads="1"/>
          </p:cNvSpPr>
          <p:nvPr/>
        </p:nvSpPr>
        <p:spPr bwMode="auto">
          <a:xfrm>
            <a:off x="457200" y="1524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1746" name="Rectangle 2"/>
          <p:cNvSpPr>
            <a:spLocks noGrp="1" noChangeArrowheads="1"/>
          </p:cNvSpPr>
          <p:nvPr>
            <p:ph type="body" idx="1"/>
          </p:nvPr>
        </p:nvSpPr>
        <p:spPr>
          <a:xfrm>
            <a:off x="533400" y="762000"/>
            <a:ext cx="8305800" cy="5943600"/>
          </a:xfrm>
        </p:spPr>
        <p:txBody>
          <a:bodyPr/>
          <a:lstStyle/>
          <a:p>
            <a:pPr algn="ctr">
              <a:buFontTx/>
              <a:buNone/>
            </a:pPr>
            <a:r>
              <a:rPr lang="en-US" sz="1800"/>
              <a:t>DEMOKRASI DI INDONESIA</a:t>
            </a:r>
          </a:p>
          <a:p>
            <a:pPr algn="ctr">
              <a:buFontTx/>
              <a:buNone/>
            </a:pPr>
            <a:r>
              <a:rPr lang="en-US" sz="1800"/>
              <a:t>PANDANGAN SOEPOMO</a:t>
            </a:r>
          </a:p>
          <a:p>
            <a:pPr>
              <a:buFontTx/>
              <a:buNone/>
            </a:pPr>
            <a:endParaRPr lang="en-US" sz="1800"/>
          </a:p>
          <a:p>
            <a:r>
              <a:rPr lang="en-US" sz="2000"/>
              <a:t>Beranjak dari persatuan untuk menjelaskan sistem demokrasi Indonesia. </a:t>
            </a:r>
          </a:p>
          <a:p>
            <a:r>
              <a:rPr lang="en-US" sz="2000"/>
              <a:t>Sistem demokrasi Indonesia harus mengekpresikan “semangat kebatinan bangsa Indonesia” yakni semangat persatuan hidup antara satu golongan dengan golongan yang lain, antara dunia luar dan dunia batin, antara pemimpin dan rakyatnya. Setiap anggota adalah bagian dari golongan, setiap golongan adalah bagian dari sebuah bangsa. Setiap unsur mempunyai hak dan kewajiban yang khas dalam masyarakat, yang dipahami sesuai porsinya masing-masing. Dengan kata lain: sistem demokrasi Indonesia mengacu pada pola pikir dan tindakan harmoni.    </a:t>
            </a:r>
          </a:p>
          <a:p>
            <a:r>
              <a:rPr lang="en-US" sz="2000"/>
              <a:t>Karena beranjak dari keseimbangan (harmoni), sistem kemasyarakatan Indonesia disebut juga sebagai sistem negara integralistik. Pahamnya disebut ‘ide integralistik’.</a:t>
            </a:r>
            <a:endParaRPr lang="en-US" sz="2000" noProof="1"/>
          </a:p>
        </p:txBody>
      </p:sp>
      <p:sp>
        <p:nvSpPr>
          <p:cNvPr id="195174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770" name="Rectangle 2"/>
          <p:cNvSpPr>
            <a:spLocks noGrp="1" noChangeArrowheads="1"/>
          </p:cNvSpPr>
          <p:nvPr>
            <p:ph type="body" idx="1"/>
          </p:nvPr>
        </p:nvSpPr>
        <p:spPr>
          <a:xfrm>
            <a:off x="533400" y="762000"/>
            <a:ext cx="8305800" cy="5943600"/>
          </a:xfrm>
        </p:spPr>
        <p:txBody>
          <a:bodyPr/>
          <a:lstStyle/>
          <a:p>
            <a:pPr algn="ctr">
              <a:buFontTx/>
              <a:buNone/>
            </a:pPr>
            <a:r>
              <a:rPr lang="en-US" sz="1800"/>
              <a:t>DEMOKRASI DI INDONESIA</a:t>
            </a:r>
          </a:p>
          <a:p>
            <a:pPr algn="ctr">
              <a:buFontTx/>
              <a:buNone/>
            </a:pPr>
            <a:r>
              <a:rPr lang="en-US" sz="1800"/>
              <a:t>PANDANGAN SOEPOMO</a:t>
            </a:r>
          </a:p>
          <a:p>
            <a:pPr>
              <a:buFontTx/>
              <a:buNone/>
            </a:pPr>
            <a:endParaRPr lang="en-US" sz="1800"/>
          </a:p>
          <a:p>
            <a:r>
              <a:rPr lang="en-US" sz="2000"/>
              <a:t>Menolak demokrasi barat dengan pola individualismenya. Di negara barat, negara melulu dipandang sebagai wujud kontrak antar individu. Individu mendapt kedudukan penting dan kuat dalam masyararakat, golongan yang satu beroposisi dengan golongan yang lainnya, masyarakat beroposisi terhadap negara. </a:t>
            </a:r>
          </a:p>
          <a:p>
            <a:r>
              <a:rPr lang="en-US" sz="2000"/>
              <a:t>Penolakan total artinya menolak juga: jaminan hak-hak dasar dan kebebasan individu terhadap negara, prinsip mayoritas dan sistem parlementarisme. </a:t>
            </a:r>
          </a:p>
          <a:p>
            <a:r>
              <a:rPr lang="en-US" sz="2000"/>
              <a:t>Nilai-nilai dan semangat keindonesiaan yang memberi muatan pada gagasan negara integralistiknya adalah gotong royong dan kekeluargaan. Karenanya tidak ada dualisme pemisahan negara dan masyarakat yang saling beroposisi.</a:t>
            </a:r>
          </a:p>
          <a:p>
            <a:r>
              <a:rPr lang="en-US" sz="2000"/>
              <a:t>Baginya figur pemimpin dan lembaga perwakilan tidak dipilih dalam pemilihan umum.</a:t>
            </a:r>
          </a:p>
        </p:txBody>
      </p:sp>
      <p:sp>
        <p:nvSpPr>
          <p:cNvPr id="195277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78"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48579" name="Text Box 3"/>
          <p:cNvSpPr txBox="1">
            <a:spLocks noChangeArrowheads="1"/>
          </p:cNvSpPr>
          <p:nvPr/>
        </p:nvSpPr>
        <p:spPr bwMode="auto">
          <a:xfrm>
            <a:off x="609600" y="2286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48580"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48581" name="Text Box 5"/>
          <p:cNvSpPr txBox="1">
            <a:spLocks noChangeArrowheads="1"/>
          </p:cNvSpPr>
          <p:nvPr/>
        </p:nvSpPr>
        <p:spPr bwMode="auto">
          <a:xfrm>
            <a:off x="533400" y="838200"/>
            <a:ext cx="8153400" cy="5546725"/>
          </a:xfrm>
          <a:prstGeom prst="rect">
            <a:avLst/>
          </a:prstGeom>
          <a:noFill/>
          <a:ln w="9525">
            <a:noFill/>
            <a:miter lim="800000"/>
            <a:headEnd/>
            <a:tailEnd/>
          </a:ln>
          <a:effectLst/>
        </p:spPr>
        <p:txBody>
          <a:bodyPr>
            <a:spAutoFit/>
          </a:bodyPr>
          <a:lstStyle/>
          <a:p>
            <a:pPr marL="342900" indent="-342900">
              <a:spcBef>
                <a:spcPct val="50000"/>
              </a:spcBef>
            </a:pPr>
            <a:r>
              <a:rPr lang="en-US" b="1"/>
              <a:t>HUBUNGAN ANTARA NEGARA DAN RELIGI</a:t>
            </a:r>
          </a:p>
          <a:p>
            <a:pPr marL="342900" indent="-342900">
              <a:spcBef>
                <a:spcPct val="50000"/>
              </a:spcBef>
            </a:pPr>
            <a:r>
              <a:rPr lang="en-US"/>
              <a:t>	</a:t>
            </a:r>
            <a:r>
              <a:rPr lang="en-US" sz="1600"/>
              <a:t>Prof. Dr. Drijarkara mencoba mengintepretasikan pemikiran Soekarno dalam ceramahnya berjudul ‘Pancasila dan Religi’ dalam hubungan agama dan negara ia mengemukakan :</a:t>
            </a:r>
          </a:p>
          <a:p>
            <a:pPr marL="342900" indent="-342900">
              <a:spcBef>
                <a:spcPct val="50000"/>
              </a:spcBef>
              <a:buFontTx/>
              <a:buAutoNum type="arabicPeriod"/>
            </a:pPr>
            <a:r>
              <a:rPr lang="en-US" sz="1600"/>
              <a:t>Dalam kaitannya dengan pandangan hidup ia tidak melihat adanya perlawanan. Pancasila mendorong ke arah religi. Sebab  jika diperas maka intinya adalah cinta kasih, sehingga Pancasila (khususnya sila I) menggiring manusia untuk mencintai Tuhannya.</a:t>
            </a:r>
          </a:p>
          <a:p>
            <a:pPr marL="342900" indent="-342900">
              <a:spcBef>
                <a:spcPct val="50000"/>
              </a:spcBef>
              <a:buFontTx/>
              <a:buAutoNum type="arabicPeriod"/>
            </a:pPr>
            <a:r>
              <a:rPr lang="en-US" sz="1600"/>
              <a:t>Dalam kaitannya dengan gotong royong demi kesejahteraan dan kemakmuran bersama, sila I diletakan sebagai prinsip fundamental</a:t>
            </a:r>
          </a:p>
          <a:p>
            <a:pPr marL="342900" indent="-342900">
              <a:spcBef>
                <a:spcPct val="50000"/>
              </a:spcBef>
              <a:buFontTx/>
              <a:buAutoNum type="arabicPeriod"/>
            </a:pPr>
            <a:r>
              <a:rPr lang="en-US" sz="1600"/>
              <a:t>Kekhasan tidak bisa dipaksakan, apalagi negara campur tangan (intervensi hegemonistik) terhadap religi.</a:t>
            </a:r>
          </a:p>
          <a:p>
            <a:pPr marL="342900" indent="-342900">
              <a:spcBef>
                <a:spcPct val="50000"/>
              </a:spcBef>
              <a:buFontTx/>
              <a:buAutoNum type="arabicPeriod"/>
            </a:pPr>
            <a:r>
              <a:rPr lang="en-US" sz="1600"/>
              <a:t>Negara berdasarkan Pancasila ini bukan negara agama. Artinya walaupun setiap orangnya beragama dan berjamaah, ini tidak langsung berarti negara dijalankan berdasarkan satu norma agama tertentu. Sekaligus juga ia menghindari ekstrem lain negara Pancasila bukan pula negara profan 9tidak kudus), Artinya negara mengakui eksistensi dan esensi agama dalam tiap warganya dan tidak memilih sikap ‘tidak peduli’ atau memusuhi realitas.</a:t>
            </a:r>
          </a:p>
          <a:p>
            <a:pPr marL="342900" indent="-342900">
              <a:spcBef>
                <a:spcPct val="50000"/>
              </a:spcBef>
              <a:buFontTx/>
              <a:buAutoNum type="arabicPeriod"/>
            </a:pPr>
            <a:r>
              <a:rPr lang="en-US" sz="1600"/>
              <a:t> Lebih jauh ia berusaha memakai argumen jalan tengah.</a:t>
            </a:r>
          </a:p>
        </p:txBody>
      </p:sp>
    </p:spTree>
  </p:cSld>
  <p:clrMapOvr>
    <a:masterClrMapping/>
  </p:clrMapOvr>
  <p:transition spd="slow">
    <p:cover dir="u"/>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06" name="Rectangle 2"/>
          <p:cNvSpPr>
            <a:spLocks noGrp="1" noChangeArrowheads="1"/>
          </p:cNvSpPr>
          <p:nvPr>
            <p:ph type="body" idx="1"/>
          </p:nvPr>
        </p:nvSpPr>
        <p:spPr>
          <a:xfrm>
            <a:off x="533400" y="1219200"/>
            <a:ext cx="8305800" cy="5486400"/>
          </a:xfrm>
        </p:spPr>
        <p:txBody>
          <a:bodyPr/>
          <a:lstStyle/>
          <a:p>
            <a:pPr marL="609600" indent="-609600" algn="ctr">
              <a:buFontTx/>
              <a:buNone/>
              <a:tabLst>
                <a:tab pos="450850" algn="l"/>
              </a:tabLst>
            </a:pPr>
            <a:r>
              <a:rPr lang="en-US" sz="2000"/>
              <a:t>PERJALANAN SISTEM DEMOKRASI DI INDONESIA</a:t>
            </a:r>
          </a:p>
          <a:p>
            <a:pPr marL="609600" indent="-609600">
              <a:buFontTx/>
              <a:buNone/>
              <a:tabLst>
                <a:tab pos="450850" algn="l"/>
              </a:tabLst>
            </a:pPr>
            <a:endParaRPr lang="en-US" sz="2000"/>
          </a:p>
          <a:p>
            <a:pPr marL="609600" indent="-609600">
              <a:tabLst>
                <a:tab pos="450850" algn="l"/>
              </a:tabLst>
            </a:pPr>
            <a:r>
              <a:rPr lang="en-US" sz="2000"/>
              <a:t>SISTEM DEMOKRASI DALAM UUD 1945</a:t>
            </a:r>
          </a:p>
          <a:p>
            <a:pPr marL="609600" indent="-609600">
              <a:buFontTx/>
              <a:buNone/>
              <a:tabLst>
                <a:tab pos="450850" algn="l"/>
              </a:tabLst>
            </a:pPr>
            <a:r>
              <a:rPr lang="en-US" sz="2000"/>
              <a:t>	</a:t>
            </a:r>
          </a:p>
          <a:p>
            <a:pPr marL="609600" indent="-609600">
              <a:buFontTx/>
              <a:buNone/>
              <a:tabLst>
                <a:tab pos="450850" algn="l"/>
              </a:tabLst>
            </a:pPr>
            <a:r>
              <a:rPr lang="en-US" sz="2000"/>
              <a:t>1. 		Perlindungan konstitusional</a:t>
            </a:r>
          </a:p>
          <a:p>
            <a:pPr marL="609600" indent="-609600">
              <a:buFontTx/>
              <a:buNone/>
              <a:tabLst>
                <a:tab pos="450850" algn="l"/>
              </a:tabLst>
            </a:pPr>
            <a:r>
              <a:rPr lang="en-US" sz="2000"/>
              <a:t>		Pasal 27, 28, 28A s/d 28J, 29, 30, 31 dan 34 mengatur perlindungan konstitusional atas berbagai hak asasi manusia/WNI</a:t>
            </a:r>
          </a:p>
          <a:p>
            <a:pPr marL="609600" indent="-609600">
              <a:buFontTx/>
              <a:buNone/>
              <a:tabLst>
                <a:tab pos="450850" algn="l"/>
              </a:tabLst>
            </a:pPr>
            <a:endParaRPr lang="en-US" sz="2000"/>
          </a:p>
          <a:p>
            <a:pPr marL="609600" indent="-609600">
              <a:buFontTx/>
              <a:buAutoNum type="arabicPeriod" startAt="2"/>
              <a:tabLst>
                <a:tab pos="450850" algn="l"/>
              </a:tabLst>
            </a:pPr>
            <a:r>
              <a:rPr lang="en-US" sz="2000"/>
              <a:t>Badan kehakiman yang bebas dan tidak memihak</a:t>
            </a:r>
          </a:p>
          <a:p>
            <a:pPr marL="609600" indent="-609600">
              <a:buFontTx/>
              <a:buNone/>
              <a:tabLst>
                <a:tab pos="450850" algn="l"/>
              </a:tabLst>
            </a:pPr>
            <a:r>
              <a:rPr lang="en-US" sz="2000"/>
              <a:t>		Pasal 24 (1) “</a:t>
            </a:r>
            <a:r>
              <a:rPr lang="en-US" sz="2000" i="1"/>
              <a:t>kekuasaan kehakiman merupakan kekuasaan yang merdeka untuk menyelenggarakan peradilan guna menegakan hukum dan keadilan</a:t>
            </a:r>
            <a:r>
              <a:rPr lang="en-US" sz="2000"/>
              <a:t>” 24 (2) “</a:t>
            </a:r>
            <a:r>
              <a:rPr lang="en-US" sz="2000" i="1"/>
              <a:t>kekuasaan kehakiman dilaksanakan oleh sebuah mahkamah Agung dan badan peradilan di bawahnya….. dan sebuah mahkamah konstitusi” Pasal 24B (1) tentang Komisi Yudisial.</a:t>
            </a:r>
          </a:p>
          <a:p>
            <a:pPr marL="609600" indent="-609600">
              <a:buFontTx/>
              <a:buNone/>
              <a:tabLst>
                <a:tab pos="450850" algn="l"/>
              </a:tabLst>
            </a:pPr>
            <a:endParaRPr lang="en-US" sz="2000"/>
          </a:p>
        </p:txBody>
      </p:sp>
      <p:sp>
        <p:nvSpPr>
          <p:cNvPr id="196710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 ILAI FILOSOFIS SILA KERAKYATAN (DEMOKRASI)</a:t>
            </a:r>
          </a:p>
        </p:txBody>
      </p:sp>
    </p:spTree>
  </p:cSld>
  <p:clrMapOvr>
    <a:masterClrMapping/>
  </p:clrMapOvr>
  <p:transition>
    <p:wipe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8130" name="Rectangle 2"/>
          <p:cNvSpPr>
            <a:spLocks noGrp="1" noChangeArrowheads="1"/>
          </p:cNvSpPr>
          <p:nvPr>
            <p:ph type="body" idx="1"/>
          </p:nvPr>
        </p:nvSpPr>
        <p:spPr>
          <a:xfrm>
            <a:off x="533400" y="1219200"/>
            <a:ext cx="8305800" cy="5486400"/>
          </a:xfrm>
        </p:spPr>
        <p:txBody>
          <a:bodyPr/>
          <a:lstStyle/>
          <a:p>
            <a:pPr marL="450850" indent="-450850" algn="ctr">
              <a:buFontTx/>
              <a:buNone/>
              <a:tabLst>
                <a:tab pos="450850" algn="l"/>
              </a:tabLst>
            </a:pPr>
            <a:r>
              <a:rPr lang="en-US" sz="2000"/>
              <a:t>PERJALANAN SISTEM DEMOKRASI DI INDONESIA</a:t>
            </a:r>
          </a:p>
          <a:p>
            <a:pPr marL="450850" indent="-450850">
              <a:buFontTx/>
              <a:buNone/>
              <a:tabLst>
                <a:tab pos="450850" algn="l"/>
              </a:tabLst>
            </a:pPr>
            <a:endParaRPr lang="en-US" sz="2000"/>
          </a:p>
          <a:p>
            <a:pPr marL="450850" indent="-450850">
              <a:tabLst>
                <a:tab pos="450850" algn="l"/>
              </a:tabLst>
            </a:pPr>
            <a:r>
              <a:rPr lang="en-US" sz="2000"/>
              <a:t>SISTEM DEMOKRASI DALAM UUD 1945</a:t>
            </a:r>
          </a:p>
          <a:p>
            <a:pPr marL="450850" indent="-450850">
              <a:buFontTx/>
              <a:buNone/>
              <a:tabLst>
                <a:tab pos="450850" algn="l"/>
              </a:tabLst>
            </a:pPr>
            <a:r>
              <a:rPr lang="en-US" sz="2000"/>
              <a:t>	</a:t>
            </a:r>
          </a:p>
          <a:p>
            <a:pPr marL="450850" indent="-450850">
              <a:buFontTx/>
              <a:buNone/>
              <a:tabLst>
                <a:tab pos="450850" algn="l"/>
              </a:tabLst>
            </a:pPr>
            <a:r>
              <a:rPr lang="en-US" sz="2000"/>
              <a:t>3.	Lembaga-lembaga negara</a:t>
            </a:r>
          </a:p>
          <a:p>
            <a:pPr marL="450850" indent="-450850">
              <a:buFontTx/>
              <a:buNone/>
              <a:tabLst>
                <a:tab pos="450850" algn="l"/>
              </a:tabLst>
            </a:pPr>
            <a:r>
              <a:rPr lang="en-US" sz="2000"/>
              <a:t>	Bagan lembaga-lembaga negara sebelum dan setelah amandemen.</a:t>
            </a:r>
          </a:p>
        </p:txBody>
      </p:sp>
      <p:sp>
        <p:nvSpPr>
          <p:cNvPr id="196813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1330" name="Rectangle 2"/>
          <p:cNvSpPr>
            <a:spLocks noGrp="1" noChangeArrowheads="1"/>
          </p:cNvSpPr>
          <p:nvPr>
            <p:ph type="body" idx="1"/>
          </p:nvPr>
        </p:nvSpPr>
        <p:spPr>
          <a:xfrm>
            <a:off x="304800" y="533400"/>
            <a:ext cx="8382000" cy="457200"/>
          </a:xfrm>
        </p:spPr>
        <p:txBody>
          <a:bodyPr/>
          <a:lstStyle/>
          <a:p>
            <a:pPr algn="ctr">
              <a:buFont typeface="Wingdings" pitchFamily="2" charset="2"/>
              <a:buNone/>
            </a:pPr>
            <a:r>
              <a:rPr lang="en-US" sz="2000"/>
              <a:t>STRUKTUR KETATANEGARAAN SEBELUM PERUBAHAN UUD 1945</a:t>
            </a:r>
            <a:endParaRPr lang="en-US" sz="2000" noProof="1"/>
          </a:p>
        </p:txBody>
      </p:sp>
      <p:sp>
        <p:nvSpPr>
          <p:cNvPr id="1891331" name="Rectangle 3"/>
          <p:cNvSpPr>
            <a:spLocks noChangeArrowheads="1"/>
          </p:cNvSpPr>
          <p:nvPr/>
        </p:nvSpPr>
        <p:spPr bwMode="auto">
          <a:xfrm>
            <a:off x="3581400" y="1524000"/>
            <a:ext cx="1981200" cy="1219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891332" name="Text Box 4"/>
          <p:cNvSpPr txBox="1">
            <a:spLocks noChangeArrowheads="1"/>
          </p:cNvSpPr>
          <p:nvPr/>
        </p:nvSpPr>
        <p:spPr bwMode="auto">
          <a:xfrm>
            <a:off x="3657600" y="1676400"/>
            <a:ext cx="1828800" cy="854075"/>
          </a:xfrm>
          <a:prstGeom prst="rect">
            <a:avLst/>
          </a:prstGeom>
          <a:noFill/>
          <a:ln w="9525">
            <a:noFill/>
            <a:miter lim="800000"/>
            <a:headEnd/>
            <a:tailEnd/>
          </a:ln>
          <a:effectLst/>
        </p:spPr>
        <p:txBody>
          <a:bodyPr>
            <a:spAutoFit/>
          </a:bodyPr>
          <a:lstStyle/>
          <a:p>
            <a:pPr algn="ctr">
              <a:spcBef>
                <a:spcPct val="50000"/>
              </a:spcBef>
            </a:pPr>
            <a:r>
              <a:rPr lang="en-US" sz="2000"/>
              <a:t>MPR</a:t>
            </a:r>
          </a:p>
          <a:p>
            <a:pPr algn="ctr">
              <a:spcBef>
                <a:spcPct val="50000"/>
              </a:spcBef>
            </a:pPr>
            <a:r>
              <a:rPr lang="en-US" sz="2000"/>
              <a:t>UUD 1945</a:t>
            </a:r>
          </a:p>
        </p:txBody>
      </p:sp>
      <p:sp>
        <p:nvSpPr>
          <p:cNvPr id="1891333" name="Text Box 5"/>
          <p:cNvSpPr txBox="1">
            <a:spLocks noChangeArrowheads="1"/>
          </p:cNvSpPr>
          <p:nvPr/>
        </p:nvSpPr>
        <p:spPr bwMode="auto">
          <a:xfrm>
            <a:off x="609600" y="4876800"/>
            <a:ext cx="7924800" cy="396875"/>
          </a:xfrm>
          <a:prstGeom prst="rect">
            <a:avLst/>
          </a:prstGeom>
          <a:noFill/>
          <a:ln w="9525">
            <a:noFill/>
            <a:miter lim="800000"/>
            <a:headEnd/>
            <a:tailEnd/>
          </a:ln>
          <a:effectLst/>
        </p:spPr>
        <p:txBody>
          <a:bodyPr>
            <a:spAutoFit/>
          </a:bodyPr>
          <a:lstStyle/>
          <a:p>
            <a:pPr>
              <a:spcBef>
                <a:spcPct val="50000"/>
              </a:spcBef>
            </a:pPr>
            <a:r>
              <a:rPr lang="en-US" sz="2000"/>
              <a:t>BPK            PRESIDEN	              DPR		DPA		MA</a:t>
            </a:r>
          </a:p>
        </p:txBody>
      </p:sp>
      <p:sp>
        <p:nvSpPr>
          <p:cNvPr id="1891334" name="Rectangle 6"/>
          <p:cNvSpPr>
            <a:spLocks noChangeArrowheads="1"/>
          </p:cNvSpPr>
          <p:nvPr/>
        </p:nvSpPr>
        <p:spPr bwMode="auto">
          <a:xfrm>
            <a:off x="609600" y="4800600"/>
            <a:ext cx="762000" cy="533400"/>
          </a:xfrm>
          <a:prstGeom prst="rect">
            <a:avLst/>
          </a:prstGeom>
          <a:noFill/>
          <a:ln w="9525">
            <a:solidFill>
              <a:schemeClr val="tx1"/>
            </a:solidFill>
            <a:miter lim="800000"/>
            <a:headEnd/>
            <a:tailEnd/>
          </a:ln>
          <a:effectLst/>
        </p:spPr>
        <p:txBody>
          <a:bodyPr wrap="none" anchor="ctr"/>
          <a:lstStyle/>
          <a:p>
            <a:endParaRPr lang="en-US"/>
          </a:p>
        </p:txBody>
      </p:sp>
      <p:sp>
        <p:nvSpPr>
          <p:cNvPr id="1891335" name="Rectangle 7"/>
          <p:cNvSpPr>
            <a:spLocks noChangeArrowheads="1"/>
          </p:cNvSpPr>
          <p:nvPr/>
        </p:nvSpPr>
        <p:spPr bwMode="auto">
          <a:xfrm>
            <a:off x="1905000" y="4800600"/>
            <a:ext cx="1676400" cy="533400"/>
          </a:xfrm>
          <a:prstGeom prst="rect">
            <a:avLst/>
          </a:prstGeom>
          <a:noFill/>
          <a:ln w="9525">
            <a:solidFill>
              <a:schemeClr val="tx1"/>
            </a:solidFill>
            <a:miter lim="800000"/>
            <a:headEnd/>
            <a:tailEnd/>
          </a:ln>
          <a:effectLst/>
        </p:spPr>
        <p:txBody>
          <a:bodyPr wrap="none" anchor="ctr"/>
          <a:lstStyle/>
          <a:p>
            <a:endParaRPr lang="en-US"/>
          </a:p>
        </p:txBody>
      </p:sp>
      <p:sp>
        <p:nvSpPr>
          <p:cNvPr id="1891336" name="Rectangle 8"/>
          <p:cNvSpPr>
            <a:spLocks noChangeArrowheads="1"/>
          </p:cNvSpPr>
          <p:nvPr/>
        </p:nvSpPr>
        <p:spPr bwMode="auto">
          <a:xfrm>
            <a:off x="4191000" y="4800600"/>
            <a:ext cx="990600" cy="533400"/>
          </a:xfrm>
          <a:prstGeom prst="rect">
            <a:avLst/>
          </a:prstGeom>
          <a:noFill/>
          <a:ln w="9525">
            <a:solidFill>
              <a:schemeClr val="tx1"/>
            </a:solidFill>
            <a:miter lim="800000"/>
            <a:headEnd/>
            <a:tailEnd/>
          </a:ln>
          <a:effectLst/>
        </p:spPr>
        <p:txBody>
          <a:bodyPr wrap="none" anchor="ctr"/>
          <a:lstStyle/>
          <a:p>
            <a:endParaRPr lang="en-US"/>
          </a:p>
        </p:txBody>
      </p:sp>
      <p:sp>
        <p:nvSpPr>
          <p:cNvPr id="1891337" name="Rectangle 9"/>
          <p:cNvSpPr>
            <a:spLocks noChangeArrowheads="1"/>
          </p:cNvSpPr>
          <p:nvPr/>
        </p:nvSpPr>
        <p:spPr bwMode="auto">
          <a:xfrm>
            <a:off x="5943600" y="4800600"/>
            <a:ext cx="990600" cy="533400"/>
          </a:xfrm>
          <a:prstGeom prst="rect">
            <a:avLst/>
          </a:prstGeom>
          <a:noFill/>
          <a:ln w="9525">
            <a:solidFill>
              <a:schemeClr val="tx1"/>
            </a:solidFill>
            <a:miter lim="800000"/>
            <a:headEnd/>
            <a:tailEnd/>
          </a:ln>
          <a:effectLst/>
        </p:spPr>
        <p:txBody>
          <a:bodyPr wrap="none" anchor="ctr"/>
          <a:lstStyle/>
          <a:p>
            <a:endParaRPr lang="en-US"/>
          </a:p>
        </p:txBody>
      </p:sp>
      <p:sp>
        <p:nvSpPr>
          <p:cNvPr id="1891338" name="Rectangle 10"/>
          <p:cNvSpPr>
            <a:spLocks noChangeArrowheads="1"/>
          </p:cNvSpPr>
          <p:nvPr/>
        </p:nvSpPr>
        <p:spPr bwMode="auto">
          <a:xfrm>
            <a:off x="7772400" y="4800600"/>
            <a:ext cx="914400" cy="533400"/>
          </a:xfrm>
          <a:prstGeom prst="rect">
            <a:avLst/>
          </a:prstGeom>
          <a:noFill/>
          <a:ln w="9525">
            <a:solidFill>
              <a:schemeClr val="tx1"/>
            </a:solidFill>
            <a:miter lim="800000"/>
            <a:headEnd/>
            <a:tailEnd/>
          </a:ln>
          <a:effectLst/>
        </p:spPr>
        <p:txBody>
          <a:bodyPr wrap="none" anchor="ctr"/>
          <a:lstStyle/>
          <a:p>
            <a:endParaRPr lang="en-US"/>
          </a:p>
        </p:txBody>
      </p:sp>
      <p:sp>
        <p:nvSpPr>
          <p:cNvPr id="1891339" name="Line 11"/>
          <p:cNvSpPr>
            <a:spLocks noChangeShapeType="1"/>
          </p:cNvSpPr>
          <p:nvPr/>
        </p:nvSpPr>
        <p:spPr bwMode="auto">
          <a:xfrm>
            <a:off x="4495800" y="2743200"/>
            <a:ext cx="0" cy="2057400"/>
          </a:xfrm>
          <a:prstGeom prst="line">
            <a:avLst/>
          </a:prstGeom>
          <a:noFill/>
          <a:ln w="9525">
            <a:solidFill>
              <a:schemeClr val="tx1"/>
            </a:solidFill>
            <a:round/>
            <a:headEnd/>
            <a:tailEnd/>
          </a:ln>
          <a:effectLst/>
        </p:spPr>
        <p:txBody>
          <a:bodyPr/>
          <a:lstStyle/>
          <a:p>
            <a:endParaRPr lang="en-US"/>
          </a:p>
        </p:txBody>
      </p:sp>
      <p:sp>
        <p:nvSpPr>
          <p:cNvPr id="1891340" name="Line 12"/>
          <p:cNvSpPr>
            <a:spLocks noChangeShapeType="1"/>
          </p:cNvSpPr>
          <p:nvPr/>
        </p:nvSpPr>
        <p:spPr bwMode="auto">
          <a:xfrm>
            <a:off x="914400" y="4114800"/>
            <a:ext cx="0" cy="685800"/>
          </a:xfrm>
          <a:prstGeom prst="line">
            <a:avLst/>
          </a:prstGeom>
          <a:noFill/>
          <a:ln w="9525">
            <a:solidFill>
              <a:schemeClr val="tx1"/>
            </a:solidFill>
            <a:round/>
            <a:headEnd/>
            <a:tailEnd/>
          </a:ln>
          <a:effectLst/>
        </p:spPr>
        <p:txBody>
          <a:bodyPr/>
          <a:lstStyle/>
          <a:p>
            <a:endParaRPr lang="en-US"/>
          </a:p>
        </p:txBody>
      </p:sp>
      <p:sp>
        <p:nvSpPr>
          <p:cNvPr id="1891341" name="Line 13"/>
          <p:cNvSpPr>
            <a:spLocks noChangeShapeType="1"/>
          </p:cNvSpPr>
          <p:nvPr/>
        </p:nvSpPr>
        <p:spPr bwMode="auto">
          <a:xfrm>
            <a:off x="914400" y="4114800"/>
            <a:ext cx="7239000" cy="0"/>
          </a:xfrm>
          <a:prstGeom prst="line">
            <a:avLst/>
          </a:prstGeom>
          <a:noFill/>
          <a:ln w="9525">
            <a:solidFill>
              <a:schemeClr val="tx1"/>
            </a:solidFill>
            <a:round/>
            <a:headEnd/>
            <a:tailEnd/>
          </a:ln>
          <a:effectLst/>
        </p:spPr>
        <p:txBody>
          <a:bodyPr/>
          <a:lstStyle/>
          <a:p>
            <a:endParaRPr lang="en-US"/>
          </a:p>
        </p:txBody>
      </p:sp>
      <p:sp>
        <p:nvSpPr>
          <p:cNvPr id="1891342" name="Line 14"/>
          <p:cNvSpPr>
            <a:spLocks noChangeShapeType="1"/>
          </p:cNvSpPr>
          <p:nvPr/>
        </p:nvSpPr>
        <p:spPr bwMode="auto">
          <a:xfrm>
            <a:off x="8153400" y="4114800"/>
            <a:ext cx="0" cy="685800"/>
          </a:xfrm>
          <a:prstGeom prst="line">
            <a:avLst/>
          </a:prstGeom>
          <a:noFill/>
          <a:ln w="9525">
            <a:solidFill>
              <a:schemeClr val="tx1"/>
            </a:solidFill>
            <a:round/>
            <a:headEnd/>
            <a:tailEnd/>
          </a:ln>
          <a:effectLst/>
        </p:spPr>
        <p:txBody>
          <a:bodyPr/>
          <a:lstStyle/>
          <a:p>
            <a:endParaRPr lang="en-US"/>
          </a:p>
        </p:txBody>
      </p:sp>
      <p:sp>
        <p:nvSpPr>
          <p:cNvPr id="1891343" name="Line 15"/>
          <p:cNvSpPr>
            <a:spLocks noChangeShapeType="1"/>
          </p:cNvSpPr>
          <p:nvPr/>
        </p:nvSpPr>
        <p:spPr bwMode="auto">
          <a:xfrm>
            <a:off x="2743200" y="4114800"/>
            <a:ext cx="0" cy="685800"/>
          </a:xfrm>
          <a:prstGeom prst="line">
            <a:avLst/>
          </a:prstGeom>
          <a:noFill/>
          <a:ln w="9525">
            <a:solidFill>
              <a:schemeClr val="tx1"/>
            </a:solidFill>
            <a:round/>
            <a:headEnd/>
            <a:tailEnd/>
          </a:ln>
          <a:effectLst/>
        </p:spPr>
        <p:txBody>
          <a:bodyPr/>
          <a:lstStyle/>
          <a:p>
            <a:endParaRPr lang="en-US"/>
          </a:p>
        </p:txBody>
      </p:sp>
      <p:sp>
        <p:nvSpPr>
          <p:cNvPr id="1891344" name="Line 16"/>
          <p:cNvSpPr>
            <a:spLocks noChangeShapeType="1"/>
          </p:cNvSpPr>
          <p:nvPr/>
        </p:nvSpPr>
        <p:spPr bwMode="auto">
          <a:xfrm>
            <a:off x="6324600" y="4114800"/>
            <a:ext cx="0" cy="685800"/>
          </a:xfrm>
          <a:prstGeom prst="line">
            <a:avLst/>
          </a:prstGeom>
          <a:noFill/>
          <a:ln w="9525">
            <a:solidFill>
              <a:schemeClr val="tx1"/>
            </a:solidFill>
            <a:round/>
            <a:headEnd/>
            <a:tailEnd/>
          </a:ln>
          <a:effectLst/>
        </p:spPr>
        <p:txBody>
          <a:bodyPr/>
          <a:lstStyle/>
          <a:p>
            <a:endParaRPr lang="en-US"/>
          </a:p>
        </p:txBody>
      </p:sp>
    </p:spTree>
  </p:cSld>
  <p:clrMapOvr>
    <a:masterClrMapping/>
  </p:clrMapOvr>
  <p:transition spd="slow">
    <p:random/>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4" name="Rectangle 2"/>
          <p:cNvSpPr>
            <a:spLocks noGrp="1" noChangeArrowheads="1"/>
          </p:cNvSpPr>
          <p:nvPr>
            <p:ph type="body" idx="1"/>
          </p:nvPr>
        </p:nvSpPr>
        <p:spPr>
          <a:xfrm>
            <a:off x="304800" y="533400"/>
            <a:ext cx="8382000" cy="457200"/>
          </a:xfrm>
        </p:spPr>
        <p:txBody>
          <a:bodyPr/>
          <a:lstStyle/>
          <a:p>
            <a:pPr algn="ctr">
              <a:buFont typeface="Wingdings" pitchFamily="2" charset="2"/>
              <a:buNone/>
            </a:pPr>
            <a:r>
              <a:rPr lang="en-US" sz="2000"/>
              <a:t>STRUKTUR KETATANEGARAAN SETELAH PERUBAHAN UUD 1945</a:t>
            </a:r>
            <a:endParaRPr lang="en-US" sz="2000" noProof="1"/>
          </a:p>
        </p:txBody>
      </p:sp>
      <p:sp>
        <p:nvSpPr>
          <p:cNvPr id="1385475" name="Rectangle 3"/>
          <p:cNvSpPr>
            <a:spLocks noChangeArrowheads="1"/>
          </p:cNvSpPr>
          <p:nvPr/>
        </p:nvSpPr>
        <p:spPr bwMode="auto">
          <a:xfrm>
            <a:off x="3581400" y="1981200"/>
            <a:ext cx="1981200" cy="76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385476" name="Text Box 4"/>
          <p:cNvSpPr txBox="1">
            <a:spLocks noChangeArrowheads="1"/>
          </p:cNvSpPr>
          <p:nvPr/>
        </p:nvSpPr>
        <p:spPr bwMode="auto">
          <a:xfrm>
            <a:off x="3657600" y="1676400"/>
            <a:ext cx="1828800" cy="854075"/>
          </a:xfrm>
          <a:prstGeom prst="rect">
            <a:avLst/>
          </a:prstGeom>
          <a:noFill/>
          <a:ln w="9525">
            <a:noFill/>
            <a:miter lim="800000"/>
            <a:headEnd/>
            <a:tailEnd/>
          </a:ln>
          <a:effectLst/>
        </p:spPr>
        <p:txBody>
          <a:bodyPr>
            <a:spAutoFit/>
          </a:bodyPr>
          <a:lstStyle/>
          <a:p>
            <a:pPr algn="ctr">
              <a:spcBef>
                <a:spcPct val="50000"/>
              </a:spcBef>
            </a:pPr>
            <a:endParaRPr lang="en-US" sz="2000"/>
          </a:p>
          <a:p>
            <a:pPr algn="ctr">
              <a:spcBef>
                <a:spcPct val="50000"/>
              </a:spcBef>
            </a:pPr>
            <a:r>
              <a:rPr lang="en-US" sz="2000"/>
              <a:t>UUD 1945</a:t>
            </a:r>
          </a:p>
        </p:txBody>
      </p:sp>
      <p:sp>
        <p:nvSpPr>
          <p:cNvPr id="1385478" name="Rectangle 6"/>
          <p:cNvSpPr>
            <a:spLocks noChangeArrowheads="1"/>
          </p:cNvSpPr>
          <p:nvPr/>
        </p:nvSpPr>
        <p:spPr bwMode="auto">
          <a:xfrm>
            <a:off x="609600" y="4800600"/>
            <a:ext cx="762000" cy="533400"/>
          </a:xfrm>
          <a:prstGeom prst="rect">
            <a:avLst/>
          </a:prstGeom>
          <a:noFill/>
          <a:ln w="9525">
            <a:solidFill>
              <a:schemeClr val="tx1"/>
            </a:solidFill>
            <a:miter lim="800000"/>
            <a:headEnd/>
            <a:tailEnd/>
          </a:ln>
          <a:effectLst/>
        </p:spPr>
        <p:txBody>
          <a:bodyPr wrap="none" anchor="ctr"/>
          <a:lstStyle/>
          <a:p>
            <a:endParaRPr lang="en-US"/>
          </a:p>
        </p:txBody>
      </p:sp>
      <p:sp>
        <p:nvSpPr>
          <p:cNvPr id="1385479" name="Rectangle 7"/>
          <p:cNvSpPr>
            <a:spLocks noChangeArrowheads="1"/>
          </p:cNvSpPr>
          <p:nvPr/>
        </p:nvSpPr>
        <p:spPr bwMode="auto">
          <a:xfrm>
            <a:off x="1905000" y="4800600"/>
            <a:ext cx="1676400" cy="838200"/>
          </a:xfrm>
          <a:prstGeom prst="rect">
            <a:avLst/>
          </a:prstGeom>
          <a:noFill/>
          <a:ln w="9525">
            <a:solidFill>
              <a:schemeClr val="tx1"/>
            </a:solidFill>
            <a:miter lim="800000"/>
            <a:headEnd/>
            <a:tailEnd/>
          </a:ln>
          <a:effectLst/>
        </p:spPr>
        <p:txBody>
          <a:bodyPr wrap="none" anchor="ctr"/>
          <a:lstStyle/>
          <a:p>
            <a:endParaRPr lang="en-US"/>
          </a:p>
        </p:txBody>
      </p:sp>
      <p:sp>
        <p:nvSpPr>
          <p:cNvPr id="1385480" name="Rectangle 8"/>
          <p:cNvSpPr>
            <a:spLocks noChangeArrowheads="1"/>
          </p:cNvSpPr>
          <p:nvPr/>
        </p:nvSpPr>
        <p:spPr bwMode="auto">
          <a:xfrm>
            <a:off x="3962400" y="4800600"/>
            <a:ext cx="1600200" cy="838200"/>
          </a:xfrm>
          <a:prstGeom prst="rect">
            <a:avLst/>
          </a:prstGeom>
          <a:noFill/>
          <a:ln w="9525">
            <a:solidFill>
              <a:schemeClr val="tx1"/>
            </a:solidFill>
            <a:miter lim="800000"/>
            <a:headEnd/>
            <a:tailEnd/>
          </a:ln>
          <a:effectLst/>
        </p:spPr>
        <p:txBody>
          <a:bodyPr wrap="none" anchor="ctr"/>
          <a:lstStyle/>
          <a:p>
            <a:endParaRPr lang="en-US"/>
          </a:p>
        </p:txBody>
      </p:sp>
      <p:sp>
        <p:nvSpPr>
          <p:cNvPr id="1385482" name="Rectangle 10"/>
          <p:cNvSpPr>
            <a:spLocks noChangeArrowheads="1"/>
          </p:cNvSpPr>
          <p:nvPr/>
        </p:nvSpPr>
        <p:spPr bwMode="auto">
          <a:xfrm>
            <a:off x="5867400" y="4800600"/>
            <a:ext cx="3048000" cy="838200"/>
          </a:xfrm>
          <a:prstGeom prst="rect">
            <a:avLst/>
          </a:prstGeom>
          <a:noFill/>
          <a:ln w="9525">
            <a:solidFill>
              <a:schemeClr val="tx1"/>
            </a:solidFill>
            <a:miter lim="800000"/>
            <a:headEnd/>
            <a:tailEnd/>
          </a:ln>
          <a:effectLst/>
        </p:spPr>
        <p:txBody>
          <a:bodyPr wrap="none" anchor="ctr"/>
          <a:lstStyle/>
          <a:p>
            <a:endParaRPr lang="en-US"/>
          </a:p>
        </p:txBody>
      </p:sp>
      <p:sp>
        <p:nvSpPr>
          <p:cNvPr id="1385483" name="Line 11"/>
          <p:cNvSpPr>
            <a:spLocks noChangeShapeType="1"/>
          </p:cNvSpPr>
          <p:nvPr/>
        </p:nvSpPr>
        <p:spPr bwMode="auto">
          <a:xfrm>
            <a:off x="4495800" y="2743200"/>
            <a:ext cx="0" cy="2057400"/>
          </a:xfrm>
          <a:prstGeom prst="line">
            <a:avLst/>
          </a:prstGeom>
          <a:noFill/>
          <a:ln w="9525">
            <a:solidFill>
              <a:schemeClr val="tx1"/>
            </a:solidFill>
            <a:round/>
            <a:headEnd/>
            <a:tailEnd/>
          </a:ln>
          <a:effectLst/>
        </p:spPr>
        <p:txBody>
          <a:bodyPr/>
          <a:lstStyle/>
          <a:p>
            <a:endParaRPr lang="en-US"/>
          </a:p>
        </p:txBody>
      </p:sp>
      <p:sp>
        <p:nvSpPr>
          <p:cNvPr id="1385484" name="Line 12"/>
          <p:cNvSpPr>
            <a:spLocks noChangeShapeType="1"/>
          </p:cNvSpPr>
          <p:nvPr/>
        </p:nvSpPr>
        <p:spPr bwMode="auto">
          <a:xfrm>
            <a:off x="914400" y="4114800"/>
            <a:ext cx="0" cy="685800"/>
          </a:xfrm>
          <a:prstGeom prst="line">
            <a:avLst/>
          </a:prstGeom>
          <a:noFill/>
          <a:ln w="9525">
            <a:solidFill>
              <a:schemeClr val="tx1"/>
            </a:solidFill>
            <a:round/>
            <a:headEnd/>
            <a:tailEnd/>
          </a:ln>
          <a:effectLst/>
        </p:spPr>
        <p:txBody>
          <a:bodyPr/>
          <a:lstStyle/>
          <a:p>
            <a:endParaRPr lang="en-US"/>
          </a:p>
        </p:txBody>
      </p:sp>
      <p:sp>
        <p:nvSpPr>
          <p:cNvPr id="1385485" name="Line 13"/>
          <p:cNvSpPr>
            <a:spLocks noChangeShapeType="1"/>
          </p:cNvSpPr>
          <p:nvPr/>
        </p:nvSpPr>
        <p:spPr bwMode="auto">
          <a:xfrm>
            <a:off x="914400" y="4114800"/>
            <a:ext cx="7239000" cy="0"/>
          </a:xfrm>
          <a:prstGeom prst="line">
            <a:avLst/>
          </a:prstGeom>
          <a:noFill/>
          <a:ln w="9525">
            <a:solidFill>
              <a:schemeClr val="tx1"/>
            </a:solidFill>
            <a:round/>
            <a:headEnd/>
            <a:tailEnd/>
          </a:ln>
          <a:effectLst/>
        </p:spPr>
        <p:txBody>
          <a:bodyPr/>
          <a:lstStyle/>
          <a:p>
            <a:endParaRPr lang="en-US"/>
          </a:p>
        </p:txBody>
      </p:sp>
      <p:sp>
        <p:nvSpPr>
          <p:cNvPr id="1385486" name="Line 14"/>
          <p:cNvSpPr>
            <a:spLocks noChangeShapeType="1"/>
          </p:cNvSpPr>
          <p:nvPr/>
        </p:nvSpPr>
        <p:spPr bwMode="auto">
          <a:xfrm>
            <a:off x="8153400" y="4114800"/>
            <a:ext cx="0" cy="685800"/>
          </a:xfrm>
          <a:prstGeom prst="line">
            <a:avLst/>
          </a:prstGeom>
          <a:noFill/>
          <a:ln w="9525">
            <a:solidFill>
              <a:schemeClr val="tx1"/>
            </a:solidFill>
            <a:round/>
            <a:headEnd/>
            <a:tailEnd/>
          </a:ln>
          <a:effectLst/>
        </p:spPr>
        <p:txBody>
          <a:bodyPr/>
          <a:lstStyle/>
          <a:p>
            <a:endParaRPr lang="en-US"/>
          </a:p>
        </p:txBody>
      </p:sp>
      <p:sp>
        <p:nvSpPr>
          <p:cNvPr id="1385487" name="Line 15"/>
          <p:cNvSpPr>
            <a:spLocks noChangeShapeType="1"/>
          </p:cNvSpPr>
          <p:nvPr/>
        </p:nvSpPr>
        <p:spPr bwMode="auto">
          <a:xfrm>
            <a:off x="2743200" y="4114800"/>
            <a:ext cx="0" cy="685800"/>
          </a:xfrm>
          <a:prstGeom prst="line">
            <a:avLst/>
          </a:prstGeom>
          <a:noFill/>
          <a:ln w="9525">
            <a:solidFill>
              <a:schemeClr val="tx1"/>
            </a:solidFill>
            <a:round/>
            <a:headEnd/>
            <a:tailEnd/>
          </a:ln>
          <a:effectLst/>
        </p:spPr>
        <p:txBody>
          <a:bodyPr/>
          <a:lstStyle/>
          <a:p>
            <a:endParaRPr lang="en-US"/>
          </a:p>
        </p:txBody>
      </p:sp>
      <p:sp>
        <p:nvSpPr>
          <p:cNvPr id="1385489" name="Text Box 17"/>
          <p:cNvSpPr txBox="1">
            <a:spLocks noChangeArrowheads="1"/>
          </p:cNvSpPr>
          <p:nvPr/>
        </p:nvSpPr>
        <p:spPr bwMode="auto">
          <a:xfrm>
            <a:off x="609600" y="4876800"/>
            <a:ext cx="762000" cy="366713"/>
          </a:xfrm>
          <a:prstGeom prst="rect">
            <a:avLst/>
          </a:prstGeom>
          <a:noFill/>
          <a:ln w="9525">
            <a:noFill/>
            <a:miter lim="800000"/>
            <a:headEnd/>
            <a:tailEnd/>
          </a:ln>
          <a:effectLst/>
        </p:spPr>
        <p:txBody>
          <a:bodyPr>
            <a:spAutoFit/>
          </a:bodyPr>
          <a:lstStyle/>
          <a:p>
            <a:pPr algn="ctr">
              <a:spcBef>
                <a:spcPct val="50000"/>
              </a:spcBef>
            </a:pPr>
            <a:r>
              <a:rPr lang="en-US"/>
              <a:t>BPK</a:t>
            </a:r>
          </a:p>
        </p:txBody>
      </p:sp>
      <p:sp>
        <p:nvSpPr>
          <p:cNvPr id="1385490" name="Text Box 18"/>
          <p:cNvSpPr txBox="1">
            <a:spLocks noChangeArrowheads="1"/>
          </p:cNvSpPr>
          <p:nvPr/>
        </p:nvSpPr>
        <p:spPr bwMode="auto">
          <a:xfrm>
            <a:off x="1905000" y="4800600"/>
            <a:ext cx="1676400" cy="779463"/>
          </a:xfrm>
          <a:prstGeom prst="rect">
            <a:avLst/>
          </a:prstGeom>
          <a:noFill/>
          <a:ln w="9525">
            <a:noFill/>
            <a:miter lim="800000"/>
            <a:headEnd/>
            <a:tailEnd/>
          </a:ln>
          <a:effectLst/>
        </p:spPr>
        <p:txBody>
          <a:bodyPr>
            <a:spAutoFit/>
          </a:bodyPr>
          <a:lstStyle/>
          <a:p>
            <a:pPr algn="ctr">
              <a:spcBef>
                <a:spcPct val="50000"/>
              </a:spcBef>
            </a:pPr>
            <a:r>
              <a:rPr lang="en-US"/>
              <a:t>MPR</a:t>
            </a:r>
          </a:p>
          <a:p>
            <a:pPr algn="ctr">
              <a:spcBef>
                <a:spcPct val="50000"/>
              </a:spcBef>
            </a:pPr>
            <a:r>
              <a:rPr lang="en-US"/>
              <a:t>DPD       DPR</a:t>
            </a:r>
          </a:p>
        </p:txBody>
      </p:sp>
      <p:sp>
        <p:nvSpPr>
          <p:cNvPr id="1385491" name="Line 19"/>
          <p:cNvSpPr>
            <a:spLocks noChangeShapeType="1"/>
          </p:cNvSpPr>
          <p:nvPr/>
        </p:nvSpPr>
        <p:spPr bwMode="auto">
          <a:xfrm>
            <a:off x="2743200" y="5257800"/>
            <a:ext cx="0" cy="381000"/>
          </a:xfrm>
          <a:prstGeom prst="line">
            <a:avLst/>
          </a:prstGeom>
          <a:noFill/>
          <a:ln w="9525">
            <a:solidFill>
              <a:schemeClr val="tx1"/>
            </a:solidFill>
            <a:round/>
            <a:headEnd/>
            <a:tailEnd/>
          </a:ln>
          <a:effectLst/>
        </p:spPr>
        <p:txBody>
          <a:bodyPr/>
          <a:lstStyle/>
          <a:p>
            <a:endParaRPr lang="en-US"/>
          </a:p>
        </p:txBody>
      </p:sp>
      <p:sp>
        <p:nvSpPr>
          <p:cNvPr id="1385492" name="Text Box 20"/>
          <p:cNvSpPr txBox="1">
            <a:spLocks noChangeArrowheads="1"/>
          </p:cNvSpPr>
          <p:nvPr/>
        </p:nvSpPr>
        <p:spPr bwMode="auto">
          <a:xfrm>
            <a:off x="3962400" y="4800600"/>
            <a:ext cx="1600200" cy="779463"/>
          </a:xfrm>
          <a:prstGeom prst="rect">
            <a:avLst/>
          </a:prstGeom>
          <a:noFill/>
          <a:ln w="9525">
            <a:noFill/>
            <a:miter lim="800000"/>
            <a:headEnd/>
            <a:tailEnd/>
          </a:ln>
          <a:effectLst/>
        </p:spPr>
        <p:txBody>
          <a:bodyPr>
            <a:spAutoFit/>
          </a:bodyPr>
          <a:lstStyle/>
          <a:p>
            <a:pPr algn="ctr">
              <a:spcBef>
                <a:spcPct val="50000"/>
              </a:spcBef>
            </a:pPr>
            <a:r>
              <a:rPr lang="en-US"/>
              <a:t>PRESIDEN</a:t>
            </a:r>
          </a:p>
          <a:p>
            <a:pPr algn="ctr">
              <a:spcBef>
                <a:spcPct val="50000"/>
              </a:spcBef>
            </a:pPr>
            <a:r>
              <a:rPr lang="en-US"/>
              <a:t>WAPRES</a:t>
            </a:r>
          </a:p>
        </p:txBody>
      </p:sp>
      <p:sp>
        <p:nvSpPr>
          <p:cNvPr id="1385493" name="Text Box 21"/>
          <p:cNvSpPr txBox="1">
            <a:spLocks noChangeArrowheads="1"/>
          </p:cNvSpPr>
          <p:nvPr/>
        </p:nvSpPr>
        <p:spPr bwMode="auto">
          <a:xfrm>
            <a:off x="5867400" y="4800600"/>
            <a:ext cx="3048000" cy="779463"/>
          </a:xfrm>
          <a:prstGeom prst="rect">
            <a:avLst/>
          </a:prstGeom>
          <a:noFill/>
          <a:ln w="9525">
            <a:noFill/>
            <a:miter lim="800000"/>
            <a:headEnd/>
            <a:tailEnd/>
          </a:ln>
          <a:effectLst/>
        </p:spPr>
        <p:txBody>
          <a:bodyPr>
            <a:spAutoFit/>
          </a:bodyPr>
          <a:lstStyle/>
          <a:p>
            <a:pPr algn="ctr">
              <a:spcBef>
                <a:spcPct val="50000"/>
              </a:spcBef>
            </a:pPr>
            <a:r>
              <a:rPr lang="en-US"/>
              <a:t>KEKUASAAN KEHAKIMAN</a:t>
            </a:r>
          </a:p>
          <a:p>
            <a:pPr algn="ctr">
              <a:spcBef>
                <a:spcPct val="50000"/>
              </a:spcBef>
            </a:pPr>
            <a:r>
              <a:rPr lang="en-US"/>
              <a:t>MK          MA            KY</a:t>
            </a:r>
          </a:p>
        </p:txBody>
      </p:sp>
      <p:sp>
        <p:nvSpPr>
          <p:cNvPr id="1385494" name="Line 22"/>
          <p:cNvSpPr>
            <a:spLocks noChangeShapeType="1"/>
          </p:cNvSpPr>
          <p:nvPr/>
        </p:nvSpPr>
        <p:spPr bwMode="auto">
          <a:xfrm>
            <a:off x="6858000" y="5257800"/>
            <a:ext cx="0" cy="381000"/>
          </a:xfrm>
          <a:prstGeom prst="line">
            <a:avLst/>
          </a:prstGeom>
          <a:noFill/>
          <a:ln w="9525">
            <a:solidFill>
              <a:schemeClr val="tx1"/>
            </a:solidFill>
            <a:round/>
            <a:headEnd/>
            <a:tailEnd/>
          </a:ln>
          <a:effectLst/>
        </p:spPr>
        <p:txBody>
          <a:bodyPr/>
          <a:lstStyle/>
          <a:p>
            <a:endParaRPr lang="en-US"/>
          </a:p>
        </p:txBody>
      </p:sp>
      <p:sp>
        <p:nvSpPr>
          <p:cNvPr id="1385495" name="Line 23"/>
          <p:cNvSpPr>
            <a:spLocks noChangeShapeType="1"/>
          </p:cNvSpPr>
          <p:nvPr/>
        </p:nvSpPr>
        <p:spPr bwMode="auto">
          <a:xfrm>
            <a:off x="7924800" y="5257800"/>
            <a:ext cx="0" cy="381000"/>
          </a:xfrm>
          <a:prstGeom prst="line">
            <a:avLst/>
          </a:prstGeom>
          <a:noFill/>
          <a:ln w="9525">
            <a:solidFill>
              <a:schemeClr val="tx1"/>
            </a:solidFill>
            <a:round/>
            <a:headEnd/>
            <a:tailEnd/>
          </a:ln>
          <a:effectLst/>
        </p:spPr>
        <p:txBody>
          <a:bodyPr/>
          <a:lstStyle/>
          <a:p>
            <a:endParaRPr lang="en-US"/>
          </a:p>
        </p:txBody>
      </p:sp>
      <p:sp>
        <p:nvSpPr>
          <p:cNvPr id="1385496" name="Line 24"/>
          <p:cNvSpPr>
            <a:spLocks noChangeShapeType="1"/>
          </p:cNvSpPr>
          <p:nvPr/>
        </p:nvSpPr>
        <p:spPr bwMode="auto">
          <a:xfrm>
            <a:off x="1905000" y="5257800"/>
            <a:ext cx="1676400" cy="0"/>
          </a:xfrm>
          <a:prstGeom prst="line">
            <a:avLst/>
          </a:prstGeom>
          <a:noFill/>
          <a:ln w="9525">
            <a:solidFill>
              <a:schemeClr val="tx1"/>
            </a:solidFill>
            <a:round/>
            <a:headEnd/>
            <a:tailEnd/>
          </a:ln>
          <a:effectLst/>
        </p:spPr>
        <p:txBody>
          <a:bodyPr/>
          <a:lstStyle/>
          <a:p>
            <a:endParaRPr lang="en-US"/>
          </a:p>
        </p:txBody>
      </p:sp>
      <p:sp>
        <p:nvSpPr>
          <p:cNvPr id="1385497" name="Line 25"/>
          <p:cNvSpPr>
            <a:spLocks noChangeShapeType="1"/>
          </p:cNvSpPr>
          <p:nvPr/>
        </p:nvSpPr>
        <p:spPr bwMode="auto">
          <a:xfrm>
            <a:off x="5867400" y="5257800"/>
            <a:ext cx="3048000" cy="0"/>
          </a:xfrm>
          <a:prstGeom prst="line">
            <a:avLst/>
          </a:prstGeom>
          <a:noFill/>
          <a:ln w="9525">
            <a:solidFill>
              <a:schemeClr val="tx1"/>
            </a:solidFill>
            <a:round/>
            <a:headEnd/>
            <a:tailEnd/>
          </a:ln>
          <a:effectLst/>
        </p:spPr>
        <p:txBody>
          <a:bodyPr/>
          <a:lstStyle/>
          <a:p>
            <a:endParaRPr lang="en-US"/>
          </a:p>
        </p:txBody>
      </p:sp>
    </p:spTree>
  </p:cSld>
  <p:clrMapOvr>
    <a:masterClrMapping/>
  </p:clrMapOvr>
  <p:transition spd="slow">
    <p:random/>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3794" name="Rectangle 2"/>
          <p:cNvSpPr>
            <a:spLocks noGrp="1" noChangeArrowheads="1"/>
          </p:cNvSpPr>
          <p:nvPr>
            <p:ph type="body" idx="1"/>
          </p:nvPr>
        </p:nvSpPr>
        <p:spPr>
          <a:xfrm>
            <a:off x="533400" y="838200"/>
            <a:ext cx="8305800" cy="5867400"/>
          </a:xfrm>
        </p:spPr>
        <p:txBody>
          <a:bodyPr/>
          <a:lstStyle/>
          <a:p>
            <a:pPr marL="609600" indent="-609600" algn="ctr">
              <a:lnSpc>
                <a:spcPct val="90000"/>
              </a:lnSpc>
              <a:buFontTx/>
              <a:buNone/>
              <a:tabLst>
                <a:tab pos="450850" algn="l"/>
              </a:tabLst>
            </a:pPr>
            <a:r>
              <a:rPr lang="en-US" sz="2000"/>
              <a:t>PERJALANAN SISTEM DEMOKRASI DI INDONESIA</a:t>
            </a:r>
          </a:p>
          <a:p>
            <a:pPr marL="609600" indent="-609600">
              <a:lnSpc>
                <a:spcPct val="90000"/>
              </a:lnSpc>
              <a:buFontTx/>
              <a:buNone/>
              <a:tabLst>
                <a:tab pos="450850" algn="l"/>
              </a:tabLst>
            </a:pPr>
            <a:endParaRPr lang="en-US" sz="2000"/>
          </a:p>
          <a:p>
            <a:pPr marL="609600" indent="-609600">
              <a:lnSpc>
                <a:spcPct val="90000"/>
              </a:lnSpc>
              <a:tabLst>
                <a:tab pos="450850" algn="l"/>
              </a:tabLst>
            </a:pPr>
            <a:r>
              <a:rPr lang="en-US" sz="2000"/>
              <a:t>SISTEM DEMOKRASI DALAM UUD 1945</a:t>
            </a:r>
          </a:p>
          <a:p>
            <a:pPr marL="609600" indent="-609600">
              <a:lnSpc>
                <a:spcPct val="90000"/>
              </a:lnSpc>
              <a:buFontTx/>
              <a:buNone/>
              <a:tabLst>
                <a:tab pos="450850" algn="l"/>
              </a:tabLst>
            </a:pPr>
            <a:r>
              <a:rPr lang="en-US" sz="2000"/>
              <a:t>	</a:t>
            </a:r>
          </a:p>
          <a:p>
            <a:pPr marL="609600" indent="-609600">
              <a:lnSpc>
                <a:spcPct val="90000"/>
              </a:lnSpc>
              <a:buFontTx/>
              <a:buNone/>
              <a:tabLst>
                <a:tab pos="450850" algn="l"/>
              </a:tabLst>
            </a:pPr>
            <a:r>
              <a:rPr lang="en-US" sz="2000"/>
              <a:t>4.		Pemilihan umum yang bebas</a:t>
            </a:r>
          </a:p>
          <a:p>
            <a:pPr marL="609600" indent="-609600">
              <a:lnSpc>
                <a:spcPct val="90000"/>
              </a:lnSpc>
              <a:buFontTx/>
              <a:buNone/>
              <a:tabLst>
                <a:tab pos="450850" algn="l"/>
              </a:tabLst>
            </a:pPr>
            <a:r>
              <a:rPr lang="en-US" sz="2000"/>
              <a:t>		Pelaksanaan Pemilu diatur dalam UUD 1945 pada pasal 22E (1) dan ayat (2), Pemilihan Umum dilaksanakan secara langsung, umum, bebas, rahasia, jujur dan adil setiap 5 tahun sekali.</a:t>
            </a:r>
          </a:p>
          <a:p>
            <a:pPr marL="609600" indent="-609600">
              <a:lnSpc>
                <a:spcPct val="90000"/>
              </a:lnSpc>
              <a:buFontTx/>
              <a:buNone/>
              <a:tabLst>
                <a:tab pos="450850" algn="l"/>
              </a:tabLst>
            </a:pPr>
            <a:endParaRPr lang="en-US" sz="2000"/>
          </a:p>
          <a:p>
            <a:pPr marL="609600" indent="-609600">
              <a:lnSpc>
                <a:spcPct val="90000"/>
              </a:lnSpc>
              <a:buFontTx/>
              <a:buAutoNum type="arabicPeriod" startAt="5"/>
              <a:tabLst>
                <a:tab pos="450850" algn="l"/>
              </a:tabLst>
            </a:pPr>
            <a:r>
              <a:rPr lang="en-US" sz="2000"/>
              <a:t>Kebebasan menyatakan pendapat </a:t>
            </a:r>
          </a:p>
          <a:p>
            <a:pPr marL="609600" indent="-609600">
              <a:lnSpc>
                <a:spcPct val="90000"/>
              </a:lnSpc>
              <a:buFontTx/>
              <a:buNone/>
              <a:tabLst>
                <a:tab pos="450850" algn="l"/>
              </a:tabLst>
            </a:pPr>
            <a:r>
              <a:rPr lang="en-US" sz="2000"/>
              <a:t>		Menurut Harold J. Laski kemerdekaan politik seseorang hanya nampak melalui kemampuan masing-masing warga berperan aktif dalam mengelola masalah kenegaraan. Kemerdekaan warga negara akan terwujud jika masing-masing mampu berpikir secara bebas tentang kegiatan kenegaraan dan kemasyarakatan yang tengah terjadi, mengemukakan pendapat secara terbukadan mengkoreksi pendapat orang lain yang tidak sesuai kebenaran.</a:t>
            </a:r>
          </a:p>
          <a:p>
            <a:pPr marL="609600" indent="-609600">
              <a:lnSpc>
                <a:spcPct val="90000"/>
              </a:lnSpc>
              <a:buFontTx/>
              <a:buNone/>
              <a:tabLst>
                <a:tab pos="450850" algn="l"/>
              </a:tabLst>
            </a:pPr>
            <a:r>
              <a:rPr lang="en-US" sz="2000"/>
              <a:t>		</a:t>
            </a:r>
          </a:p>
        </p:txBody>
      </p:sp>
      <p:sp>
        <p:nvSpPr>
          <p:cNvPr id="1953795"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9154" name="Rectangle 2"/>
          <p:cNvSpPr>
            <a:spLocks noGrp="1" noChangeArrowheads="1"/>
          </p:cNvSpPr>
          <p:nvPr>
            <p:ph type="body" idx="1"/>
          </p:nvPr>
        </p:nvSpPr>
        <p:spPr>
          <a:xfrm>
            <a:off x="533400" y="838200"/>
            <a:ext cx="8305800" cy="5257800"/>
          </a:xfrm>
        </p:spPr>
        <p:txBody>
          <a:bodyPr/>
          <a:lstStyle/>
          <a:p>
            <a:pPr marL="609600" indent="-609600" algn="ctr">
              <a:buFontTx/>
              <a:buNone/>
              <a:tabLst>
                <a:tab pos="450850" algn="l"/>
              </a:tabLst>
            </a:pPr>
            <a:r>
              <a:rPr lang="en-US" sz="2000"/>
              <a:t>PERJALANAN SISTEM DEMOKRASI DI INDONESIA</a:t>
            </a:r>
          </a:p>
          <a:p>
            <a:pPr marL="609600" indent="-609600">
              <a:buFontTx/>
              <a:buNone/>
              <a:tabLst>
                <a:tab pos="450850" algn="l"/>
              </a:tabLst>
            </a:pPr>
            <a:endParaRPr lang="en-US" sz="2000"/>
          </a:p>
          <a:p>
            <a:pPr marL="609600" indent="-609600">
              <a:tabLst>
                <a:tab pos="450850" algn="l"/>
              </a:tabLst>
            </a:pPr>
            <a:r>
              <a:rPr lang="en-US" sz="2000"/>
              <a:t>SISTEM DEMOKRASI DALAM UUD 1945</a:t>
            </a:r>
          </a:p>
          <a:p>
            <a:pPr marL="609600" indent="-609600">
              <a:buFontTx/>
              <a:buNone/>
              <a:tabLst>
                <a:tab pos="450850" algn="l"/>
              </a:tabLst>
            </a:pPr>
            <a:r>
              <a:rPr lang="en-US" sz="2000"/>
              <a:t>	</a:t>
            </a:r>
          </a:p>
          <a:p>
            <a:pPr marL="609600" indent="-609600">
              <a:buFontTx/>
              <a:buNone/>
              <a:tabLst>
                <a:tab pos="450850" algn="l"/>
              </a:tabLst>
            </a:pPr>
            <a:r>
              <a:rPr lang="en-US" sz="2000"/>
              <a:t>6.		Tersedianya berita-berita yang benar dan disampaikan secara jujur</a:t>
            </a:r>
          </a:p>
          <a:p>
            <a:pPr marL="609600" indent="-609600">
              <a:buFontTx/>
              <a:buNone/>
              <a:tabLst>
                <a:tab pos="450850" algn="l"/>
              </a:tabLst>
            </a:pPr>
            <a:r>
              <a:rPr lang="en-US" sz="2000"/>
              <a:t>		Hal ini menuntut adanya jaminan kebebasan mengemukakan pendapat termasuk di dalamnya kebebasan pers. </a:t>
            </a:r>
          </a:p>
          <a:p>
            <a:pPr marL="609600" indent="-609600">
              <a:buFontTx/>
              <a:buNone/>
              <a:tabLst>
                <a:tab pos="450850" algn="l"/>
              </a:tabLst>
            </a:pPr>
            <a:endParaRPr lang="en-US" sz="2000"/>
          </a:p>
          <a:p>
            <a:pPr marL="609600" indent="-609600">
              <a:buFontTx/>
              <a:buNone/>
              <a:tabLst>
                <a:tab pos="450850" algn="l"/>
              </a:tabLst>
            </a:pPr>
            <a:r>
              <a:rPr lang="en-US" sz="2000"/>
              <a:t>7.		Pendidikan politik bagi setiap warga negara </a:t>
            </a:r>
          </a:p>
          <a:p>
            <a:pPr marL="609600" indent="-609600">
              <a:buFontTx/>
              <a:buNone/>
              <a:tabLst>
                <a:tab pos="450850" algn="l"/>
              </a:tabLst>
            </a:pPr>
            <a:r>
              <a:rPr lang="en-US" sz="2000"/>
              <a:t>		Pendidikan politik penting kedudukannya dalam negara demokrasi. UUD 1945 menentukan setiap WN berhak mendapat pendidikan.Tentang isi pendidikan yang menyangkut Pendidikan Politik diwujudkan dalam Pendidikan Pancasila dan Pendidikan Kewarganegaraan. 		</a:t>
            </a:r>
          </a:p>
        </p:txBody>
      </p:sp>
      <p:sp>
        <p:nvSpPr>
          <p:cNvPr id="1969155"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4818" name="Rectangle 2"/>
          <p:cNvSpPr>
            <a:spLocks noGrp="1" noChangeArrowheads="1"/>
          </p:cNvSpPr>
          <p:nvPr>
            <p:ph type="body" idx="1"/>
          </p:nvPr>
        </p:nvSpPr>
        <p:spPr>
          <a:xfrm>
            <a:off x="533400" y="762000"/>
            <a:ext cx="8305800" cy="5943600"/>
          </a:xfrm>
        </p:spPr>
        <p:txBody>
          <a:bodyPr/>
          <a:lstStyle/>
          <a:p>
            <a:pPr marL="609600" indent="-609600" algn="ctr">
              <a:buFontTx/>
              <a:buNone/>
              <a:tabLst>
                <a:tab pos="576263" algn="l"/>
              </a:tabLst>
            </a:pPr>
            <a:r>
              <a:rPr lang="en-US" sz="1800"/>
              <a:t>MASALAH DEMOKRASI DI INDONESIA</a:t>
            </a:r>
          </a:p>
          <a:p>
            <a:pPr marL="609600" indent="-609600">
              <a:buFontTx/>
              <a:buNone/>
              <a:tabLst>
                <a:tab pos="576263" algn="l"/>
              </a:tabLst>
            </a:pPr>
            <a:endParaRPr lang="en-US" sz="1800"/>
          </a:p>
          <a:p>
            <a:pPr marL="609600" indent="-609600">
              <a:tabLst>
                <a:tab pos="576263" algn="l"/>
              </a:tabLst>
            </a:pPr>
            <a:r>
              <a:rPr lang="en-US" sz="2000"/>
              <a:t>SISTEM DEMOKRASI DALAM UUD 1945</a:t>
            </a:r>
          </a:p>
          <a:p>
            <a:pPr marL="609600" indent="-609600">
              <a:buFontTx/>
              <a:buAutoNum type="arabicParenR"/>
              <a:tabLst>
                <a:tab pos="576263" algn="l"/>
              </a:tabLst>
            </a:pPr>
            <a:r>
              <a:rPr lang="en-US" sz="2000"/>
              <a:t>Latar belakang dan etos kerja</a:t>
            </a:r>
          </a:p>
          <a:p>
            <a:pPr marL="609600" indent="-609600">
              <a:buFontTx/>
              <a:buNone/>
              <a:tabLst>
                <a:tab pos="576263" algn="l"/>
              </a:tabLst>
            </a:pPr>
            <a:r>
              <a:rPr lang="en-US" sz="2000"/>
              <a:t>	Latar belakang historis kerajaan tidak mengenal demokrasi. Etos kerja feodalistis, dimana tidak semua orang mempunyai kedudukan sama dan hanya menerima nasib.</a:t>
            </a:r>
          </a:p>
          <a:p>
            <a:pPr marL="609600" indent="-609600">
              <a:buFontTx/>
              <a:buAutoNum type="arabicPeriod" startAt="2"/>
              <a:tabLst>
                <a:tab pos="576263" algn="l"/>
              </a:tabLst>
            </a:pPr>
            <a:r>
              <a:rPr lang="en-US" sz="2000"/>
              <a:t>Kurangnya kemandirian masyarakat</a:t>
            </a:r>
          </a:p>
          <a:p>
            <a:pPr marL="609600" indent="-609600">
              <a:buFontTx/>
              <a:buNone/>
              <a:tabLst>
                <a:tab pos="576263" algn="l"/>
              </a:tabLst>
            </a:pPr>
            <a:r>
              <a:rPr lang="en-US" sz="2000"/>
              <a:t>	Ketergantungan masyarakat yang besar pada pemerintah (orba). Ketika pemerintah hancur, rakyat kehilangan pegangan dan arah. Akibatnya berbagai persoalan yang seharusnya bisa diselesaikan masyarakat sendiri menjadi terkatung-katung dan bahkan menimbulkan aksi kekerasan di tingkat horisontal sebagai solusi konflik sosial.</a:t>
            </a:r>
          </a:p>
          <a:p>
            <a:pPr marL="609600" indent="-609600">
              <a:buFontTx/>
              <a:buAutoNum type="arabicPeriod" startAt="3"/>
              <a:tabLst>
                <a:tab pos="576263" algn="l"/>
              </a:tabLst>
            </a:pPr>
            <a:r>
              <a:rPr lang="en-US" sz="2000"/>
              <a:t>Komunikasi politik</a:t>
            </a:r>
          </a:p>
          <a:p>
            <a:pPr marL="609600" indent="-609600">
              <a:buFontTx/>
              <a:buAutoNum type="arabicPeriod" startAt="3"/>
              <a:tabLst>
                <a:tab pos="576263" algn="l"/>
              </a:tabLst>
            </a:pPr>
            <a:r>
              <a:rPr lang="en-US" sz="2000"/>
              <a:t>Supremasi hukum</a:t>
            </a:r>
          </a:p>
        </p:txBody>
      </p:sp>
      <p:sp>
        <p:nvSpPr>
          <p:cNvPr id="1954819"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0178" name="Rectangle 2"/>
          <p:cNvSpPr>
            <a:spLocks noGrp="1" noChangeArrowheads="1"/>
          </p:cNvSpPr>
          <p:nvPr>
            <p:ph type="body" idx="1"/>
          </p:nvPr>
        </p:nvSpPr>
        <p:spPr>
          <a:xfrm>
            <a:off x="533400" y="762000"/>
            <a:ext cx="8305800" cy="5943600"/>
          </a:xfrm>
        </p:spPr>
        <p:txBody>
          <a:bodyPr/>
          <a:lstStyle/>
          <a:p>
            <a:pPr marL="609600" indent="-609600" algn="ctr">
              <a:buFontTx/>
              <a:buNone/>
              <a:tabLst>
                <a:tab pos="576263" algn="l"/>
              </a:tabLst>
            </a:pPr>
            <a:r>
              <a:rPr lang="en-US" sz="1800"/>
              <a:t>MASALAH DEMOKRASI DI INDONESIA</a:t>
            </a:r>
          </a:p>
          <a:p>
            <a:pPr marL="609600" indent="-609600">
              <a:buFontTx/>
              <a:buNone/>
              <a:tabLst>
                <a:tab pos="576263" algn="l"/>
              </a:tabLst>
            </a:pPr>
            <a:endParaRPr lang="en-US" sz="1800"/>
          </a:p>
          <a:p>
            <a:pPr marL="609600" indent="-609600">
              <a:tabLst>
                <a:tab pos="576263" algn="l"/>
              </a:tabLst>
            </a:pPr>
            <a:r>
              <a:rPr lang="en-US" sz="2000"/>
              <a:t>SISTEM DEMOKRASI DALAM UUD 1945</a:t>
            </a:r>
          </a:p>
          <a:p>
            <a:pPr marL="609600" indent="-609600">
              <a:buFontTx/>
              <a:buAutoNum type="arabicPeriod"/>
              <a:tabLst>
                <a:tab pos="576263" algn="l"/>
              </a:tabLst>
            </a:pPr>
            <a:r>
              <a:rPr lang="en-US" sz="2000"/>
              <a:t>Latar belakang dan etos kerja</a:t>
            </a:r>
          </a:p>
          <a:p>
            <a:pPr marL="609600" indent="-609600">
              <a:buFontTx/>
              <a:buAutoNum type="arabicPeriod"/>
              <a:tabLst>
                <a:tab pos="576263" algn="l"/>
              </a:tabLst>
            </a:pPr>
            <a:r>
              <a:rPr lang="en-US" sz="2000"/>
              <a:t>Kurangnya kemandirian masyarakat	</a:t>
            </a:r>
          </a:p>
          <a:p>
            <a:pPr marL="609600" indent="-609600">
              <a:buFontTx/>
              <a:buAutoNum type="arabicPeriod" startAt="3"/>
              <a:tabLst>
                <a:tab pos="576263" algn="l"/>
              </a:tabLst>
            </a:pPr>
            <a:r>
              <a:rPr lang="en-US" sz="2000"/>
              <a:t>Komunikasi politik</a:t>
            </a:r>
          </a:p>
          <a:p>
            <a:pPr marL="609600" indent="-609600">
              <a:buFontTx/>
              <a:buNone/>
              <a:tabLst>
                <a:tab pos="576263" algn="l"/>
              </a:tabLst>
            </a:pPr>
            <a:r>
              <a:rPr lang="en-US" sz="2000"/>
              <a:t>	Masyarakat dituntut mampu berkomunikasi politis, mengutarakan pikiran-pikirannya kepada khalayak ramai dan pemerintah. Diperlukan saluran-saluran independen, saluran yang bersifat merdeka dan mengutamakan aspek keterbukaan informasi dan kedewasaan berargumentasi.</a:t>
            </a:r>
          </a:p>
          <a:p>
            <a:pPr marL="609600" indent="-609600">
              <a:buFontTx/>
              <a:buAutoNum type="arabicPeriod" startAt="4"/>
              <a:tabLst>
                <a:tab pos="576263" algn="l"/>
              </a:tabLst>
            </a:pPr>
            <a:r>
              <a:rPr lang="en-US" sz="2000"/>
              <a:t>Supremasi hukum</a:t>
            </a:r>
          </a:p>
          <a:p>
            <a:pPr marL="609600" indent="-609600">
              <a:buFontTx/>
              <a:buNone/>
              <a:tabLst>
                <a:tab pos="576263" algn="l"/>
              </a:tabLst>
            </a:pPr>
            <a:r>
              <a:rPr lang="en-US" sz="2000"/>
              <a:t>	Lembaga hukum mandiri (independen). Supremasi juga berarti penghidupan penegak hukum tidak berada di tangan lembaga pemerintah. Supremasi hukum berarti pembenahan seluruh sistem hukum. Dan tidak kalah pentingnya adalah kesadaran masyarakat.</a:t>
            </a:r>
          </a:p>
        </p:txBody>
      </p:sp>
      <p:sp>
        <p:nvSpPr>
          <p:cNvPr id="1970179"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42" name="Rectangle 2"/>
          <p:cNvSpPr>
            <a:spLocks noGrp="1" noChangeArrowheads="1"/>
          </p:cNvSpPr>
          <p:nvPr>
            <p:ph type="body" idx="1"/>
          </p:nvPr>
        </p:nvSpPr>
        <p:spPr>
          <a:xfrm>
            <a:off x="533400" y="1066800"/>
            <a:ext cx="8305800" cy="5638800"/>
          </a:xfrm>
        </p:spPr>
        <p:txBody>
          <a:bodyPr/>
          <a:lstStyle/>
          <a:p>
            <a:pPr marL="576263" indent="-576263" algn="ctr">
              <a:buFontTx/>
              <a:buNone/>
              <a:tabLst>
                <a:tab pos="576263" algn="l"/>
              </a:tabLst>
            </a:pPr>
            <a:r>
              <a:rPr lang="en-US" sz="1800"/>
              <a:t>MASALAH DEMOKRASI DI INDONESIA</a:t>
            </a:r>
          </a:p>
          <a:p>
            <a:pPr marL="576263" indent="-576263">
              <a:buFontTx/>
              <a:buNone/>
              <a:tabLst>
                <a:tab pos="576263" algn="l"/>
              </a:tabLst>
            </a:pPr>
            <a:endParaRPr lang="en-US" sz="1800"/>
          </a:p>
          <a:p>
            <a:pPr marL="576263" indent="-576263">
              <a:tabLst>
                <a:tab pos="576263" algn="l"/>
              </a:tabLst>
            </a:pPr>
            <a:r>
              <a:rPr lang="en-US" sz="2000"/>
              <a:t>SEBUAH PEMIKIRAN TENTANG NEGARA DEMOKRASI BERDASARKAN PANCASILA</a:t>
            </a:r>
          </a:p>
          <a:p>
            <a:pPr marL="576263" indent="-576263">
              <a:buFont typeface="Wingdings" pitchFamily="2" charset="2"/>
              <a:buChar char="Ø"/>
              <a:tabLst>
                <a:tab pos="576263" algn="l"/>
              </a:tabLst>
            </a:pPr>
            <a:r>
              <a:rPr lang="en-US" sz="2000"/>
              <a:t>mengacu pemikiran Hatta, demokrasi hendaknya tidak hanya mengakomodasi kedaulatan rakyat di bidang politik, tapi juga di bidang ekonomi, sosial agama termasuk juga kehipan agama.</a:t>
            </a:r>
          </a:p>
          <a:p>
            <a:pPr marL="576263" indent="-576263">
              <a:buFont typeface="Wingdings" pitchFamily="2" charset="2"/>
              <a:buChar char="Ø"/>
              <a:tabLst>
                <a:tab pos="576263" algn="l"/>
              </a:tabLst>
            </a:pPr>
            <a:r>
              <a:rPr lang="en-US" sz="2000"/>
              <a:t>Dasar kedaulatan rakyat adalah paham kekeluargaan dan gotong royong. Tidak dikehendaki monopoli satu kekuatan atau kelompok dalam aspek kehidupan politik, ekonomi, sosial budaya, religius. Dengan demikian diakui kesamaan akses atau peluang bagi setiap warganegara untuk mengalami dan menikmati kesejahteraan dan keadilan sosial. </a:t>
            </a:r>
          </a:p>
          <a:p>
            <a:pPr marL="576263" indent="-576263">
              <a:buFont typeface="Wingdings" pitchFamily="2" charset="2"/>
              <a:buChar char="Ø"/>
              <a:tabLst>
                <a:tab pos="576263" algn="l"/>
              </a:tabLst>
            </a:pPr>
            <a:r>
              <a:rPr lang="en-US" sz="2000"/>
              <a:t>Demokrasi Pancasila berkaitan dengan pembentukan karakter kita sebagai bangsa yang mampu menghargai mengakomodasi perbedaan.</a:t>
            </a:r>
          </a:p>
        </p:txBody>
      </p:sp>
      <p:sp>
        <p:nvSpPr>
          <p:cNvPr id="1955843"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6866" name="Rectangle 2"/>
          <p:cNvSpPr>
            <a:spLocks noGrp="1" noChangeArrowheads="1"/>
          </p:cNvSpPr>
          <p:nvPr>
            <p:ph type="body" idx="1"/>
          </p:nvPr>
        </p:nvSpPr>
        <p:spPr>
          <a:xfrm>
            <a:off x="533400" y="1143000"/>
            <a:ext cx="8305800" cy="5257800"/>
          </a:xfrm>
        </p:spPr>
        <p:txBody>
          <a:bodyPr/>
          <a:lstStyle/>
          <a:p>
            <a:pPr marL="576263" indent="-576263" algn="ctr">
              <a:buFontTx/>
              <a:buNone/>
              <a:tabLst>
                <a:tab pos="576263" algn="l"/>
              </a:tabLst>
            </a:pPr>
            <a:r>
              <a:rPr lang="en-US" sz="2000"/>
              <a:t>MASALAH DEMOKRASI DI INDONESIA</a:t>
            </a:r>
          </a:p>
          <a:p>
            <a:pPr marL="576263" indent="-576263">
              <a:buFontTx/>
              <a:buNone/>
              <a:tabLst>
                <a:tab pos="576263" algn="l"/>
              </a:tabLst>
            </a:pPr>
            <a:endParaRPr lang="en-US" sz="2000"/>
          </a:p>
          <a:p>
            <a:pPr marL="576263" indent="-576263">
              <a:tabLst>
                <a:tab pos="576263" algn="l"/>
              </a:tabLst>
            </a:pPr>
            <a:r>
              <a:rPr lang="en-US" sz="2000"/>
              <a:t>PELAKSANAAN PEMILIHAN UMUM</a:t>
            </a:r>
          </a:p>
          <a:p>
            <a:pPr marL="576263" indent="-576263">
              <a:buFont typeface="Wingdings" pitchFamily="2" charset="2"/>
              <a:buChar char="Ø"/>
              <a:tabLst>
                <a:tab pos="576263" algn="l"/>
              </a:tabLst>
            </a:pPr>
            <a:r>
              <a:rPr lang="en-US" sz="2000"/>
              <a:t>mengacu pemikiran Hatta, demokrasi hendaknya tidak hanya mengakomodasi kedaulatan rakyat di bidang politik, tapi juga di bidang ekonomi, sosial agama termasuk juga kehidupan agama.</a:t>
            </a:r>
          </a:p>
          <a:p>
            <a:pPr marL="576263" indent="-576263">
              <a:buFont typeface="Wingdings" pitchFamily="2" charset="2"/>
              <a:buChar char="Ø"/>
              <a:tabLst>
                <a:tab pos="576263" algn="l"/>
              </a:tabLst>
            </a:pPr>
            <a:r>
              <a:rPr lang="en-US" sz="2000"/>
              <a:t>Dasar kedaulatan rakyat adalah paham kekeluargaan dan gotong royong. Tidak dikehendaki monopoli satu kekuatan atau kelompok dalam aspek kehidupan politik, ekonomi, sosial budaya, religius. Dengan demikian diakui kesamaan akses atau peluang bagi setiap warganegara untuk mengalami dan menikmati kesejahteraan dan keadilan sosial. </a:t>
            </a:r>
          </a:p>
          <a:p>
            <a:pPr marL="576263" indent="-576263">
              <a:buFont typeface="Wingdings" pitchFamily="2" charset="2"/>
              <a:buChar char="Ø"/>
              <a:tabLst>
                <a:tab pos="576263" algn="l"/>
              </a:tabLst>
            </a:pPr>
            <a:r>
              <a:rPr lang="en-US" sz="2000"/>
              <a:t>Demokrasi Pancasila berkaitan dengan pembentukan karakter kita sebagai bangsa yang mampu menghargai mengakomodasi perbedaan.</a:t>
            </a:r>
          </a:p>
        </p:txBody>
      </p:sp>
      <p:sp>
        <p:nvSpPr>
          <p:cNvPr id="195686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51651" name="Text Box 3"/>
          <p:cNvSpPr txBox="1">
            <a:spLocks noChangeArrowheads="1"/>
          </p:cNvSpPr>
          <p:nvPr/>
        </p:nvSpPr>
        <p:spPr bwMode="auto">
          <a:xfrm>
            <a:off x="609600" y="6096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51652"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51653" name="Text Box 5"/>
          <p:cNvSpPr txBox="1">
            <a:spLocks noChangeArrowheads="1"/>
          </p:cNvSpPr>
          <p:nvPr/>
        </p:nvSpPr>
        <p:spPr bwMode="auto">
          <a:xfrm>
            <a:off x="533400" y="1295400"/>
            <a:ext cx="8153400" cy="4581525"/>
          </a:xfrm>
          <a:prstGeom prst="rect">
            <a:avLst/>
          </a:prstGeom>
          <a:noFill/>
          <a:ln w="9525">
            <a:noFill/>
            <a:miter lim="800000"/>
            <a:headEnd/>
            <a:tailEnd/>
          </a:ln>
          <a:effectLst/>
        </p:spPr>
        <p:txBody>
          <a:bodyPr>
            <a:spAutoFit/>
          </a:bodyPr>
          <a:lstStyle/>
          <a:p>
            <a:pPr>
              <a:spcBef>
                <a:spcPct val="50000"/>
              </a:spcBef>
            </a:pPr>
            <a:r>
              <a:rPr lang="en-US" b="1"/>
              <a:t>HUBUNGAN ANTARA NEGARA DAN RELIGI</a:t>
            </a:r>
          </a:p>
          <a:p>
            <a:pPr>
              <a:spcBef>
                <a:spcPct val="50000"/>
              </a:spcBef>
            </a:pPr>
            <a:endParaRPr lang="en-US"/>
          </a:p>
          <a:p>
            <a:pPr>
              <a:spcBef>
                <a:spcPct val="50000"/>
              </a:spcBef>
            </a:pPr>
            <a:r>
              <a:rPr lang="en-US">
                <a:cs typeface="Arial" charset="0"/>
              </a:rPr>
              <a:t>• Nasionalisme Sekuler </a:t>
            </a:r>
          </a:p>
          <a:p>
            <a:pPr>
              <a:spcBef>
                <a:spcPct val="50000"/>
              </a:spcBef>
            </a:pPr>
            <a:r>
              <a:rPr lang="en-US">
                <a:cs typeface="Arial" charset="0"/>
              </a:rPr>
              <a:t>Berargumentasi bahwa peran agama perlu dibatasi karena dalam modernitas sudah terjadi diferensiasi atau spesialisasi bidang kehidupan. Masalah hidup sudah sedemikian kompleks, karena itu agama bukan satu-satunya solusi tepat bagi penyelesaian masalah. Agama adalah bagian dari wahana solusi konflik dalam tataran personal dan komunal. Golongan ini membawa keyakinan bahwa negara akan makmur jika serius menerapkan ilmu pengetahuan, karena itu dia tidak terlalu mengedepankan isu agama, namun isu nasionalisme. Sutan Takdir Alisyahbana, merupakan salah satu tokoh yang menegaskan ini.</a:t>
            </a:r>
          </a:p>
          <a:p>
            <a:pPr>
              <a:spcBef>
                <a:spcPct val="50000"/>
              </a:spcBef>
            </a:pPr>
            <a:r>
              <a:rPr lang="en-US">
                <a:cs typeface="Arial" charset="0"/>
              </a:rPr>
              <a:t>  </a:t>
            </a:r>
          </a:p>
          <a:p>
            <a:pPr>
              <a:spcBef>
                <a:spcPct val="50000"/>
              </a:spcBef>
            </a:pPr>
            <a:endParaRPr lang="en-US" sz="1600"/>
          </a:p>
        </p:txBody>
      </p:sp>
    </p:spTree>
  </p:cSld>
  <p:clrMapOvr>
    <a:masterClrMapping/>
  </p:clrMapOvr>
  <p:transition spd="slow">
    <p:cover dir="u"/>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7890" name="Rectangle 2"/>
          <p:cNvSpPr>
            <a:spLocks noGrp="1" noChangeArrowheads="1"/>
          </p:cNvSpPr>
          <p:nvPr>
            <p:ph type="body" idx="1"/>
          </p:nvPr>
        </p:nvSpPr>
        <p:spPr>
          <a:xfrm>
            <a:off x="533400" y="1143000"/>
            <a:ext cx="8305800" cy="5257800"/>
          </a:xfrm>
        </p:spPr>
        <p:txBody>
          <a:bodyPr/>
          <a:lstStyle/>
          <a:p>
            <a:pPr marL="576263" indent="-576263" algn="ctr">
              <a:lnSpc>
                <a:spcPct val="90000"/>
              </a:lnSpc>
              <a:buFontTx/>
              <a:buNone/>
              <a:tabLst>
                <a:tab pos="576263" algn="l"/>
              </a:tabLst>
            </a:pPr>
            <a:r>
              <a:rPr lang="en-US" sz="2400"/>
              <a:t>MASALAH DEMOKRASI DI INDONESIA</a:t>
            </a:r>
          </a:p>
          <a:p>
            <a:pPr marL="576263" indent="-576263">
              <a:lnSpc>
                <a:spcPct val="90000"/>
              </a:lnSpc>
              <a:buFontTx/>
              <a:buNone/>
              <a:tabLst>
                <a:tab pos="576263" algn="l"/>
              </a:tabLst>
            </a:pPr>
            <a:endParaRPr lang="en-US" sz="2400"/>
          </a:p>
          <a:p>
            <a:pPr marL="576263" indent="-576263">
              <a:lnSpc>
                <a:spcPct val="90000"/>
              </a:lnSpc>
              <a:tabLst>
                <a:tab pos="576263" algn="l"/>
              </a:tabLst>
            </a:pPr>
            <a:r>
              <a:rPr lang="en-US" sz="2400"/>
              <a:t>PARADIGMA GOOD GOVERNANCE</a:t>
            </a:r>
          </a:p>
          <a:p>
            <a:pPr marL="576263" indent="-576263">
              <a:lnSpc>
                <a:spcPct val="90000"/>
              </a:lnSpc>
              <a:buFont typeface="Wingdings" pitchFamily="2" charset="2"/>
              <a:buNone/>
              <a:tabLst>
                <a:tab pos="576263" algn="l"/>
              </a:tabLst>
            </a:pPr>
            <a:r>
              <a:rPr lang="en-US" sz="2400"/>
              <a:t>	Penyelenggaraan pemerintahan, pembangunan dan pelayanan publik tidak semata-mata disandarkan pada pemerintah atau negara, melainkan melibatkan unsur-unsur intern birokrasi maupun di masyarakat. Adapun paradigma good governance adalah: pertanggungjawabab kepada publik, akuntabilitas kinerja dalam layanan publik, kontrol internal</a:t>
            </a:r>
          </a:p>
          <a:p>
            <a:pPr marL="576263" indent="-576263">
              <a:lnSpc>
                <a:spcPct val="90000"/>
              </a:lnSpc>
              <a:buFontTx/>
              <a:buNone/>
              <a:tabLst>
                <a:tab pos="576263" algn="l"/>
              </a:tabLst>
            </a:pPr>
            <a:endParaRPr lang="en-US" sz="2400"/>
          </a:p>
          <a:p>
            <a:pPr marL="576263" indent="-576263">
              <a:lnSpc>
                <a:spcPct val="90000"/>
              </a:lnSpc>
              <a:tabLst>
                <a:tab pos="576263" algn="l"/>
              </a:tabLst>
            </a:pPr>
            <a:r>
              <a:rPr lang="en-US" sz="2400"/>
              <a:t>KARAKTERISTIK GOOD GOVERNANCE</a:t>
            </a:r>
          </a:p>
          <a:p>
            <a:pPr marL="576263" indent="-576263">
              <a:lnSpc>
                <a:spcPct val="90000"/>
              </a:lnSpc>
              <a:buFontTx/>
              <a:buNone/>
              <a:tabLst>
                <a:tab pos="576263" algn="l"/>
              </a:tabLst>
            </a:pPr>
            <a:r>
              <a:rPr lang="en-US" sz="2000"/>
              <a:t>	</a:t>
            </a:r>
          </a:p>
          <a:p>
            <a:pPr marL="576263" indent="-576263">
              <a:lnSpc>
                <a:spcPct val="90000"/>
              </a:lnSpc>
              <a:buFont typeface="Wingdings" pitchFamily="2" charset="2"/>
              <a:buNone/>
              <a:tabLst>
                <a:tab pos="576263" algn="l"/>
              </a:tabLst>
            </a:pPr>
            <a:r>
              <a:rPr lang="en-US" sz="2000"/>
              <a:t>	</a:t>
            </a:r>
          </a:p>
        </p:txBody>
      </p:sp>
      <p:sp>
        <p:nvSpPr>
          <p:cNvPr id="195789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4" name="Rectangle 2"/>
          <p:cNvSpPr>
            <a:spLocks noGrp="1" noChangeArrowheads="1"/>
          </p:cNvSpPr>
          <p:nvPr>
            <p:ph type="body" idx="1"/>
          </p:nvPr>
        </p:nvSpPr>
        <p:spPr>
          <a:xfrm>
            <a:off x="533400" y="838200"/>
            <a:ext cx="8305800" cy="5562600"/>
          </a:xfrm>
        </p:spPr>
        <p:txBody>
          <a:bodyPr/>
          <a:lstStyle/>
          <a:p>
            <a:pPr marL="533400" indent="-533400" algn="ctr">
              <a:buFontTx/>
              <a:buNone/>
              <a:tabLst>
                <a:tab pos="576263" algn="l"/>
              </a:tabLst>
            </a:pPr>
            <a:r>
              <a:rPr lang="en-US" sz="2000"/>
              <a:t>MASALAH DEMOKRASI DI INDONESIA</a:t>
            </a:r>
          </a:p>
          <a:p>
            <a:pPr marL="533400" indent="-533400">
              <a:buFontTx/>
              <a:buNone/>
              <a:tabLst>
                <a:tab pos="576263" algn="l"/>
              </a:tabLst>
            </a:pPr>
            <a:endParaRPr lang="en-US" sz="2000"/>
          </a:p>
          <a:p>
            <a:pPr marL="533400" indent="-533400">
              <a:tabLst>
                <a:tab pos="576263" algn="l"/>
              </a:tabLst>
            </a:pPr>
            <a:r>
              <a:rPr lang="en-US" sz="2000"/>
              <a:t>KARAKTERISTIK GOOD GOVERNANCE</a:t>
            </a:r>
          </a:p>
          <a:p>
            <a:pPr marL="533400" indent="-533400">
              <a:buFontTx/>
              <a:buAutoNum type="arabicParenR"/>
              <a:tabLst>
                <a:tab pos="576263" algn="l"/>
              </a:tabLst>
            </a:pPr>
            <a:r>
              <a:rPr lang="en-US" sz="2000"/>
              <a:t>Participation: kebebasan berasosiasi dan berpartisipasi konstruktif.</a:t>
            </a:r>
          </a:p>
          <a:p>
            <a:pPr marL="533400" indent="-533400">
              <a:buFontTx/>
              <a:buAutoNum type="arabicParenR"/>
              <a:tabLst>
                <a:tab pos="576263" algn="l"/>
              </a:tabLst>
            </a:pPr>
            <a:r>
              <a:rPr lang="en-US" sz="2000"/>
              <a:t>Rule of Law: Adil terutama dalam HAM</a:t>
            </a:r>
          </a:p>
          <a:p>
            <a:pPr marL="533400" indent="-533400">
              <a:buFontTx/>
              <a:buAutoNum type="arabicParenR"/>
              <a:tabLst>
                <a:tab pos="576263" algn="l"/>
              </a:tabLst>
            </a:pPr>
            <a:r>
              <a:rPr lang="en-US" sz="2000"/>
              <a:t>Tranparancy: Informasi jelas dan jujur</a:t>
            </a:r>
          </a:p>
          <a:p>
            <a:pPr marL="533400" indent="-533400">
              <a:buFontTx/>
              <a:buAutoNum type="arabicParenR"/>
              <a:tabLst>
                <a:tab pos="576263" algn="l"/>
              </a:tabLst>
            </a:pPr>
            <a:r>
              <a:rPr lang="en-US" sz="2000"/>
              <a:t>Responsiveness: melayani setiap stake holders</a:t>
            </a:r>
          </a:p>
          <a:p>
            <a:pPr marL="533400" indent="-533400">
              <a:buFontTx/>
              <a:buAutoNum type="arabicParenR"/>
              <a:tabLst>
                <a:tab pos="576263" algn="l"/>
              </a:tabLst>
            </a:pPr>
            <a:r>
              <a:rPr lang="en-US" sz="2000"/>
              <a:t>Consensus Orientation: perantara kepentingan berbeda menuju pilihan terbaik bagi kepentingan yang lebih luas.</a:t>
            </a:r>
          </a:p>
          <a:p>
            <a:pPr marL="533400" indent="-533400">
              <a:buFontTx/>
              <a:buAutoNum type="arabicParenR"/>
              <a:tabLst>
                <a:tab pos="576263" algn="l"/>
              </a:tabLst>
            </a:pPr>
            <a:r>
              <a:rPr lang="en-US" sz="2000"/>
              <a:t>Equity: kesempatan yang sama meningkatkan atau menjaga kesejahteraan semua warganegara</a:t>
            </a:r>
          </a:p>
          <a:p>
            <a:pPr marL="533400" indent="-533400">
              <a:buFontTx/>
              <a:buAutoNum type="arabicParenR"/>
              <a:tabLst>
                <a:tab pos="576263" algn="l"/>
              </a:tabLst>
            </a:pPr>
            <a:r>
              <a:rPr lang="en-US" sz="1800"/>
              <a:t>Effectiveness and efficiency</a:t>
            </a:r>
          </a:p>
          <a:p>
            <a:pPr marL="533400" indent="-533400">
              <a:buFontTx/>
              <a:buAutoNum type="arabicParenR"/>
              <a:tabLst>
                <a:tab pos="576263" algn="l"/>
              </a:tabLst>
            </a:pPr>
            <a:r>
              <a:rPr lang="en-US" sz="1800"/>
              <a:t>Acountability: pertanggungjawaban kepada publik dan stakeholders</a:t>
            </a:r>
          </a:p>
          <a:p>
            <a:pPr marL="533400" indent="-533400">
              <a:buFontTx/>
              <a:buAutoNum type="arabicParenR"/>
              <a:tabLst>
                <a:tab pos="576263" algn="l"/>
              </a:tabLst>
            </a:pPr>
            <a:r>
              <a:rPr lang="en-US" sz="1800"/>
              <a:t>Strategic Vision: perspektif jatuh ke depan sejalan untuk membangun good governance</a:t>
            </a:r>
          </a:p>
        </p:txBody>
      </p:sp>
      <p:sp>
        <p:nvSpPr>
          <p:cNvPr id="1958915"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ChangeArrowheads="1"/>
          </p:cNvSpPr>
          <p:nvPr>
            <p:ph type="body" idx="1"/>
          </p:nvPr>
        </p:nvSpPr>
        <p:spPr>
          <a:xfrm>
            <a:off x="533400" y="1752600"/>
            <a:ext cx="8305800" cy="4648200"/>
          </a:xfrm>
        </p:spPr>
        <p:txBody>
          <a:bodyPr/>
          <a:lstStyle/>
          <a:p>
            <a:pPr marL="533400" indent="-533400" algn="ctr">
              <a:buFontTx/>
              <a:buNone/>
              <a:tabLst>
                <a:tab pos="576263" algn="l"/>
              </a:tabLst>
            </a:pPr>
            <a:r>
              <a:rPr lang="en-US" sz="2400"/>
              <a:t>MASALAH DEMOKRASI DI INDONESIA</a:t>
            </a:r>
          </a:p>
          <a:p>
            <a:pPr marL="533400" indent="-533400">
              <a:buFontTx/>
              <a:buNone/>
              <a:tabLst>
                <a:tab pos="576263" algn="l"/>
              </a:tabLst>
            </a:pPr>
            <a:endParaRPr lang="en-US" sz="2400"/>
          </a:p>
          <a:p>
            <a:pPr marL="533400" indent="-533400">
              <a:tabLst>
                <a:tab pos="576263" algn="l"/>
              </a:tabLst>
            </a:pPr>
            <a:r>
              <a:rPr lang="en-US" sz="2400"/>
              <a:t>HUBUNGAN PEMILU DAN GOOD GOVERNANCE</a:t>
            </a:r>
          </a:p>
          <a:p>
            <a:pPr marL="533400" indent="-533400">
              <a:buFontTx/>
              <a:buNone/>
              <a:tabLst>
                <a:tab pos="576263" algn="l"/>
              </a:tabLst>
            </a:pPr>
            <a:r>
              <a:rPr lang="en-US" sz="2400"/>
              <a:t>	Pemilu baik dan benar, sistem pemerintahan akan kokoh dan sah, sebaliknya apabila Pemilu curang maka pemerintahan yang dihasilkannya akan rapuh dan cacat politis/yuridis.</a:t>
            </a:r>
          </a:p>
        </p:txBody>
      </p:sp>
      <p:sp>
        <p:nvSpPr>
          <p:cNvPr id="1959939" name="Text Box 3"/>
          <p:cNvSpPr txBox="1">
            <a:spLocks noChangeArrowheads="1"/>
          </p:cNvSpPr>
          <p:nvPr/>
        </p:nvSpPr>
        <p:spPr bwMode="auto">
          <a:xfrm>
            <a:off x="381000" y="7620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body" idx="1"/>
          </p:nvPr>
        </p:nvSpPr>
        <p:spPr>
          <a:xfrm>
            <a:off x="533400" y="838200"/>
            <a:ext cx="8305800" cy="5562600"/>
          </a:xfrm>
        </p:spPr>
        <p:txBody>
          <a:bodyPr/>
          <a:lstStyle/>
          <a:p>
            <a:pPr marL="533400" indent="-533400" algn="ctr">
              <a:buFontTx/>
              <a:buNone/>
              <a:tabLst>
                <a:tab pos="576263" algn="l"/>
              </a:tabLst>
            </a:pPr>
            <a:r>
              <a:rPr lang="en-US" sz="2400"/>
              <a:t>MASALAH DEMOKRASI DI INDONESIA</a:t>
            </a:r>
          </a:p>
          <a:p>
            <a:pPr marL="533400" indent="-533400">
              <a:buFontTx/>
              <a:buNone/>
              <a:tabLst>
                <a:tab pos="576263" algn="l"/>
              </a:tabLst>
            </a:pPr>
            <a:endParaRPr lang="en-US" sz="2000"/>
          </a:p>
          <a:p>
            <a:pPr marL="533400" indent="-533400">
              <a:tabLst>
                <a:tab pos="576263" algn="l"/>
              </a:tabLst>
            </a:pPr>
            <a:r>
              <a:rPr lang="en-US" sz="2000"/>
              <a:t>SPPL (SISTEM PEMILIHAN PRESIDEN LANGSUNG)</a:t>
            </a:r>
          </a:p>
          <a:p>
            <a:pPr marL="533400" indent="-533400">
              <a:buFontTx/>
              <a:buNone/>
              <a:tabLst>
                <a:tab pos="576263" algn="l"/>
              </a:tabLst>
            </a:pPr>
            <a:endParaRPr lang="en-US" sz="2000"/>
          </a:p>
          <a:p>
            <a:pPr marL="533400" indent="-533400">
              <a:buFontTx/>
              <a:buNone/>
              <a:tabLst>
                <a:tab pos="576263" algn="l"/>
              </a:tabLst>
            </a:pPr>
            <a:endParaRPr lang="en-US" sz="2000"/>
          </a:p>
        </p:txBody>
      </p:sp>
      <p:sp>
        <p:nvSpPr>
          <p:cNvPr id="1960963"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graphicFrame>
        <p:nvGraphicFramePr>
          <p:cNvPr id="1960981" name="Group 21"/>
          <p:cNvGraphicFramePr>
            <a:graphicFrameLocks noGrp="1"/>
          </p:cNvGraphicFramePr>
          <p:nvPr/>
        </p:nvGraphicFramePr>
        <p:xfrm>
          <a:off x="762000" y="2590800"/>
          <a:ext cx="7467600" cy="3606800"/>
        </p:xfrm>
        <a:graphic>
          <a:graphicData uri="http://schemas.openxmlformats.org/drawingml/2006/table">
            <a:tbl>
              <a:tblPr/>
              <a:tblGrid>
                <a:gridCol w="3733800"/>
                <a:gridCol w="3733800"/>
              </a:tblGrid>
              <a:tr h="901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Presiden/wakil legitimate dan kuat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Memperlemah MPR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Presiden tak terikat konsesi partai yang mencalonkan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Memperlemah DPR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Posisi presiden dan DPR seimbang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Makan biaya besar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Kriteria calon dinilai langsung oleh rakyat/pemilih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Tahoma" pitchFamily="34" charset="0"/>
                        </a:rPr>
                        <a:t>Menguntungkan calon dari dari partai besar, karismatik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ChangeArrowheads="1"/>
          </p:cNvSpPr>
          <p:nvPr>
            <p:ph type="body" idx="1"/>
          </p:nvPr>
        </p:nvSpPr>
        <p:spPr>
          <a:xfrm>
            <a:off x="533400" y="838200"/>
            <a:ext cx="8305800" cy="5562600"/>
          </a:xfrm>
        </p:spPr>
        <p:txBody>
          <a:bodyPr/>
          <a:lstStyle/>
          <a:p>
            <a:pPr marL="533400" indent="-533400" algn="ctr">
              <a:buFontTx/>
              <a:buNone/>
              <a:tabLst>
                <a:tab pos="576263" algn="l"/>
              </a:tabLst>
            </a:pPr>
            <a:r>
              <a:rPr lang="en-US" sz="2400"/>
              <a:t>MASALAH DEMOKRASI DI INDONESIA</a:t>
            </a:r>
          </a:p>
          <a:p>
            <a:pPr marL="533400" indent="-533400">
              <a:buFontTx/>
              <a:buNone/>
              <a:tabLst>
                <a:tab pos="576263" algn="l"/>
              </a:tabLst>
            </a:pPr>
            <a:endParaRPr lang="en-US" sz="2000"/>
          </a:p>
          <a:p>
            <a:pPr marL="533400" indent="-533400">
              <a:tabLst>
                <a:tab pos="576263" algn="l"/>
              </a:tabLst>
            </a:pPr>
            <a:r>
              <a:rPr lang="en-US" sz="2400"/>
              <a:t>SPPL (SISTEM PEMILIHAN PRESIDEN LANGSUNG)</a:t>
            </a:r>
          </a:p>
          <a:p>
            <a:pPr marL="533400" indent="-533400">
              <a:buFontTx/>
              <a:buNone/>
              <a:tabLst>
                <a:tab pos="576263" algn="l"/>
              </a:tabLst>
            </a:pPr>
            <a:endParaRPr lang="en-US" sz="2400"/>
          </a:p>
          <a:p>
            <a:pPr marL="533400" indent="-533400">
              <a:buFontTx/>
              <a:buNone/>
              <a:tabLst>
                <a:tab pos="576263" algn="l"/>
              </a:tabLst>
            </a:pPr>
            <a:r>
              <a:rPr lang="en-US" sz="2400"/>
              <a:t>	Metode SPPL</a:t>
            </a:r>
          </a:p>
          <a:p>
            <a:pPr marL="533400" indent="-533400">
              <a:buFontTx/>
              <a:buNone/>
              <a:tabLst>
                <a:tab pos="576263" algn="l"/>
              </a:tabLst>
            </a:pPr>
            <a:r>
              <a:rPr lang="en-US" sz="2400"/>
              <a:t>	1. First past the post : peraih suara terbanyak menang</a:t>
            </a:r>
          </a:p>
          <a:p>
            <a:pPr marL="533400" indent="-533400">
              <a:buFontTx/>
              <a:buNone/>
              <a:tabLst>
                <a:tab pos="576263" algn="l"/>
              </a:tabLst>
            </a:pPr>
            <a:r>
              <a:rPr lang="en-US" sz="2400"/>
              <a:t>	2. Preferential voting: sistem peringkat</a:t>
            </a:r>
          </a:p>
          <a:p>
            <a:pPr marL="533400" indent="-533400">
              <a:buFontTx/>
              <a:buNone/>
              <a:tabLst>
                <a:tab pos="576263" algn="l"/>
              </a:tabLst>
            </a:pPr>
            <a:r>
              <a:rPr lang="en-US" sz="2400"/>
              <a:t>	3. Two round system</a:t>
            </a:r>
          </a:p>
          <a:p>
            <a:pPr marL="533400" indent="-533400">
              <a:buFontTx/>
              <a:buNone/>
              <a:tabLst>
                <a:tab pos="576263" algn="l"/>
              </a:tabLst>
            </a:pPr>
            <a:r>
              <a:rPr lang="en-US" sz="2400"/>
              <a:t>	4. Electoral college: alokasi tiap profensi</a:t>
            </a:r>
          </a:p>
          <a:p>
            <a:pPr marL="533400" indent="-533400">
              <a:buFontTx/>
              <a:buNone/>
              <a:tabLst>
                <a:tab pos="576263" algn="l"/>
              </a:tabLst>
            </a:pPr>
            <a:r>
              <a:rPr lang="en-US" sz="2400"/>
              <a:t>	5. Kandidat independen: syarat, tandatangan 3% </a:t>
            </a:r>
          </a:p>
          <a:p>
            <a:pPr marL="533400" indent="-533400">
              <a:buFontTx/>
              <a:buNone/>
              <a:tabLst>
                <a:tab pos="576263" algn="l"/>
              </a:tabLst>
            </a:pPr>
            <a:r>
              <a:rPr lang="en-US" sz="2400"/>
              <a:t>	    penduduk.</a:t>
            </a:r>
          </a:p>
        </p:txBody>
      </p:sp>
      <p:sp>
        <p:nvSpPr>
          <p:cNvPr id="1961987"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010" name="Rectangle 2"/>
          <p:cNvSpPr>
            <a:spLocks noGrp="1" noChangeArrowheads="1"/>
          </p:cNvSpPr>
          <p:nvPr>
            <p:ph type="body" idx="1"/>
          </p:nvPr>
        </p:nvSpPr>
        <p:spPr>
          <a:xfrm>
            <a:off x="533400" y="838200"/>
            <a:ext cx="8305800" cy="5562600"/>
          </a:xfrm>
        </p:spPr>
        <p:txBody>
          <a:bodyPr/>
          <a:lstStyle/>
          <a:p>
            <a:pPr marL="533400" indent="-533400" algn="ctr">
              <a:buFontTx/>
              <a:buNone/>
              <a:tabLst>
                <a:tab pos="576263" algn="l"/>
              </a:tabLst>
            </a:pPr>
            <a:r>
              <a:rPr lang="en-US" sz="2000"/>
              <a:t>MASALAH DEMOKRASI DI INDONESIA</a:t>
            </a:r>
          </a:p>
          <a:p>
            <a:pPr marL="533400" indent="-533400">
              <a:buFontTx/>
              <a:buNone/>
              <a:tabLst>
                <a:tab pos="576263" algn="l"/>
              </a:tabLst>
            </a:pPr>
            <a:endParaRPr lang="en-US" sz="1800"/>
          </a:p>
          <a:p>
            <a:pPr marL="533400" indent="-533400">
              <a:tabLst>
                <a:tab pos="576263" algn="l"/>
              </a:tabLst>
            </a:pPr>
            <a:r>
              <a:rPr lang="en-US" sz="2000"/>
              <a:t>PARTISIPASI POLITIK DAN PARTAI POLITIK</a:t>
            </a:r>
          </a:p>
          <a:p>
            <a:pPr marL="533400" indent="-533400">
              <a:buFont typeface="Wingdings" pitchFamily="2" charset="2"/>
              <a:buNone/>
              <a:tabLst>
                <a:tab pos="576263" algn="l"/>
              </a:tabLst>
            </a:pPr>
            <a:r>
              <a:rPr lang="en-US" sz="2000"/>
              <a:t>	Partisipasi politik</a:t>
            </a:r>
          </a:p>
          <a:p>
            <a:pPr marL="533400" indent="-533400">
              <a:buFont typeface="Wingdings" pitchFamily="2" charset="2"/>
              <a:buNone/>
              <a:tabLst>
                <a:tab pos="576263" algn="l"/>
              </a:tabLst>
            </a:pPr>
            <a:r>
              <a:rPr lang="en-US" sz="2000"/>
              <a:t>	adalah kegiatan seorang atau kelompok orang untuk ikut serta secara aktif dalam kehidupan politik, dengan jalan memilih pimpinan negara dan secara langsung atau tidak langsung mempengaruhi kebijakan pemerintah. Kegiatan ini mencakup tindakan seperti memberikan suara dalam pemilu, menghadii rapat umum, menjadi anggota partai atau kelompok kepentingan, mengadakan pendekatan atau hubungan dengan pejabat pmerintah atau anggota parlemen dan sebagainya.</a:t>
            </a:r>
          </a:p>
          <a:p>
            <a:pPr marL="533400" indent="-533400">
              <a:buFont typeface="Wingdings" pitchFamily="2" charset="2"/>
              <a:buNone/>
              <a:tabLst>
                <a:tab pos="576263" algn="l"/>
              </a:tabLst>
            </a:pPr>
            <a:r>
              <a:rPr lang="en-US" sz="2000"/>
              <a:t>	Cara berpartisipasi :</a:t>
            </a:r>
          </a:p>
          <a:p>
            <a:pPr marL="533400" indent="-533400">
              <a:buFont typeface="Wingdings" pitchFamily="2" charset="2"/>
              <a:buChar char="Ø"/>
              <a:tabLst>
                <a:tab pos="576263" algn="l"/>
              </a:tabLst>
            </a:pPr>
            <a:r>
              <a:rPr lang="en-US" sz="2000"/>
              <a:t>Partisipasi intensif</a:t>
            </a:r>
          </a:p>
          <a:p>
            <a:pPr marL="533400" indent="-533400">
              <a:buFont typeface="Wingdings" pitchFamily="2" charset="2"/>
              <a:buChar char="Ø"/>
              <a:tabLst>
                <a:tab pos="576263" algn="l"/>
              </a:tabLst>
            </a:pPr>
            <a:r>
              <a:rPr lang="en-US" sz="2000"/>
              <a:t>Partisipasi Tidak intensif</a:t>
            </a:r>
          </a:p>
        </p:txBody>
      </p:sp>
      <p:sp>
        <p:nvSpPr>
          <p:cNvPr id="1963011" name="Text Box 3"/>
          <p:cNvSpPr txBox="1">
            <a:spLocks noChangeArrowheads="1"/>
          </p:cNvSpPr>
          <p:nvPr/>
        </p:nvSpPr>
        <p:spPr bwMode="auto">
          <a:xfrm>
            <a:off x="457200" y="22860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4034" name="Rectangle 2"/>
          <p:cNvSpPr>
            <a:spLocks noGrp="1" noChangeArrowheads="1"/>
          </p:cNvSpPr>
          <p:nvPr>
            <p:ph type="body" idx="1"/>
          </p:nvPr>
        </p:nvSpPr>
        <p:spPr>
          <a:xfrm>
            <a:off x="533400" y="609600"/>
            <a:ext cx="8305800" cy="5791200"/>
          </a:xfrm>
        </p:spPr>
        <p:txBody>
          <a:bodyPr/>
          <a:lstStyle/>
          <a:p>
            <a:pPr marL="533400" indent="-533400" algn="ctr">
              <a:lnSpc>
                <a:spcPct val="90000"/>
              </a:lnSpc>
              <a:buFontTx/>
              <a:buNone/>
              <a:tabLst>
                <a:tab pos="576263" algn="l"/>
              </a:tabLst>
            </a:pPr>
            <a:r>
              <a:rPr lang="en-US" sz="2000"/>
              <a:t>MASALAH DEMOKRASI DI INDONESIA</a:t>
            </a:r>
          </a:p>
          <a:p>
            <a:pPr marL="533400" indent="-533400">
              <a:lnSpc>
                <a:spcPct val="90000"/>
              </a:lnSpc>
              <a:buFontTx/>
              <a:buNone/>
              <a:tabLst>
                <a:tab pos="576263" algn="l"/>
              </a:tabLst>
            </a:pPr>
            <a:endParaRPr lang="en-US" sz="1800"/>
          </a:p>
          <a:p>
            <a:pPr marL="533400" indent="-533400">
              <a:lnSpc>
                <a:spcPct val="90000"/>
              </a:lnSpc>
              <a:tabLst>
                <a:tab pos="576263" algn="l"/>
              </a:tabLst>
            </a:pPr>
            <a:r>
              <a:rPr lang="en-US" sz="2000"/>
              <a:t>PARTISIPASI POLITIK DAN PARTAI POLITIK</a:t>
            </a:r>
          </a:p>
          <a:p>
            <a:pPr marL="533400" indent="-533400">
              <a:lnSpc>
                <a:spcPct val="90000"/>
              </a:lnSpc>
              <a:buFont typeface="Wingdings" pitchFamily="2" charset="2"/>
              <a:buNone/>
              <a:tabLst>
                <a:tab pos="576263" algn="l"/>
              </a:tabLst>
            </a:pPr>
            <a:r>
              <a:rPr lang="en-US" sz="2000"/>
              <a:t>		Cara berpartisipasi : cara berpartisipasi biasanya dibedakan dalam jenis menurut frekuensi dan intensitasnya.</a:t>
            </a:r>
          </a:p>
          <a:p>
            <a:pPr marL="533400" indent="-533400">
              <a:lnSpc>
                <a:spcPct val="90000"/>
              </a:lnSpc>
              <a:buFont typeface="Wingdings" pitchFamily="2" charset="2"/>
              <a:buNone/>
              <a:tabLst>
                <a:tab pos="576263" algn="l"/>
              </a:tabLst>
            </a:pPr>
            <a:endParaRPr lang="en-US" sz="2000"/>
          </a:p>
          <a:p>
            <a:pPr marL="533400" indent="-533400">
              <a:lnSpc>
                <a:spcPct val="90000"/>
              </a:lnSpc>
              <a:buFont typeface="Wingdings" pitchFamily="2" charset="2"/>
              <a:buChar char="Ø"/>
              <a:tabLst>
                <a:tab pos="576263" algn="l"/>
              </a:tabLst>
            </a:pPr>
            <a:r>
              <a:rPr lang="en-US" sz="2000" b="1"/>
              <a:t>Partisipasi tidak intensif</a:t>
            </a:r>
          </a:p>
          <a:p>
            <a:pPr marL="533400" indent="-533400">
              <a:lnSpc>
                <a:spcPct val="90000"/>
              </a:lnSpc>
              <a:buFont typeface="Wingdings" pitchFamily="2" charset="2"/>
              <a:buNone/>
              <a:tabLst>
                <a:tab pos="576263" algn="l"/>
              </a:tabLst>
            </a:pPr>
            <a:r>
              <a:rPr lang="en-US" sz="2000"/>
              <a:t>	yi kegiatan yang tidak banyak menyita waktu dan biasanya tidak berdasarkan prakarsa sendiri. Contoh: memberi suara dalam Pemilu (ekstrim termasuk golput)</a:t>
            </a:r>
          </a:p>
          <a:p>
            <a:pPr marL="533400" indent="-533400">
              <a:lnSpc>
                <a:spcPct val="90000"/>
              </a:lnSpc>
              <a:buFont typeface="Wingdings" pitchFamily="2" charset="2"/>
              <a:buNone/>
              <a:tabLst>
                <a:tab pos="576263" algn="l"/>
              </a:tabLst>
            </a:pPr>
            <a:endParaRPr lang="en-US" sz="2000"/>
          </a:p>
          <a:p>
            <a:pPr marL="533400" indent="-533400">
              <a:lnSpc>
                <a:spcPct val="90000"/>
              </a:lnSpc>
              <a:buFont typeface="Wingdings" pitchFamily="2" charset="2"/>
              <a:buChar char="Ø"/>
              <a:tabLst>
                <a:tab pos="576263" algn="l"/>
              </a:tabLst>
            </a:pPr>
            <a:r>
              <a:rPr lang="en-US" sz="2000" b="1"/>
              <a:t>Partisipasi intensif</a:t>
            </a:r>
          </a:p>
          <a:p>
            <a:pPr marL="533400" indent="-533400">
              <a:lnSpc>
                <a:spcPct val="90000"/>
              </a:lnSpc>
              <a:buFont typeface="Wingdings" pitchFamily="2" charset="2"/>
              <a:buNone/>
              <a:tabLst>
                <a:tab pos="576263" algn="l"/>
              </a:tabLst>
            </a:pPr>
            <a:r>
              <a:rPr lang="en-US" sz="2000"/>
              <a:t>	yi kegiatan menjadi pengamat, menghadiri rapat umum, menjadi anggota kelompok kepentingan, ikut berusaha meyakinkan orang, mendiskusikan masalah politik, memberi perhatian pada perkembangan politik. Sebagai partisipan menjadi petugas kampanye, sebagai aktivis menjadi pejabat umum, pejabat partai, pimpinan kelompok kepentingan. Sedangkan yang ekstrim dan menyimpang adalah menjadi pembajak, teroris.</a:t>
            </a:r>
          </a:p>
        </p:txBody>
      </p:sp>
      <p:sp>
        <p:nvSpPr>
          <p:cNvPr id="1964035" name="Text Box 3"/>
          <p:cNvSpPr txBox="1">
            <a:spLocks noChangeArrowheads="1"/>
          </p:cNvSpPr>
          <p:nvPr/>
        </p:nvSpPr>
        <p:spPr bwMode="auto">
          <a:xfrm>
            <a:off x="457200" y="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5058" name="Rectangle 2"/>
          <p:cNvSpPr>
            <a:spLocks noGrp="1" noChangeArrowheads="1"/>
          </p:cNvSpPr>
          <p:nvPr>
            <p:ph type="body" idx="1"/>
          </p:nvPr>
        </p:nvSpPr>
        <p:spPr>
          <a:xfrm>
            <a:off x="533400" y="609600"/>
            <a:ext cx="8305800" cy="5791200"/>
          </a:xfrm>
        </p:spPr>
        <p:txBody>
          <a:bodyPr/>
          <a:lstStyle/>
          <a:p>
            <a:pPr marL="533400" indent="-533400" algn="ctr">
              <a:buFontTx/>
              <a:buNone/>
              <a:tabLst>
                <a:tab pos="576263" algn="l"/>
              </a:tabLst>
            </a:pPr>
            <a:r>
              <a:rPr lang="en-US" sz="2000"/>
              <a:t>MASALAH DEMOKRASI DI INDONESIA</a:t>
            </a:r>
          </a:p>
          <a:p>
            <a:pPr marL="533400" indent="-533400">
              <a:buFontTx/>
              <a:buNone/>
              <a:tabLst>
                <a:tab pos="576263" algn="l"/>
              </a:tabLst>
            </a:pPr>
            <a:endParaRPr lang="en-US" sz="1800"/>
          </a:p>
          <a:p>
            <a:pPr marL="533400" indent="-533400">
              <a:tabLst>
                <a:tab pos="576263" algn="l"/>
              </a:tabLst>
            </a:pPr>
            <a:r>
              <a:rPr lang="en-US" sz="2000"/>
              <a:t>PARTAI POLITIK DAN SISTEM MULTI PARTAI</a:t>
            </a:r>
          </a:p>
          <a:p>
            <a:pPr marL="533400" indent="-533400">
              <a:buFont typeface="Wingdings" pitchFamily="2" charset="2"/>
              <a:buChar char="Ø"/>
              <a:tabLst>
                <a:tab pos="576263" algn="l"/>
              </a:tabLst>
            </a:pPr>
            <a:r>
              <a:rPr lang="en-US" sz="2000"/>
              <a:t>Partai Politik</a:t>
            </a:r>
          </a:p>
          <a:p>
            <a:pPr marL="533400" indent="-533400">
              <a:buFont typeface="Wingdings" pitchFamily="2" charset="2"/>
              <a:buNone/>
              <a:tabLst>
                <a:tab pos="576263" algn="l"/>
              </a:tabLst>
            </a:pPr>
            <a:r>
              <a:rPr lang="en-US" sz="2000"/>
              <a:t>	adalah suatu kelompok terorganisasikan yang anggota-anggotanya mempunyai orientasi, nilai-nilai serta cita-cita yang sama dan mempunyai tujuan memperoleh kekuasaan politik dan melalui kekuasaan itu melaksanakan kebijakan mereka.</a:t>
            </a:r>
          </a:p>
          <a:p>
            <a:pPr marL="533400" indent="-533400">
              <a:buFont typeface="Wingdings" pitchFamily="2" charset="2"/>
              <a:buNone/>
              <a:tabLst>
                <a:tab pos="576263" algn="l"/>
              </a:tabLst>
            </a:pPr>
            <a:r>
              <a:rPr lang="en-US" sz="2000"/>
              <a:t>	</a:t>
            </a:r>
          </a:p>
          <a:p>
            <a:pPr marL="533400" indent="-533400">
              <a:buFont typeface="Wingdings" pitchFamily="2" charset="2"/>
              <a:buNone/>
              <a:tabLst>
                <a:tab pos="576263" algn="l"/>
              </a:tabLst>
            </a:pPr>
            <a:r>
              <a:rPr lang="en-US" sz="2000"/>
              <a:t>	Partai politik merupakan perantara yang besar yang menghubungkan kekuatan-kekuatan dan ideologi sosial dengan lembaga-lembaga pemerintahan dan mengkaitkannya dengan aksi politik di dalam masyrakat politik yang lebih luas.</a:t>
            </a:r>
          </a:p>
          <a:p>
            <a:pPr marL="533400" indent="-533400">
              <a:buFont typeface="Wingdings" pitchFamily="2" charset="2"/>
              <a:buNone/>
              <a:tabLst>
                <a:tab pos="576263" algn="l"/>
              </a:tabLst>
            </a:pPr>
            <a:endParaRPr lang="en-US" sz="2000"/>
          </a:p>
          <a:p>
            <a:pPr marL="533400" indent="-533400">
              <a:buFont typeface="Wingdings" pitchFamily="2" charset="2"/>
              <a:buChar char="Ø"/>
              <a:tabLst>
                <a:tab pos="576263" algn="l"/>
              </a:tabLst>
            </a:pPr>
            <a:r>
              <a:rPr lang="en-US" sz="2000"/>
              <a:t>Fungsi Partai politik</a:t>
            </a:r>
          </a:p>
          <a:p>
            <a:pPr marL="533400" indent="-533400">
              <a:buFont typeface="Wingdings" pitchFamily="2" charset="2"/>
              <a:buChar char="Ø"/>
              <a:tabLst>
                <a:tab pos="576263" algn="l"/>
              </a:tabLst>
            </a:pPr>
            <a:r>
              <a:rPr lang="en-US" sz="2000"/>
              <a:t>Sistem multi partai</a:t>
            </a:r>
          </a:p>
        </p:txBody>
      </p:sp>
      <p:sp>
        <p:nvSpPr>
          <p:cNvPr id="1965059" name="Text Box 3"/>
          <p:cNvSpPr txBox="1">
            <a:spLocks noChangeArrowheads="1"/>
          </p:cNvSpPr>
          <p:nvPr/>
        </p:nvSpPr>
        <p:spPr bwMode="auto">
          <a:xfrm>
            <a:off x="457200" y="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82" name="Rectangle 2"/>
          <p:cNvSpPr>
            <a:spLocks noGrp="1" noChangeArrowheads="1"/>
          </p:cNvSpPr>
          <p:nvPr>
            <p:ph type="body" idx="1"/>
          </p:nvPr>
        </p:nvSpPr>
        <p:spPr>
          <a:xfrm>
            <a:off x="533400" y="609600"/>
            <a:ext cx="8305800" cy="5791200"/>
          </a:xfrm>
        </p:spPr>
        <p:txBody>
          <a:bodyPr/>
          <a:lstStyle/>
          <a:p>
            <a:pPr marL="533400" indent="-533400" algn="ctr">
              <a:buFontTx/>
              <a:buNone/>
              <a:tabLst>
                <a:tab pos="576263" algn="l"/>
              </a:tabLst>
            </a:pPr>
            <a:r>
              <a:rPr lang="en-US" sz="2000"/>
              <a:t>MASALAH DEMOKRASI DI INDONESIA</a:t>
            </a:r>
          </a:p>
          <a:p>
            <a:pPr marL="533400" indent="-533400">
              <a:buFontTx/>
              <a:buNone/>
              <a:tabLst>
                <a:tab pos="576263" algn="l"/>
              </a:tabLst>
            </a:pPr>
            <a:endParaRPr lang="en-US" sz="1800"/>
          </a:p>
          <a:p>
            <a:pPr marL="533400" indent="-533400">
              <a:tabLst>
                <a:tab pos="576263" algn="l"/>
              </a:tabLst>
            </a:pPr>
            <a:r>
              <a:rPr lang="en-US" sz="2000"/>
              <a:t>PARTAI POLITIK DAN SISTEM MULTI PARTAI</a:t>
            </a:r>
          </a:p>
          <a:p>
            <a:pPr marL="533400" indent="-533400">
              <a:buFont typeface="Wingdings" pitchFamily="2" charset="2"/>
              <a:buChar char="Ø"/>
              <a:tabLst>
                <a:tab pos="576263" algn="l"/>
              </a:tabLst>
            </a:pPr>
            <a:r>
              <a:rPr lang="en-US" sz="2000"/>
              <a:t>Partai Politik</a:t>
            </a:r>
          </a:p>
          <a:p>
            <a:pPr marL="533400" indent="-533400">
              <a:buFont typeface="Wingdings" pitchFamily="2" charset="2"/>
              <a:buChar char="Ø"/>
              <a:tabLst>
                <a:tab pos="576263" algn="l"/>
              </a:tabLst>
            </a:pPr>
            <a:r>
              <a:rPr lang="en-US" sz="2000"/>
              <a:t>Fungsi Partai politik</a:t>
            </a:r>
          </a:p>
          <a:p>
            <a:pPr marL="533400" indent="-533400">
              <a:buFont typeface="Wingdings" pitchFamily="2" charset="2"/>
              <a:buNone/>
              <a:tabLst>
                <a:tab pos="576263" algn="l"/>
              </a:tabLst>
            </a:pPr>
            <a:r>
              <a:rPr lang="en-US" sz="2000"/>
              <a:t>	dalam negara yang demokratis parpol berfungsi:</a:t>
            </a:r>
          </a:p>
          <a:p>
            <a:pPr marL="533400" indent="-533400">
              <a:buFontTx/>
              <a:buNone/>
              <a:tabLst>
                <a:tab pos="576263" algn="l"/>
              </a:tabLst>
            </a:pPr>
            <a:r>
              <a:rPr lang="en-US" sz="2000"/>
              <a:t>	- sebagai sarana komunikasi politik</a:t>
            </a:r>
          </a:p>
          <a:p>
            <a:pPr marL="533400" indent="-533400">
              <a:buFontTx/>
              <a:buNone/>
              <a:tabLst>
                <a:tab pos="576263" algn="l"/>
              </a:tabLst>
            </a:pPr>
            <a:r>
              <a:rPr lang="en-US" sz="2000"/>
              <a:t>	- sebagai sarana sosialisasi politik</a:t>
            </a:r>
          </a:p>
          <a:p>
            <a:pPr marL="533400" indent="-533400">
              <a:buFontTx/>
              <a:buNone/>
              <a:tabLst>
                <a:tab pos="576263" algn="l"/>
              </a:tabLst>
            </a:pPr>
            <a:r>
              <a:rPr lang="en-US" sz="2000"/>
              <a:t>	- sebagai sarana rekruitment politik</a:t>
            </a:r>
          </a:p>
          <a:p>
            <a:pPr marL="533400" indent="-533400">
              <a:buFont typeface="Wingdings" pitchFamily="2" charset="2"/>
              <a:buChar char="Ø"/>
              <a:tabLst>
                <a:tab pos="576263" algn="l"/>
              </a:tabLst>
            </a:pPr>
            <a:r>
              <a:rPr lang="en-US" sz="2000"/>
              <a:t>Sistem multi partai</a:t>
            </a:r>
          </a:p>
          <a:p>
            <a:pPr marL="533400" indent="-533400">
              <a:buFont typeface="Wingdings" pitchFamily="2" charset="2"/>
              <a:buNone/>
              <a:tabLst>
                <a:tab pos="576263" algn="l"/>
              </a:tabLst>
            </a:pPr>
            <a:r>
              <a:rPr lang="en-US" sz="2000"/>
              <a:t>	sistem multi partai cenderung dipakai, didasarkan anggapan bahwa pola multi partai lebih mampu menyalurkan keanekaragaman budaya dan politik. Kelemahannya, keanekaragaman budaya sering menyebabkan parpol mudah melibatkan diri dalam berbagai konflik sosial dan politik dan menyebabkan fragmentasi politik dan berakibat menghambat stabilitas nasional.</a:t>
            </a:r>
          </a:p>
        </p:txBody>
      </p:sp>
      <p:sp>
        <p:nvSpPr>
          <p:cNvPr id="1966083" name="Text Box 3"/>
          <p:cNvSpPr txBox="1">
            <a:spLocks noChangeArrowheads="1"/>
          </p:cNvSpPr>
          <p:nvPr/>
        </p:nvSpPr>
        <p:spPr bwMode="auto">
          <a:xfrm>
            <a:off x="457200" y="0"/>
            <a:ext cx="8305800" cy="396875"/>
          </a:xfrm>
          <a:prstGeom prst="rect">
            <a:avLst/>
          </a:prstGeom>
          <a:noFill/>
          <a:ln w="9525">
            <a:noFill/>
            <a:miter lim="800000"/>
            <a:headEnd/>
            <a:tailEnd/>
          </a:ln>
          <a:effectLst/>
        </p:spPr>
        <p:txBody>
          <a:bodyPr>
            <a:spAutoFit/>
          </a:bodyPr>
          <a:lstStyle/>
          <a:p>
            <a:pPr algn="ctr">
              <a:spcBef>
                <a:spcPct val="50000"/>
              </a:spcBef>
            </a:pPr>
            <a:r>
              <a:rPr lang="en-US" sz="2000"/>
              <a:t>NILAI FILOSOFIS SILA KERAKYATAN (DEMOKRASI)</a:t>
            </a:r>
          </a:p>
        </p:txBody>
      </p:sp>
    </p:spTree>
  </p:cSld>
  <p:clrMapOvr>
    <a:masterClrMapping/>
  </p:clrMapOvr>
  <p:transition>
    <p:wipe dir="d"/>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7" name="Rectangle 5"/>
          <p:cNvSpPr>
            <a:spLocks noGrp="1" noChangeArrowheads="1"/>
          </p:cNvSpPr>
          <p:nvPr>
            <p:ph type="body" idx="1"/>
          </p:nvPr>
        </p:nvSpPr>
        <p:spPr>
          <a:xfrm>
            <a:off x="228600" y="22860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2294" name="Text Box 22"/>
          <p:cNvSpPr txBox="1">
            <a:spLocks noChangeArrowheads="1"/>
          </p:cNvSpPr>
          <p:nvPr/>
        </p:nvSpPr>
        <p:spPr bwMode="auto">
          <a:xfrm>
            <a:off x="457200" y="838200"/>
            <a:ext cx="8305800" cy="5453063"/>
          </a:xfrm>
          <a:prstGeom prst="rect">
            <a:avLst/>
          </a:prstGeom>
          <a:noFill/>
          <a:ln w="9525">
            <a:noFill/>
            <a:miter lim="800000"/>
            <a:headEnd/>
            <a:tailEnd/>
          </a:ln>
          <a:effectLst/>
        </p:spPr>
        <p:txBody>
          <a:bodyPr>
            <a:spAutoFit/>
          </a:bodyPr>
          <a:lstStyle/>
          <a:p>
            <a:pPr>
              <a:spcBef>
                <a:spcPct val="50000"/>
              </a:spcBef>
            </a:pPr>
            <a:r>
              <a:rPr lang="en-US" b="1"/>
              <a:t>Pengertian Keadilan</a:t>
            </a:r>
          </a:p>
          <a:p>
            <a:pPr>
              <a:spcBef>
                <a:spcPct val="50000"/>
              </a:spcBef>
            </a:pPr>
            <a:r>
              <a:rPr lang="en-US"/>
              <a:t>Sebuah keadaan dimana seseorang atau semua orang mendapatkan hal apa saja yang menjadi haknya. Atau bisa juga keadaan seseorang mendapatkan bagian yang sama seperti yang diterima orang lain.</a:t>
            </a:r>
          </a:p>
          <a:p>
            <a:pPr>
              <a:spcBef>
                <a:spcPct val="50000"/>
              </a:spcBef>
            </a:pPr>
            <a:endParaRPr lang="en-US"/>
          </a:p>
          <a:p>
            <a:pPr>
              <a:spcBef>
                <a:spcPct val="50000"/>
              </a:spcBef>
            </a:pPr>
            <a:r>
              <a:rPr lang="en-US" b="1"/>
              <a:t>Keadilan individual</a:t>
            </a:r>
          </a:p>
          <a:p>
            <a:pPr>
              <a:spcBef>
                <a:spcPct val="50000"/>
              </a:spcBef>
            </a:pPr>
            <a:r>
              <a:rPr lang="en-US"/>
              <a:t>Keadaan keadilan ditentukan oleh kehendak baik seseorang memberi sesuatu pada  orang lain seturut hak atau prestasi mereka.</a:t>
            </a:r>
          </a:p>
          <a:p>
            <a:pPr>
              <a:spcBef>
                <a:spcPct val="50000"/>
              </a:spcBef>
            </a:pPr>
            <a:endParaRPr lang="en-US"/>
          </a:p>
          <a:p>
            <a:pPr>
              <a:spcBef>
                <a:spcPct val="50000"/>
              </a:spcBef>
            </a:pPr>
            <a:r>
              <a:rPr lang="en-US" b="1"/>
              <a:t>Keadilan sosial (masyarakat)</a:t>
            </a:r>
          </a:p>
          <a:p>
            <a:pPr>
              <a:spcBef>
                <a:spcPct val="50000"/>
              </a:spcBef>
            </a:pPr>
            <a:r>
              <a:rPr lang="en-US"/>
              <a:t>Berarti meletakan keadilan dalam struktur dan sistem masyarakat. Tindakan adil seseorang tidak hanya tergantung dari kemauannya saja (tidak seperti pada keadilan individual), tetapi ditentukan juga oleh unsur-unsur dalam keseluruhan struktur itu beserta dinamikanya (struktur, pengawasan, media dan standar sosial yang berlaku). Walaupun seseorang mau melaksanakan keadilan, kondisi sosial bisa mencegahnya dan membuatnya tak bisa adil.</a:t>
            </a: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2674" name="Rectangle 2"/>
          <p:cNvSpPr>
            <a:spLocks noGrp="1" noChangeArrowheads="1"/>
          </p:cNvSpPr>
          <p:nvPr>
            <p:ph type="body" idx="1"/>
          </p:nvPr>
        </p:nvSpPr>
        <p:spPr>
          <a:xfrm>
            <a:off x="457200" y="685800"/>
            <a:ext cx="8229600" cy="5445125"/>
          </a:xfrm>
        </p:spPr>
        <p:txBody>
          <a:bodyPr/>
          <a:lstStyle/>
          <a:p>
            <a:pPr>
              <a:buFont typeface="Wingdings" pitchFamily="2" charset="2"/>
              <a:buNone/>
            </a:pPr>
            <a:endParaRPr lang="en-US"/>
          </a:p>
          <a:p>
            <a:pPr>
              <a:buFont typeface="Wingdings" pitchFamily="2" charset="2"/>
              <a:buNone/>
            </a:pPr>
            <a:endParaRPr lang="en-US"/>
          </a:p>
        </p:txBody>
      </p:sp>
      <p:sp>
        <p:nvSpPr>
          <p:cNvPr id="1052675" name="Text Box 3"/>
          <p:cNvSpPr txBox="1">
            <a:spLocks noChangeArrowheads="1"/>
          </p:cNvSpPr>
          <p:nvPr/>
        </p:nvSpPr>
        <p:spPr bwMode="auto">
          <a:xfrm>
            <a:off x="609600" y="304800"/>
            <a:ext cx="8001000" cy="396875"/>
          </a:xfrm>
          <a:prstGeom prst="rect">
            <a:avLst/>
          </a:prstGeom>
          <a:noFill/>
          <a:ln w="9525">
            <a:noFill/>
            <a:miter lim="800000"/>
            <a:headEnd/>
            <a:tailEnd/>
          </a:ln>
          <a:effectLst/>
        </p:spPr>
        <p:txBody>
          <a:bodyPr>
            <a:spAutoFit/>
          </a:bodyPr>
          <a:lstStyle/>
          <a:p>
            <a:pPr algn="ctr">
              <a:spcBef>
                <a:spcPct val="50000"/>
              </a:spcBef>
            </a:pPr>
            <a:r>
              <a:rPr lang="en-US" sz="2000" b="1"/>
              <a:t>NILAI FILOSOFIS SILA KETUHANAN YANG MAHA ESA</a:t>
            </a:r>
          </a:p>
        </p:txBody>
      </p:sp>
      <p:sp>
        <p:nvSpPr>
          <p:cNvPr id="1052676" name="Text Box 4"/>
          <p:cNvSpPr txBox="1">
            <a:spLocks noChangeArrowheads="1"/>
          </p:cNvSpPr>
          <p:nvPr/>
        </p:nvSpPr>
        <p:spPr bwMode="auto">
          <a:xfrm>
            <a:off x="533400" y="1371600"/>
            <a:ext cx="8229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52677" name="Text Box 5"/>
          <p:cNvSpPr txBox="1">
            <a:spLocks noChangeArrowheads="1"/>
          </p:cNvSpPr>
          <p:nvPr/>
        </p:nvSpPr>
        <p:spPr bwMode="auto">
          <a:xfrm>
            <a:off x="533400" y="838200"/>
            <a:ext cx="8153400" cy="5588000"/>
          </a:xfrm>
          <a:prstGeom prst="rect">
            <a:avLst/>
          </a:prstGeom>
          <a:noFill/>
          <a:ln w="9525">
            <a:noFill/>
            <a:miter lim="800000"/>
            <a:headEnd/>
            <a:tailEnd/>
          </a:ln>
          <a:effectLst/>
        </p:spPr>
        <p:txBody>
          <a:bodyPr>
            <a:spAutoFit/>
          </a:bodyPr>
          <a:lstStyle/>
          <a:p>
            <a:pPr>
              <a:spcBef>
                <a:spcPct val="50000"/>
              </a:spcBef>
            </a:pPr>
            <a:r>
              <a:rPr lang="en-US" b="1"/>
              <a:t>HUBUNGAN ANTARA NEGARA DAN RELIGI</a:t>
            </a:r>
            <a:endParaRPr lang="en-US"/>
          </a:p>
          <a:p>
            <a:pPr>
              <a:spcBef>
                <a:spcPct val="50000"/>
              </a:spcBef>
            </a:pPr>
            <a:r>
              <a:rPr lang="en-US">
                <a:cs typeface="Arial" charset="0"/>
              </a:rPr>
              <a:t>• Kaum Nasionalisme Religius</a:t>
            </a:r>
          </a:p>
          <a:p>
            <a:pPr>
              <a:spcBef>
                <a:spcPct val="50000"/>
              </a:spcBef>
            </a:pPr>
            <a:r>
              <a:rPr lang="en-US"/>
              <a:t>Melihat cara-cara yang ditempuh kaum sekuler sebagai pelanggaran perintah Tuhan. Mereka menuduh kaum sekuler telah merusak tatanan religiusitas yang diperintahkan Tuhan dan dipelihara berabad-abad. Rusaknya tradisi biasanya diikuti dekadensi moral. Standar penilaian etis moral menjadi kacau akibat pola pikir dan hidup yang dibawa kaum sekuler dengan ilpeng dan teknologinya.Karena itu mereka yakin dengan pengembalian posisi agama dalam proses kehidupan politik akan membawa kembali kesejahteraan dan kemakmuran. Pelaksanaan norma-norma agama dalam proses politik atau proses bernegara bukanlah barang baru bagi masyarakat tradisional. Dalam sejarah kebudayaan yang terjadi di nusantara ini, proses bernegara selalu identik dengan dominasi norma atau hukum agama sebagai dasar pegangan perilaku proses berfikir dan pemaknaan relitas.</a:t>
            </a:r>
          </a:p>
          <a:p>
            <a:pPr>
              <a:spcBef>
                <a:spcPct val="50000"/>
              </a:spcBef>
            </a:pPr>
            <a:endParaRPr lang="en-US"/>
          </a:p>
          <a:p>
            <a:pPr>
              <a:spcBef>
                <a:spcPct val="50000"/>
              </a:spcBef>
            </a:pPr>
            <a:r>
              <a:rPr lang="en-US"/>
              <a:t>Kedua golongan tersebut bertemu dalam perjuangan kemerdekaan Indonesia. Pada wadah BPUPKI dan PPKI, pembicaraan menjadi signifikan karena sudah menjurus dirumuskannya sebuah filosofis dasar negara. </a:t>
            </a:r>
          </a:p>
        </p:txBody>
      </p:sp>
    </p:spTree>
  </p:cSld>
  <p:clrMapOvr>
    <a:masterClrMapping/>
  </p:clrMapOvr>
  <p:transition spd="slow">
    <p:cover dir="u"/>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2354" name="Rectangle 2"/>
          <p:cNvSpPr>
            <a:spLocks noGrp="1" noChangeArrowheads="1"/>
          </p:cNvSpPr>
          <p:nvPr>
            <p:ph type="body" idx="1"/>
          </p:nvPr>
        </p:nvSpPr>
        <p:spPr>
          <a:xfrm>
            <a:off x="228600" y="22860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92355" name="Text Box 3"/>
          <p:cNvSpPr txBox="1">
            <a:spLocks noChangeArrowheads="1"/>
          </p:cNvSpPr>
          <p:nvPr/>
        </p:nvSpPr>
        <p:spPr bwMode="auto">
          <a:xfrm>
            <a:off x="457200" y="838200"/>
            <a:ext cx="8305800" cy="5041900"/>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KESADARAN BUDAYA TERHADAP KEADILAN SOSIAL</a:t>
            </a:r>
          </a:p>
          <a:p>
            <a:pPr marL="225425" indent="-225425">
              <a:spcBef>
                <a:spcPct val="50000"/>
              </a:spcBef>
              <a:buFontTx/>
              <a:buChar char="•"/>
              <a:tabLst>
                <a:tab pos="225425" algn="l"/>
              </a:tabLst>
            </a:pPr>
            <a:r>
              <a:rPr lang="en-US"/>
              <a:t>BUDAYA FEODALISME</a:t>
            </a:r>
          </a:p>
          <a:p>
            <a:pPr marL="225425" indent="-225425">
              <a:spcBef>
                <a:spcPct val="50000"/>
              </a:spcBef>
              <a:buFont typeface="Wingdings" pitchFamily="2" charset="2"/>
              <a:buChar char="Ø"/>
              <a:tabLst>
                <a:tab pos="225425" algn="l"/>
              </a:tabLst>
            </a:pPr>
            <a:r>
              <a:rPr lang="en-US"/>
              <a:t>Berpola Patron-klien (kawula -gusti) </a:t>
            </a:r>
          </a:p>
          <a:p>
            <a:pPr marL="225425" indent="-225425">
              <a:spcBef>
                <a:spcPct val="50000"/>
              </a:spcBef>
              <a:buFont typeface="Wingdings" pitchFamily="2" charset="2"/>
              <a:buChar char="Ø"/>
              <a:tabLst>
                <a:tab pos="225425" algn="l"/>
              </a:tabLst>
            </a:pPr>
            <a:r>
              <a:rPr lang="en-US"/>
              <a:t>Keadilan yang berlaku aadalah keadilan individual</a:t>
            </a:r>
          </a:p>
          <a:p>
            <a:pPr marL="225425" indent="-225425">
              <a:spcBef>
                <a:spcPct val="50000"/>
              </a:spcBef>
              <a:buFont typeface="Wingdings" pitchFamily="2" charset="2"/>
              <a:buChar char="Ø"/>
              <a:tabLst>
                <a:tab pos="225425" algn="l"/>
              </a:tabLst>
            </a:pPr>
            <a:r>
              <a:rPr lang="en-US"/>
              <a:t>Kesadaran budaya : yang penting setiap orang tahu kedudukannya dan kewajibannya dan apa yang harus dikerjakannya, serta mengerti haknya.</a:t>
            </a:r>
          </a:p>
          <a:p>
            <a:pPr marL="225425" indent="-225425">
              <a:spcBef>
                <a:spcPct val="50000"/>
              </a:spcBef>
              <a:buFont typeface="Wingdings" pitchFamily="2" charset="2"/>
              <a:buChar char="Ø"/>
              <a:tabLst>
                <a:tab pos="225425" algn="l"/>
              </a:tabLst>
            </a:pPr>
            <a:r>
              <a:rPr lang="en-US"/>
              <a:t>Masalah keadilan sosialluput dari perhatian masyarakat. Keadilan terjadi bilasetiap orang dari golongan manapun berkehendak baik, berlaku adil terhadap sesamanya.</a:t>
            </a:r>
          </a:p>
          <a:p>
            <a:pPr marL="225425" indent="-225425">
              <a:spcBef>
                <a:spcPct val="50000"/>
              </a:spcBef>
              <a:buFont typeface="Wingdings" pitchFamily="2" charset="2"/>
              <a:buChar char="Ø"/>
              <a:tabLst>
                <a:tab pos="225425" algn="l"/>
              </a:tabLst>
            </a:pPr>
            <a:r>
              <a:rPr lang="en-US"/>
              <a:t>Di indonesia, masa kerajaan, penjajahan, Keadilan sosial tidak disinggung-singgung, persoalan keadilan adalah bagaimana raja memelihara rakyatnya dan bagagaimana rakyat berterimakasih kepada raja.</a:t>
            </a:r>
          </a:p>
          <a:p>
            <a:pPr marL="225425" indent="-225425">
              <a:spcBef>
                <a:spcPct val="50000"/>
              </a:spcBef>
              <a:buFont typeface="Wingdings" pitchFamily="2" charset="2"/>
              <a:buNone/>
              <a:tabLst>
                <a:tab pos="225425" algn="l"/>
              </a:tabLst>
            </a:pPr>
            <a:endParaRPr lang="en-US"/>
          </a:p>
          <a:p>
            <a:pPr marL="225425" indent="-225425">
              <a:spcBef>
                <a:spcPct val="50000"/>
              </a:spcBef>
              <a:buFontTx/>
              <a:buChar char="•"/>
              <a:tabLst>
                <a:tab pos="225425" algn="l"/>
              </a:tabLst>
            </a:pPr>
            <a:r>
              <a:rPr lang="en-US"/>
              <a:t>BUDAYA INDUSTRIALISASI DAN KAPITALISME</a:t>
            </a:r>
          </a:p>
        </p:txBody>
      </p:sp>
    </p:spTree>
  </p:cSld>
  <p:clrMapOvr>
    <a:masterClrMapping/>
  </p:clrMapOvr>
  <p:transition spd="slow">
    <p:random/>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1570" name="Rectangle 2"/>
          <p:cNvSpPr>
            <a:spLocks noGrp="1" noChangeArrowheads="1"/>
          </p:cNvSpPr>
          <p:nvPr>
            <p:ph type="body" idx="1"/>
          </p:nvPr>
        </p:nvSpPr>
        <p:spPr>
          <a:xfrm>
            <a:off x="228600" y="22860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901571" name="Text Box 3"/>
          <p:cNvSpPr txBox="1">
            <a:spLocks noChangeArrowheads="1"/>
          </p:cNvSpPr>
          <p:nvPr/>
        </p:nvSpPr>
        <p:spPr bwMode="auto">
          <a:xfrm>
            <a:off x="457200" y="838200"/>
            <a:ext cx="8305800" cy="5727700"/>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KESADARAN BUDAYA TERHADAP KEADILAN SOSIAL</a:t>
            </a:r>
          </a:p>
          <a:p>
            <a:pPr marL="225425" indent="-225425">
              <a:spcBef>
                <a:spcPct val="50000"/>
              </a:spcBef>
              <a:buFontTx/>
              <a:buChar char="•"/>
              <a:tabLst>
                <a:tab pos="225425" algn="l"/>
              </a:tabLst>
            </a:pPr>
            <a:r>
              <a:rPr lang="en-US"/>
              <a:t>BUDAYA FEODALISME</a:t>
            </a:r>
          </a:p>
          <a:p>
            <a:pPr marL="225425" indent="-225425">
              <a:spcBef>
                <a:spcPct val="50000"/>
              </a:spcBef>
              <a:buFontTx/>
              <a:buChar char="•"/>
              <a:tabLst>
                <a:tab pos="225425" algn="l"/>
              </a:tabLst>
            </a:pPr>
            <a:r>
              <a:rPr lang="en-US"/>
              <a:t>BUDAYA INDUSTRIALISASI DAN KAPITALISME</a:t>
            </a:r>
          </a:p>
          <a:p>
            <a:pPr marL="225425" indent="-225425">
              <a:spcBef>
                <a:spcPct val="50000"/>
              </a:spcBef>
              <a:buFont typeface="Wingdings" pitchFamily="2" charset="2"/>
              <a:buChar char="Ø"/>
              <a:tabLst>
                <a:tab pos="225425" algn="l"/>
              </a:tabLst>
            </a:pPr>
            <a:r>
              <a:rPr lang="en-US"/>
              <a:t>Revolusi industri tidak semata pengembangan pengetahuan praktis dan mekanis, revolusi industri juga menumbuhkan pola baru dalam bidang ekonomi, pola hubungan kerja yang baru, pola gaya hidup baru dan pola sosial yang baru.</a:t>
            </a:r>
          </a:p>
          <a:p>
            <a:pPr marL="225425" indent="-225425">
              <a:spcBef>
                <a:spcPct val="50000"/>
              </a:spcBef>
              <a:buFont typeface="Wingdings" pitchFamily="2" charset="2"/>
              <a:buChar char="Ø"/>
              <a:tabLst>
                <a:tab pos="225425" algn="l"/>
              </a:tabLst>
            </a:pPr>
            <a:r>
              <a:rPr lang="en-US"/>
              <a:t>Pola relasi sosial baru ditandai dengan munculnya kelas sosial baru dari patron-klien menjadi pemilik modal-pekerja. Kelas sosial baru tumbuh (kelas buruh industri), disamping para pemilik modal.</a:t>
            </a:r>
          </a:p>
          <a:p>
            <a:pPr marL="225425" indent="-225425">
              <a:spcBef>
                <a:spcPct val="50000"/>
              </a:spcBef>
              <a:buFont typeface="Wingdings" pitchFamily="2" charset="2"/>
              <a:buChar char="Ø"/>
              <a:tabLst>
                <a:tab pos="225425" algn="l"/>
              </a:tabLst>
            </a:pPr>
            <a:r>
              <a:rPr lang="en-US"/>
              <a:t>Ketidak adilan sosial terjadi. Kemiskinan kelas sosial buruh industri bukan karena faktor alamiah, tetapi karena sistem kerja kapitalistik.</a:t>
            </a:r>
          </a:p>
          <a:p>
            <a:pPr marL="225425" indent="-225425">
              <a:spcBef>
                <a:spcPct val="50000"/>
              </a:spcBef>
              <a:buFont typeface="Wingdings" pitchFamily="2" charset="2"/>
              <a:buChar char="Ø"/>
              <a:tabLst>
                <a:tab pos="225425" algn="l"/>
              </a:tabLst>
            </a:pPr>
            <a:r>
              <a:rPr lang="en-US"/>
              <a:t>Ketidak adilan sosial disebabkan oleh para kapitalis atau sistem masyarakat kapitilstik itu sendiri. </a:t>
            </a:r>
          </a:p>
          <a:p>
            <a:pPr marL="225425" indent="-225425">
              <a:spcBef>
                <a:spcPct val="50000"/>
              </a:spcBef>
              <a:buFont typeface="Wingdings" pitchFamily="2" charset="2"/>
              <a:buChar char="Ø"/>
              <a:tabLst>
                <a:tab pos="225425" algn="l"/>
              </a:tabLst>
            </a:pPr>
            <a:r>
              <a:rPr lang="en-US"/>
              <a:t>Dalalam perjalanan sejarahnya struktur masyarakat kapitalistik mendapat tantangan dari kaum sosialis, marxis dan gereja yang antara lain melahirkan komunisme</a:t>
            </a:r>
          </a:p>
        </p:txBody>
      </p:sp>
    </p:spTree>
  </p:cSld>
  <p:clrMapOvr>
    <a:masterClrMapping/>
  </p:clrMapOvr>
  <p:transition spd="slow">
    <p:random/>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02" name="Rectangle 2"/>
          <p:cNvSpPr>
            <a:spLocks noGrp="1" noChangeArrowheads="1"/>
          </p:cNvSpPr>
          <p:nvPr>
            <p:ph type="body" idx="1"/>
          </p:nvPr>
        </p:nvSpPr>
        <p:spPr>
          <a:xfrm>
            <a:off x="228600" y="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94403" name="Text Box 3"/>
          <p:cNvSpPr txBox="1">
            <a:spLocks noChangeArrowheads="1"/>
          </p:cNvSpPr>
          <p:nvPr/>
        </p:nvSpPr>
        <p:spPr bwMode="auto">
          <a:xfrm>
            <a:off x="457200" y="457200"/>
            <a:ext cx="8305800" cy="6140450"/>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KEADILAN SOSIAL SECARA GLOBAL</a:t>
            </a:r>
          </a:p>
          <a:p>
            <a:pPr marL="225425" indent="-225425">
              <a:spcBef>
                <a:spcPct val="50000"/>
              </a:spcBef>
              <a:buFont typeface="Wingdings" pitchFamily="2" charset="2"/>
              <a:buChar char="§"/>
              <a:tabLst>
                <a:tab pos="225425" algn="l"/>
              </a:tabLst>
            </a:pPr>
            <a:r>
              <a:rPr lang="en-US"/>
              <a:t>SUDUT PANDANG NEGARA INDUSTRI</a:t>
            </a:r>
          </a:p>
          <a:p>
            <a:pPr marL="225425" indent="-225425">
              <a:spcBef>
                <a:spcPct val="50000"/>
              </a:spcBef>
              <a:buFont typeface="Wingdings" pitchFamily="2" charset="2"/>
              <a:buChar char="Ø"/>
              <a:tabLst>
                <a:tab pos="225425" algn="l"/>
              </a:tabLst>
            </a:pPr>
            <a:r>
              <a:rPr lang="en-US"/>
              <a:t>Di tingkat global kesadaran akan keadilan sosial dalam proses dan struktur bangsa-bangsa menjadi masalah pelik karena ketimpangan dan kesenjangan antar negara.</a:t>
            </a:r>
          </a:p>
          <a:p>
            <a:pPr marL="225425" indent="-225425">
              <a:spcBef>
                <a:spcPct val="50000"/>
              </a:spcBef>
              <a:buFont typeface="Wingdings" pitchFamily="2" charset="2"/>
              <a:buChar char="Ø"/>
              <a:tabLst>
                <a:tab pos="225425" algn="l"/>
              </a:tabLst>
            </a:pPr>
            <a:r>
              <a:rPr lang="en-US"/>
              <a:t>Negara maju, negara berkembang dan negara miskin, menyadari bahwa terdapat ketidak adilan sosial dalam struktur global (artinya dalam relasi internasional).</a:t>
            </a:r>
          </a:p>
          <a:p>
            <a:pPr marL="225425" indent="-225425">
              <a:spcBef>
                <a:spcPct val="50000"/>
              </a:spcBef>
              <a:buFont typeface="Wingdings" pitchFamily="2" charset="2"/>
              <a:buChar char="Ø"/>
              <a:tabLst>
                <a:tab pos="225425" algn="l"/>
              </a:tabLst>
            </a:pPr>
            <a:r>
              <a:rPr lang="en-US"/>
              <a:t>Pertemuan Roma tahun 1971, muncul pemikiran perlunya pengallihan modal dari negara maju ke negara miskin. Namun akibatnya negara miskin menjadi sangat tergantung pada negara atau lembaga donor. </a:t>
            </a:r>
          </a:p>
          <a:p>
            <a:pPr marL="225425" indent="-225425">
              <a:spcBef>
                <a:spcPct val="50000"/>
              </a:spcBef>
              <a:buFont typeface="Wingdings" pitchFamily="2" charset="2"/>
              <a:buChar char="Ø"/>
              <a:tabLst>
                <a:tab pos="225425" algn="l"/>
              </a:tabLst>
            </a:pPr>
            <a:r>
              <a:rPr lang="en-US"/>
              <a:t>Hutang LN menumpuk dan ketidakmampuan negara miskin untuk melunasinya. Hal ini menimbulkan ketimpangan sosial antar negara maju dan negara miskin bahkan menjadi semakin dalam.</a:t>
            </a:r>
          </a:p>
          <a:p>
            <a:pPr marL="225425" indent="-225425">
              <a:spcBef>
                <a:spcPct val="50000"/>
              </a:spcBef>
              <a:buFont typeface="Wingdings" pitchFamily="2" charset="2"/>
              <a:buChar char="Ø"/>
              <a:tabLst>
                <a:tab pos="225425" algn="l"/>
              </a:tabLst>
            </a:pPr>
            <a:r>
              <a:rPr lang="en-US"/>
              <a:t>Maka masalah tersebut harus dipecahkan terlebih dahulu, jika ingin keadilan sosial dapat ditegakan.</a:t>
            </a:r>
          </a:p>
          <a:p>
            <a:pPr marL="225425" indent="-225425">
              <a:spcBef>
                <a:spcPct val="50000"/>
              </a:spcBef>
              <a:buFont typeface="Wingdings" pitchFamily="2" charset="2"/>
              <a:buNone/>
              <a:tabLst>
                <a:tab pos="225425" algn="l"/>
              </a:tabLst>
            </a:pPr>
            <a:endParaRPr lang="en-US"/>
          </a:p>
          <a:p>
            <a:pPr marL="225425" indent="-225425">
              <a:spcBef>
                <a:spcPct val="50000"/>
              </a:spcBef>
              <a:buFont typeface="Wingdings" pitchFamily="2" charset="2"/>
              <a:buChar char="§"/>
              <a:tabLst>
                <a:tab pos="225425" algn="l"/>
              </a:tabLst>
            </a:pPr>
            <a:r>
              <a:rPr lang="en-US"/>
              <a:t>PROBLEMATIKA NEGARA BERKEMBANG</a:t>
            </a:r>
          </a:p>
        </p:txBody>
      </p:sp>
    </p:spTree>
  </p:cSld>
  <p:clrMapOvr>
    <a:masterClrMapping/>
  </p:clrMapOvr>
  <p:transition spd="slow">
    <p:random/>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2594" name="Rectangle 2"/>
          <p:cNvSpPr>
            <a:spLocks noGrp="1" noChangeArrowheads="1"/>
          </p:cNvSpPr>
          <p:nvPr>
            <p:ph type="body" idx="1"/>
          </p:nvPr>
        </p:nvSpPr>
        <p:spPr>
          <a:xfrm>
            <a:off x="228600" y="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902595" name="Text Box 3"/>
          <p:cNvSpPr txBox="1">
            <a:spLocks noChangeArrowheads="1"/>
          </p:cNvSpPr>
          <p:nvPr/>
        </p:nvSpPr>
        <p:spPr bwMode="auto">
          <a:xfrm>
            <a:off x="457200" y="457200"/>
            <a:ext cx="8305800" cy="5591175"/>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KEADILAN SOSIAL SECARA GLOBAL</a:t>
            </a:r>
          </a:p>
          <a:p>
            <a:pPr marL="225425" indent="-225425">
              <a:spcBef>
                <a:spcPct val="50000"/>
              </a:spcBef>
              <a:tabLst>
                <a:tab pos="225425" algn="l"/>
              </a:tabLst>
            </a:pPr>
            <a:endParaRPr lang="en-US" b="1"/>
          </a:p>
          <a:p>
            <a:pPr marL="225425" indent="-225425">
              <a:spcBef>
                <a:spcPct val="50000"/>
              </a:spcBef>
              <a:buFont typeface="Wingdings" pitchFamily="2" charset="2"/>
              <a:buChar char="§"/>
              <a:tabLst>
                <a:tab pos="225425" algn="l"/>
              </a:tabLst>
            </a:pPr>
            <a:r>
              <a:rPr lang="en-US"/>
              <a:t>SUDUT PANDANG NEGARA INDUSTRI</a:t>
            </a:r>
          </a:p>
          <a:p>
            <a:pPr marL="225425" indent="-225425">
              <a:spcBef>
                <a:spcPct val="50000"/>
              </a:spcBef>
              <a:buFont typeface="Wingdings" pitchFamily="2" charset="2"/>
              <a:buChar char="§"/>
              <a:tabLst>
                <a:tab pos="225425" algn="l"/>
              </a:tabLst>
            </a:pPr>
            <a:r>
              <a:rPr lang="en-US"/>
              <a:t>PROBLEMATIKA NEGARA BERKEMBANG</a:t>
            </a:r>
          </a:p>
          <a:p>
            <a:pPr marL="225425" indent="-225425">
              <a:spcBef>
                <a:spcPct val="50000"/>
              </a:spcBef>
              <a:buFont typeface="Wingdings" pitchFamily="2" charset="2"/>
              <a:buChar char="Ø"/>
              <a:tabLst>
                <a:tab pos="225425" algn="l"/>
              </a:tabLst>
            </a:pPr>
            <a:r>
              <a:rPr lang="en-US"/>
              <a:t>Perubahan status dari negara jajahan menjadi negara merdeka tidak selalu diikuti perubahan dalam struktur sosial dan ekonomi.</a:t>
            </a:r>
          </a:p>
          <a:p>
            <a:pPr marL="225425" indent="-225425">
              <a:spcBef>
                <a:spcPct val="50000"/>
              </a:spcBef>
              <a:buFont typeface="Wingdings" pitchFamily="2" charset="2"/>
              <a:buChar char="Ø"/>
              <a:tabLst>
                <a:tab pos="225425" algn="l"/>
              </a:tabLst>
            </a:pPr>
            <a:r>
              <a:rPr lang="en-US"/>
              <a:t>Negara baru ini serta merta meneruskan pola perekonomian penjajah pada negara yang merdeka ini.</a:t>
            </a:r>
          </a:p>
          <a:p>
            <a:pPr marL="225425" indent="-225425">
              <a:spcBef>
                <a:spcPct val="50000"/>
              </a:spcBef>
              <a:buFont typeface="Wingdings" pitchFamily="2" charset="2"/>
              <a:buChar char="Ø"/>
              <a:tabLst>
                <a:tab pos="225425" algn="l"/>
              </a:tabLst>
            </a:pPr>
            <a:r>
              <a:rPr lang="en-US"/>
              <a:t>Perubahan semakin sulit karena para penguasa modal/perekonomian baru ini ternyata ikut ambil bagian dalam usaha menegakan stabilitas politik di negara-negara berkembang ini.</a:t>
            </a:r>
          </a:p>
          <a:p>
            <a:pPr marL="225425" indent="-225425">
              <a:spcBef>
                <a:spcPct val="50000"/>
              </a:spcBef>
              <a:buFont typeface="Wingdings" pitchFamily="2" charset="2"/>
              <a:buChar char="Ø"/>
              <a:tabLst>
                <a:tab pos="225425" algn="l"/>
              </a:tabLst>
            </a:pPr>
            <a:r>
              <a:rPr lang="en-US"/>
              <a:t>Negara berkembang harus berkompromi dengan kepentingan negara donor yang menyediakan dana untuk menggulirkan perekonomian</a:t>
            </a:r>
          </a:p>
          <a:p>
            <a:pPr marL="225425" indent="-225425">
              <a:spcBef>
                <a:spcPct val="50000"/>
              </a:spcBef>
              <a:buFont typeface="Wingdings" pitchFamily="2" charset="2"/>
              <a:buChar char="Ø"/>
              <a:tabLst>
                <a:tab pos="225425" algn="l"/>
              </a:tabLst>
            </a:pPr>
            <a:r>
              <a:rPr lang="en-US"/>
              <a:t>Dalam posisi ini, para elit politik dan ekonomi sering memperoleh keuntungan, demi terjaganya situasi yang menguntungkan bagi para investor agar mereka tidak lari.</a:t>
            </a:r>
          </a:p>
        </p:txBody>
      </p:sp>
    </p:spTree>
  </p:cSld>
  <p:clrMapOvr>
    <a:masterClrMapping/>
  </p:clrMapOvr>
  <p:transition spd="slow">
    <p:random/>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5426" name="Rectangle 2"/>
          <p:cNvSpPr>
            <a:spLocks noGrp="1" noChangeArrowheads="1"/>
          </p:cNvSpPr>
          <p:nvPr>
            <p:ph type="body" idx="1"/>
          </p:nvPr>
        </p:nvSpPr>
        <p:spPr>
          <a:xfrm>
            <a:off x="228600" y="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95427" name="Text Box 3"/>
          <p:cNvSpPr txBox="1">
            <a:spLocks noChangeArrowheads="1"/>
          </p:cNvSpPr>
          <p:nvPr/>
        </p:nvSpPr>
        <p:spPr bwMode="auto">
          <a:xfrm>
            <a:off x="457200" y="533400"/>
            <a:ext cx="8305800" cy="6000750"/>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MASALAH KEADILAN SOSIAL DI INDONESIA</a:t>
            </a:r>
          </a:p>
          <a:p>
            <a:pPr marL="225425" indent="-225425">
              <a:spcBef>
                <a:spcPct val="50000"/>
              </a:spcBef>
              <a:buFont typeface="Wingdings" pitchFamily="2" charset="2"/>
              <a:buChar char="§"/>
              <a:tabLst>
                <a:tab pos="225425" algn="l"/>
              </a:tabLst>
            </a:pPr>
            <a:r>
              <a:rPr lang="en-US"/>
              <a:t>KEMISKINAN STRUKTURAL</a:t>
            </a:r>
          </a:p>
          <a:p>
            <a:pPr marL="225425" indent="-225425">
              <a:spcBef>
                <a:spcPct val="50000"/>
              </a:spcBef>
              <a:buFont typeface="Wingdings" pitchFamily="2" charset="2"/>
              <a:buNone/>
              <a:tabLst>
                <a:tab pos="225425" algn="l"/>
              </a:tabLst>
            </a:pPr>
            <a:r>
              <a:rPr lang="en-US"/>
              <a:t>	adalah bentuk kemiskinan yang bukan disebabkan oleh faktor alamiah seperti faktor alam, pendidikan atau karakter manusia. Kemiskinan lebih disebabkan oleh produk langsun atau tak langsung dari sebuah struktur di bidang politik, ekonomi dan budaya. </a:t>
            </a:r>
          </a:p>
          <a:p>
            <a:pPr marL="225425" indent="-225425">
              <a:spcBef>
                <a:spcPct val="50000"/>
              </a:spcBef>
              <a:buFont typeface="Wingdings" pitchFamily="2" charset="2"/>
              <a:buNone/>
              <a:tabLst>
                <a:tab pos="225425" algn="l"/>
              </a:tabLst>
            </a:pPr>
            <a:r>
              <a:rPr lang="en-US"/>
              <a:t>	Misalnya: kekuasaan golongan elit ya sosial yang sewenang-wenang; urbanisasi; penanaman modal besar yang tidak menciptakan lapangan kerja; sistem pertanian modern yang tidak menguntungkan petani kecil.</a:t>
            </a:r>
          </a:p>
          <a:p>
            <a:pPr marL="225425" indent="-225425">
              <a:spcBef>
                <a:spcPct val="50000"/>
              </a:spcBef>
              <a:buFont typeface="Wingdings" pitchFamily="2" charset="2"/>
              <a:buChar char="§"/>
              <a:tabLst>
                <a:tab pos="225425" algn="l"/>
              </a:tabLst>
            </a:pPr>
            <a:r>
              <a:rPr lang="en-US"/>
              <a:t>MASALAH BUDAYA</a:t>
            </a:r>
          </a:p>
          <a:p>
            <a:pPr marL="225425" indent="-225425">
              <a:spcBef>
                <a:spcPct val="50000"/>
              </a:spcBef>
              <a:buFont typeface="Wingdings" pitchFamily="2" charset="2"/>
              <a:buNone/>
              <a:tabLst>
                <a:tab pos="225425" algn="l"/>
              </a:tabLst>
            </a:pPr>
            <a:r>
              <a:rPr lang="en-US"/>
              <a:t>	Masalah keadilan sosial dari sudut budaya berkaitan dengan pola gaya hidup yang berkembang di Indonesia. Gaya hidup yang berakar dari pola feodal berhadapan dengan pola modern yang mengutamakan kepentingan individu, kebebasan, supremasi ilmu pengetahuan dan teknologi. Terjadi ketimpangan sosial, karena yang diuntungkan adalah golongan patron, baik melalui penanaman modal maupun akibat kolonialisme. Demokrasi yang dibawa oleh pola modernisasi gaya kapitalis tidak merubah mentalitas rata-rata masyarakat karena kuatnya pola patron-klien yang tidak demokratis pada budaya feodal.</a:t>
            </a:r>
          </a:p>
        </p:txBody>
      </p:sp>
    </p:spTree>
  </p:cSld>
  <p:clrMapOvr>
    <a:masterClrMapping/>
  </p:clrMapOvr>
  <p:transition spd="slow">
    <p:random/>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3618" name="Rectangle 2"/>
          <p:cNvSpPr>
            <a:spLocks noGrp="1" noChangeArrowheads="1"/>
          </p:cNvSpPr>
          <p:nvPr>
            <p:ph type="body" idx="1"/>
          </p:nvPr>
        </p:nvSpPr>
        <p:spPr>
          <a:xfrm>
            <a:off x="228600" y="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903619" name="Text Box 3"/>
          <p:cNvSpPr txBox="1">
            <a:spLocks noChangeArrowheads="1"/>
          </p:cNvSpPr>
          <p:nvPr/>
        </p:nvSpPr>
        <p:spPr bwMode="auto">
          <a:xfrm>
            <a:off x="381000" y="533400"/>
            <a:ext cx="8305800" cy="6140450"/>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MASALAH KEADILAN SOSIAL DI INDONESIA</a:t>
            </a:r>
          </a:p>
          <a:p>
            <a:pPr marL="225425" indent="-225425">
              <a:spcBef>
                <a:spcPct val="50000"/>
              </a:spcBef>
              <a:buFont typeface="Wingdings" pitchFamily="2" charset="2"/>
              <a:buChar char="§"/>
              <a:tabLst>
                <a:tab pos="225425" algn="l"/>
              </a:tabLst>
            </a:pPr>
            <a:r>
              <a:rPr lang="en-US"/>
              <a:t>MASALAH DAYA BELI MASYARAKAT</a:t>
            </a:r>
          </a:p>
          <a:p>
            <a:pPr marL="225425" indent="-225425">
              <a:spcBef>
                <a:spcPct val="50000"/>
              </a:spcBef>
              <a:buFont typeface="Wingdings" pitchFamily="2" charset="2"/>
              <a:buNone/>
              <a:tabLst>
                <a:tab pos="225425" algn="l"/>
              </a:tabLst>
            </a:pPr>
            <a:r>
              <a:rPr lang="en-US"/>
              <a:t>	Jumlah penduduk yang besar merupakan peluang baik bagi pelemparan produk. Namun pelemparan produk ke pasar ternyata tidak dibarengi dengan peningkatan daya beli masyarakat, sehingga harga-harga tidak pernah benar-benar terjangkau oleh masyarakat kebanyakan.</a:t>
            </a:r>
          </a:p>
          <a:p>
            <a:pPr marL="225425" indent="-225425">
              <a:spcBef>
                <a:spcPct val="50000"/>
              </a:spcBef>
              <a:buFont typeface="Wingdings" pitchFamily="2" charset="2"/>
              <a:buNone/>
              <a:tabLst>
                <a:tab pos="225425" algn="l"/>
              </a:tabLst>
            </a:pPr>
            <a:r>
              <a:rPr lang="en-US"/>
              <a:t> </a:t>
            </a:r>
          </a:p>
          <a:p>
            <a:pPr marL="225425" indent="-225425">
              <a:spcBef>
                <a:spcPct val="50000"/>
              </a:spcBef>
              <a:buFont typeface="Wingdings" pitchFamily="2" charset="2"/>
              <a:buChar char="§"/>
              <a:tabLst>
                <a:tab pos="225425" algn="l"/>
              </a:tabLst>
            </a:pPr>
            <a:r>
              <a:rPr lang="en-US"/>
              <a:t>MASALAH PENENTUAN ORIENTASI PASAR</a:t>
            </a:r>
          </a:p>
          <a:p>
            <a:pPr marL="225425" indent="-225425">
              <a:spcBef>
                <a:spcPct val="50000"/>
              </a:spcBef>
              <a:buFont typeface="Wingdings" pitchFamily="2" charset="2"/>
              <a:buNone/>
              <a:tabLst>
                <a:tab pos="225425" algn="l"/>
              </a:tabLst>
            </a:pPr>
            <a:r>
              <a:rPr lang="en-US"/>
              <a:t>	daya beli masyarakat yang rendah membuat orientasi pasar hanya menjangkau golongan menengah keatas yang jumlahnya hanya sekitar 10% penduduk. Kebanyakan masyarakat tidak mampu menjangkau barang-barang tsb, sehingga kesejahteraan mereka meningkat. Ini merupakan bentuk lain dari kemiskinan struktural yang mengakibatkan ketidak adilan sosial.</a:t>
            </a:r>
          </a:p>
          <a:p>
            <a:pPr marL="225425" indent="-225425">
              <a:spcBef>
                <a:spcPct val="50000"/>
              </a:spcBef>
              <a:buFont typeface="Wingdings" pitchFamily="2" charset="2"/>
              <a:buNone/>
              <a:tabLst>
                <a:tab pos="225425" algn="l"/>
              </a:tabLst>
            </a:pPr>
            <a:endParaRPr lang="en-US"/>
          </a:p>
          <a:p>
            <a:pPr marL="225425" indent="-225425">
              <a:spcBef>
                <a:spcPct val="50000"/>
              </a:spcBef>
              <a:buFont typeface="Wingdings" pitchFamily="2" charset="2"/>
              <a:buChar char="§"/>
              <a:tabLst>
                <a:tab pos="225425" algn="l"/>
              </a:tabLst>
            </a:pPr>
            <a:r>
              <a:rPr lang="en-US"/>
              <a:t>MASALAH PERTANIAN</a:t>
            </a:r>
          </a:p>
          <a:p>
            <a:pPr marL="225425" indent="-225425">
              <a:spcBef>
                <a:spcPct val="50000"/>
              </a:spcBef>
              <a:buFont typeface="Wingdings" pitchFamily="2" charset="2"/>
              <a:buNone/>
              <a:tabLst>
                <a:tab pos="225425" algn="l"/>
              </a:tabLst>
            </a:pPr>
            <a:r>
              <a:rPr lang="en-US"/>
              <a:t>	Petani kecil yang ingin meningkatkan daya beli tidak mampu memenuhi standar penanaman pangan. Sementara petani kaya cenderung beralih ke tanaman yang lebih menguntungkan.</a:t>
            </a:r>
          </a:p>
        </p:txBody>
      </p:sp>
    </p:spTree>
  </p:cSld>
  <p:clrMapOvr>
    <a:masterClrMapping/>
  </p:clrMapOvr>
  <p:transition spd="slow">
    <p:random/>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6450" name="Rectangle 2"/>
          <p:cNvSpPr>
            <a:spLocks noGrp="1" noChangeArrowheads="1"/>
          </p:cNvSpPr>
          <p:nvPr>
            <p:ph type="body" idx="1"/>
          </p:nvPr>
        </p:nvSpPr>
        <p:spPr>
          <a:xfrm>
            <a:off x="228600" y="22860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96451" name="Text Box 3"/>
          <p:cNvSpPr txBox="1">
            <a:spLocks noChangeArrowheads="1"/>
          </p:cNvSpPr>
          <p:nvPr/>
        </p:nvSpPr>
        <p:spPr bwMode="auto">
          <a:xfrm>
            <a:off x="457200" y="685800"/>
            <a:ext cx="8305800" cy="5451475"/>
          </a:xfrm>
          <a:prstGeom prst="rect">
            <a:avLst/>
          </a:prstGeom>
          <a:noFill/>
          <a:ln w="9525">
            <a:noFill/>
            <a:miter lim="800000"/>
            <a:headEnd/>
            <a:tailEnd/>
          </a:ln>
          <a:effectLst/>
        </p:spPr>
        <p:txBody>
          <a:bodyPr>
            <a:spAutoFit/>
          </a:bodyPr>
          <a:lstStyle/>
          <a:p>
            <a:pPr marL="225425" indent="-225425">
              <a:spcBef>
                <a:spcPct val="50000"/>
              </a:spcBef>
              <a:tabLst>
                <a:tab pos="225425" algn="l"/>
              </a:tabLst>
            </a:pPr>
            <a:r>
              <a:rPr lang="en-US" b="1"/>
              <a:t>MENUJU KEADILAN SOSIAL DI INDONESIA</a:t>
            </a:r>
          </a:p>
          <a:p>
            <a:pPr marL="225425" indent="-225425">
              <a:spcBef>
                <a:spcPct val="50000"/>
              </a:spcBef>
              <a:buFont typeface="Wingdings" pitchFamily="2" charset="2"/>
              <a:buChar char="§"/>
              <a:tabLst>
                <a:tab pos="225425" algn="l"/>
              </a:tabLst>
            </a:pPr>
            <a:r>
              <a:rPr lang="en-US"/>
              <a:t>MENANAMKAN NILAI SOLIDARITAS DAN SUBSIDIARITAS</a:t>
            </a:r>
          </a:p>
          <a:p>
            <a:pPr marL="225425" indent="-225425">
              <a:spcBef>
                <a:spcPct val="50000"/>
              </a:spcBef>
              <a:buFont typeface="Wingdings" pitchFamily="2" charset="2"/>
              <a:buNone/>
              <a:tabLst>
                <a:tab pos="225425" algn="l"/>
              </a:tabLst>
            </a:pPr>
            <a:r>
              <a:rPr lang="en-US"/>
              <a:t>	Solidaritas berarti membela dan mengusahakan kehidupan bagi orang-orang yang dipinggirkan dalam proses atau mekanisme hubungan antar bidang kehidupan karena terbatas dalam akses kepentingan politik, ekonomi dan budaya mereka.</a:t>
            </a:r>
          </a:p>
          <a:p>
            <a:pPr marL="225425" indent="-225425">
              <a:spcBef>
                <a:spcPct val="50000"/>
              </a:spcBef>
              <a:buFont typeface="Wingdings" pitchFamily="2" charset="2"/>
              <a:buNone/>
              <a:tabLst>
                <a:tab pos="225425" algn="l"/>
              </a:tabLst>
            </a:pPr>
            <a:r>
              <a:rPr lang="en-US"/>
              <a:t>	Bersikap solider adalah upaya menentukan prioritas dalam struktur masyarakat: siapa yang mendapat pemberdayaan lebih dahulu.</a:t>
            </a:r>
          </a:p>
          <a:p>
            <a:pPr marL="225425" indent="-225425">
              <a:spcBef>
                <a:spcPct val="50000"/>
              </a:spcBef>
              <a:buFont typeface="Wingdings" pitchFamily="2" charset="2"/>
              <a:buNone/>
              <a:tabLst>
                <a:tab pos="225425" algn="l"/>
              </a:tabLst>
            </a:pPr>
            <a:endParaRPr lang="en-US"/>
          </a:p>
          <a:p>
            <a:pPr marL="225425" indent="-225425">
              <a:spcBef>
                <a:spcPct val="50000"/>
              </a:spcBef>
              <a:buFont typeface="Wingdings" pitchFamily="2" charset="2"/>
              <a:buNone/>
              <a:tabLst>
                <a:tab pos="225425" algn="l"/>
              </a:tabLst>
            </a:pPr>
            <a:r>
              <a:rPr lang="en-US"/>
              <a:t>	Nilai subsidiaritas berkaitan berkaitan dengan prinsi p ekonomi . Nilai ini mendorong orang untuk tidak mengambil alih urusan yang bisa dikerjakan oleh level di bawahnya. Dalam struktur masyarakat prinsip ini berarti golongan masyarakat yang mampu berakses ekonomi, politik dan budaya tidak mengambil alih kehidupan golongan di bawahnya. Kemandirian publik menjadi hal penting dalam nilai ini dan akan mempengaruhi struktur masyarakat agar dalam bidang kehidupan ekonomi, politik dan budaya tidak mementingkan kebutuhan pihak yang berakses kuat.</a:t>
            </a:r>
          </a:p>
        </p:txBody>
      </p:sp>
    </p:spTree>
  </p:cSld>
  <p:clrMapOvr>
    <a:masterClrMapping/>
  </p:clrMapOvr>
  <p:transition spd="slow">
    <p:random/>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7474" name="Rectangle 2"/>
          <p:cNvSpPr>
            <a:spLocks noGrp="1" noChangeArrowheads="1"/>
          </p:cNvSpPr>
          <p:nvPr>
            <p:ph type="body" idx="1"/>
          </p:nvPr>
        </p:nvSpPr>
        <p:spPr>
          <a:xfrm>
            <a:off x="304800" y="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97475" name="Text Box 3"/>
          <p:cNvSpPr txBox="1">
            <a:spLocks noChangeArrowheads="1"/>
          </p:cNvSpPr>
          <p:nvPr/>
        </p:nvSpPr>
        <p:spPr bwMode="auto">
          <a:xfrm>
            <a:off x="457200" y="533400"/>
            <a:ext cx="8305800" cy="5864225"/>
          </a:xfrm>
          <a:prstGeom prst="rect">
            <a:avLst/>
          </a:prstGeom>
          <a:noFill/>
          <a:ln w="9525">
            <a:noFill/>
            <a:miter lim="800000"/>
            <a:headEnd/>
            <a:tailEnd/>
          </a:ln>
          <a:effectLst/>
        </p:spPr>
        <p:txBody>
          <a:bodyPr>
            <a:spAutoFit/>
          </a:bodyPr>
          <a:lstStyle/>
          <a:p>
            <a:pPr marL="225425" indent="-225425">
              <a:spcBef>
                <a:spcPct val="50000"/>
              </a:spcBef>
            </a:pPr>
            <a:r>
              <a:rPr lang="en-US" b="1"/>
              <a:t>PAHAM KEDAULATAN RAKYAT DALAM PEMBANGUNAN EKONOMI</a:t>
            </a:r>
          </a:p>
          <a:p>
            <a:pPr marL="225425" indent="-225425">
              <a:spcBef>
                <a:spcPct val="50000"/>
              </a:spcBef>
              <a:buFont typeface="Wingdings" pitchFamily="2" charset="2"/>
              <a:buChar char="§"/>
            </a:pPr>
            <a:r>
              <a:rPr lang="en-US"/>
              <a:t>PRINSIP DEMOKRASI EKONOMI BUNG HATTA</a:t>
            </a:r>
          </a:p>
          <a:p>
            <a:pPr marL="225425" indent="-225425">
              <a:spcBef>
                <a:spcPct val="50000"/>
              </a:spcBef>
              <a:buFont typeface="Wingdings" pitchFamily="2" charset="2"/>
              <a:buNone/>
            </a:pPr>
            <a:r>
              <a:rPr lang="en-US"/>
              <a:t>	Dalam konsep negara demokrasinya, Bung Hatta menegaskan pentingnya prinsip demokrasi diterapkan dalam bidang ekonomi. Bung Hatta tidak menginginkan perekonomian diatur oleh segelintir penguasa, para ningrat dan bangsawan atau oleh penjajah. Dengan kemandirian rakyat di bidang ekonomi diharapkan kondisi sosial yang disebut sebagai keadilan sosial.</a:t>
            </a:r>
          </a:p>
          <a:p>
            <a:pPr marL="225425" indent="-225425">
              <a:spcBef>
                <a:spcPct val="50000"/>
              </a:spcBef>
              <a:buFont typeface="Wingdings" pitchFamily="2" charset="2"/>
              <a:buNone/>
            </a:pPr>
            <a:endParaRPr lang="en-US"/>
          </a:p>
          <a:p>
            <a:pPr marL="225425" indent="-225425">
              <a:spcBef>
                <a:spcPct val="50000"/>
              </a:spcBef>
              <a:buFont typeface="Wingdings" pitchFamily="2" charset="2"/>
              <a:buChar char="§"/>
            </a:pPr>
            <a:r>
              <a:rPr lang="en-US"/>
              <a:t>PASAL 33 DAN 34 UUD 1945 TENTANG PEREKONOMIAN NASIONAL </a:t>
            </a:r>
          </a:p>
          <a:p>
            <a:pPr marL="225425" indent="-225425">
              <a:spcBef>
                <a:spcPct val="50000"/>
              </a:spcBef>
              <a:buFont typeface="Wingdings" pitchFamily="2" charset="2"/>
              <a:buNone/>
            </a:pPr>
            <a:r>
              <a:rPr lang="en-US"/>
              <a:t>   DAN KESEJAHTERAAN SOSIAL</a:t>
            </a:r>
          </a:p>
          <a:p>
            <a:pPr marL="225425" indent="-225425">
              <a:spcBef>
                <a:spcPct val="50000"/>
              </a:spcBef>
              <a:buFont typeface="Wingdings" pitchFamily="2" charset="2"/>
              <a:buNone/>
            </a:pPr>
            <a:r>
              <a:rPr lang="en-US"/>
              <a:t>	Pasal-pasal ini menegaskan norma hukum dasar cita-cita Bung Hatta dalam kehidupan bernegara. Pasal 33 (1) ayat ini mengisyaratkan bentuk perekonomian demokratis. Ayat (4) menegaskan Perekonomian ekonomi nasional diselenggarakan berdasar atas demokrasi ekonomi dengan prinsip kebersamaan. Sedangkan pasal 34 dirumuskan untuk menetralisir dampak negatif liberalisme. Terdapat tanggung jawab negara untuk menjamin seluruh anggota masyarakat. Melaksanakan pengembangan jaminan sosial bagi seluruh rakyat dan memberdayakan masyarakat lemah dan tak mampu.</a:t>
            </a:r>
          </a:p>
        </p:txBody>
      </p:sp>
    </p:spTree>
  </p:cSld>
  <p:clrMapOvr>
    <a:masterClrMapping/>
  </p:clrMapOvr>
  <p:transition spd="slow">
    <p:random/>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378" name="Rectangle 2"/>
          <p:cNvSpPr>
            <a:spLocks noGrp="1" noChangeArrowheads="1"/>
          </p:cNvSpPr>
          <p:nvPr>
            <p:ph type="body" idx="1"/>
          </p:nvPr>
        </p:nvSpPr>
        <p:spPr>
          <a:xfrm>
            <a:off x="228600" y="228600"/>
            <a:ext cx="8382000" cy="457200"/>
          </a:xfrm>
        </p:spPr>
        <p:txBody>
          <a:bodyPr/>
          <a:lstStyle/>
          <a:p>
            <a:pPr algn="ctr">
              <a:buFont typeface="Wingdings" pitchFamily="2" charset="2"/>
              <a:buNone/>
            </a:pPr>
            <a:r>
              <a:rPr lang="en-US" sz="2000" b="1"/>
              <a:t>NILAI FILOSOFIS KEADILAN SOSIAL BAGI SELURUH RAKYAT</a:t>
            </a:r>
            <a:endParaRPr lang="en-US" sz="2000" b="1" noProof="1"/>
          </a:p>
        </p:txBody>
      </p:sp>
      <p:sp>
        <p:nvSpPr>
          <p:cNvPr id="1893379" name="Text Box 3"/>
          <p:cNvSpPr txBox="1">
            <a:spLocks noChangeArrowheads="1"/>
          </p:cNvSpPr>
          <p:nvPr/>
        </p:nvSpPr>
        <p:spPr bwMode="auto">
          <a:xfrm>
            <a:off x="457200" y="838200"/>
            <a:ext cx="8305800" cy="5453063"/>
          </a:xfrm>
          <a:prstGeom prst="rect">
            <a:avLst/>
          </a:prstGeom>
          <a:noFill/>
          <a:ln w="9525">
            <a:noFill/>
            <a:miter lim="800000"/>
            <a:headEnd/>
            <a:tailEnd/>
          </a:ln>
          <a:effectLst/>
        </p:spPr>
        <p:txBody>
          <a:bodyPr>
            <a:spAutoFit/>
          </a:bodyPr>
          <a:lstStyle/>
          <a:p>
            <a:pPr>
              <a:spcBef>
                <a:spcPct val="50000"/>
              </a:spcBef>
            </a:pPr>
            <a:r>
              <a:rPr lang="en-US" b="1"/>
              <a:t>Pengertian Keadilan</a:t>
            </a:r>
          </a:p>
          <a:p>
            <a:pPr>
              <a:spcBef>
                <a:spcPct val="50000"/>
              </a:spcBef>
            </a:pPr>
            <a:r>
              <a:rPr lang="en-US"/>
              <a:t>Sebuah keadaan dimana seseorang atau semua orang mendapatkan hal apa saja yang menjadi haknya. Atau bisa juga keadaan seseorang mendapatkan bagian yang sama seperti yang diterima orang lain.</a:t>
            </a:r>
          </a:p>
          <a:p>
            <a:pPr>
              <a:spcBef>
                <a:spcPct val="50000"/>
              </a:spcBef>
            </a:pPr>
            <a:endParaRPr lang="en-US"/>
          </a:p>
          <a:p>
            <a:pPr>
              <a:spcBef>
                <a:spcPct val="50000"/>
              </a:spcBef>
            </a:pPr>
            <a:r>
              <a:rPr lang="en-US" b="1"/>
              <a:t>Keadilan individual</a:t>
            </a:r>
          </a:p>
          <a:p>
            <a:pPr>
              <a:spcBef>
                <a:spcPct val="50000"/>
              </a:spcBef>
            </a:pPr>
            <a:r>
              <a:rPr lang="en-US"/>
              <a:t>Keadaan keadilan ditentukan oleh kehendak baik seseorang memberi sesuatu pada  orang lain seturut hak atau prestasi mereka.</a:t>
            </a:r>
          </a:p>
          <a:p>
            <a:pPr>
              <a:spcBef>
                <a:spcPct val="50000"/>
              </a:spcBef>
            </a:pPr>
            <a:endParaRPr lang="en-US"/>
          </a:p>
          <a:p>
            <a:pPr>
              <a:spcBef>
                <a:spcPct val="50000"/>
              </a:spcBef>
            </a:pPr>
            <a:r>
              <a:rPr lang="en-US" b="1"/>
              <a:t>Keadilan sosial (masyarakat)</a:t>
            </a:r>
          </a:p>
          <a:p>
            <a:pPr>
              <a:spcBef>
                <a:spcPct val="50000"/>
              </a:spcBef>
            </a:pPr>
            <a:r>
              <a:rPr lang="en-US"/>
              <a:t>Berarti meletakan keadilan dalam struktur dan sistem masyarakat. Tindakan adil seseorang tidak hanya tergantung dari kemauannya saja (tidak seperti pada keadilan individual), tetapi ditentukan juga oleh unsur-unsur dalam keseluruhan struktur itu beserta dinamikanya (struktur, pengawasan, media dan standar sosial yang berlaku). Walaupun seseorang mau melaksanakan keadilan, kondisi sosial bisa mencegahnya dan membuatnya tak bisa adil.</a:t>
            </a:r>
          </a:p>
        </p:txBody>
      </p:sp>
    </p:spTree>
  </p:cSld>
  <p:clrMapOvr>
    <a:masterClrMapping/>
  </p:clrMapOvr>
  <p:transition spd="slow">
    <p:random/>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8498" name="Rectangle 2"/>
          <p:cNvSpPr>
            <a:spLocks noGrp="1" noChangeArrowheads="1"/>
          </p:cNvSpPr>
          <p:nvPr>
            <p:ph type="body" idx="1"/>
          </p:nvPr>
        </p:nvSpPr>
        <p:spPr>
          <a:xfrm>
            <a:off x="914400" y="990600"/>
            <a:ext cx="7620000" cy="5562600"/>
          </a:xfrm>
        </p:spPr>
        <p:txBody>
          <a:bodyPr/>
          <a:lstStyle/>
          <a:p>
            <a:pPr>
              <a:buFontTx/>
              <a:buChar char="•"/>
            </a:pPr>
            <a:r>
              <a:rPr lang="en-US" sz="1800" dirty="0"/>
              <a:t>PEMBANGUNAN NASIONAL</a:t>
            </a:r>
          </a:p>
          <a:p>
            <a:pPr>
              <a:buFontTx/>
              <a:buNone/>
            </a:pPr>
            <a:r>
              <a:rPr lang="en-US" sz="1800" dirty="0"/>
              <a:t>	Pembangunan </a:t>
            </a:r>
            <a:r>
              <a:rPr lang="en-US" sz="1800" dirty="0" err="1"/>
              <a:t>adalah</a:t>
            </a:r>
            <a:r>
              <a:rPr lang="en-US" sz="1800" dirty="0"/>
              <a:t> </a:t>
            </a:r>
            <a:r>
              <a:rPr lang="en-US" sz="1800" dirty="0" err="1"/>
              <a:t>masalah</a:t>
            </a:r>
            <a:r>
              <a:rPr lang="en-US" sz="1800" dirty="0"/>
              <a:t> </a:t>
            </a:r>
            <a:r>
              <a:rPr lang="en-US" sz="1800" dirty="0" err="1"/>
              <a:t>kemanusiaan</a:t>
            </a:r>
            <a:r>
              <a:rPr lang="en-US" sz="1800" dirty="0"/>
              <a:t>. Pembangunan </a:t>
            </a:r>
            <a:r>
              <a:rPr lang="en-US" sz="1800" dirty="0" err="1"/>
              <a:t>tidak</a:t>
            </a:r>
            <a:r>
              <a:rPr lang="en-US" sz="1800" dirty="0"/>
              <a:t> </a:t>
            </a:r>
            <a:r>
              <a:rPr lang="en-US" sz="1800" dirty="0" err="1"/>
              <a:t>hanya</a:t>
            </a:r>
            <a:r>
              <a:rPr lang="en-US" sz="1800" dirty="0"/>
              <a:t> me </a:t>
            </a:r>
            <a:r>
              <a:rPr lang="en-US" sz="1800" dirty="0" err="1"/>
              <a:t>mbangun</a:t>
            </a:r>
            <a:r>
              <a:rPr lang="en-US" sz="1800" dirty="0"/>
              <a:t> </a:t>
            </a:r>
            <a:r>
              <a:rPr lang="en-US" sz="1800" dirty="0" err="1"/>
              <a:t>kondisi</a:t>
            </a:r>
            <a:r>
              <a:rPr lang="en-US" sz="1800" dirty="0"/>
              <a:t> </a:t>
            </a:r>
            <a:r>
              <a:rPr lang="en-US" sz="1800" dirty="0" err="1"/>
              <a:t>di</a:t>
            </a:r>
            <a:r>
              <a:rPr lang="en-US" sz="1800" dirty="0"/>
              <a:t> </a:t>
            </a:r>
            <a:r>
              <a:rPr lang="en-US" sz="1800" dirty="0" err="1"/>
              <a:t>sekitar</a:t>
            </a:r>
            <a:r>
              <a:rPr lang="en-US" sz="1800" dirty="0"/>
              <a:t> </a:t>
            </a:r>
            <a:r>
              <a:rPr lang="en-US" sz="1800" dirty="0" err="1"/>
              <a:t>manusia</a:t>
            </a:r>
            <a:r>
              <a:rPr lang="en-US" sz="1800" dirty="0"/>
              <a:t>. Pembangunan </a:t>
            </a:r>
            <a:r>
              <a:rPr lang="en-US" sz="1800" dirty="0" err="1"/>
              <a:t>berkaitan</a:t>
            </a:r>
            <a:r>
              <a:rPr lang="en-US" sz="1800" dirty="0"/>
              <a:t> </a:t>
            </a:r>
            <a:r>
              <a:rPr lang="en-US" sz="1800" dirty="0" err="1"/>
              <a:t>dengan</a:t>
            </a:r>
            <a:r>
              <a:rPr lang="en-US" sz="1800" dirty="0"/>
              <a:t> </a:t>
            </a:r>
            <a:r>
              <a:rPr lang="en-US" sz="1800" dirty="0" err="1"/>
              <a:t>manusianya</a:t>
            </a:r>
            <a:r>
              <a:rPr lang="en-US" sz="1800" dirty="0"/>
              <a:t> </a:t>
            </a:r>
            <a:r>
              <a:rPr lang="en-US" sz="1800" dirty="0" err="1"/>
              <a:t>sendiri</a:t>
            </a:r>
            <a:r>
              <a:rPr lang="en-US" sz="1800" dirty="0"/>
              <a:t>. </a:t>
            </a:r>
            <a:r>
              <a:rPr lang="en-US" sz="1800" dirty="0" err="1"/>
              <a:t>Jika</a:t>
            </a:r>
            <a:r>
              <a:rPr lang="en-US" sz="1800" dirty="0"/>
              <a:t> </a:t>
            </a:r>
            <a:r>
              <a:rPr lang="en-US" sz="1800" dirty="0" err="1"/>
              <a:t>kehidupan</a:t>
            </a:r>
            <a:r>
              <a:rPr lang="en-US" sz="1800" dirty="0"/>
              <a:t> </a:t>
            </a:r>
            <a:r>
              <a:rPr lang="en-US" sz="1800" dirty="0" err="1"/>
              <a:t>konkrit</a:t>
            </a:r>
            <a:r>
              <a:rPr lang="en-US" sz="1800" dirty="0"/>
              <a:t> </a:t>
            </a:r>
            <a:r>
              <a:rPr lang="en-US" sz="1800" dirty="0" err="1"/>
              <a:t>manusia</a:t>
            </a:r>
            <a:r>
              <a:rPr lang="en-US" sz="1800" dirty="0"/>
              <a:t> </a:t>
            </a:r>
            <a:r>
              <a:rPr lang="en-US" sz="1800" dirty="0" err="1"/>
              <a:t>diabaikan</a:t>
            </a:r>
            <a:r>
              <a:rPr lang="en-US" sz="1800" dirty="0"/>
              <a:t>, </a:t>
            </a:r>
            <a:r>
              <a:rPr lang="en-US" sz="1800" dirty="0" err="1"/>
              <a:t>pembangunan</a:t>
            </a:r>
            <a:r>
              <a:rPr lang="en-US" sz="1800" dirty="0"/>
              <a:t> </a:t>
            </a:r>
            <a:r>
              <a:rPr lang="en-US" sz="1800" dirty="0" err="1"/>
              <a:t>menjadi</a:t>
            </a:r>
            <a:r>
              <a:rPr lang="en-US" sz="1800" dirty="0"/>
              <a:t> </a:t>
            </a:r>
            <a:r>
              <a:rPr lang="en-US" sz="1800" dirty="0" err="1"/>
              <a:t>tidak</a:t>
            </a:r>
            <a:r>
              <a:rPr lang="en-US" sz="1800" dirty="0"/>
              <a:t> </a:t>
            </a:r>
            <a:r>
              <a:rPr lang="en-US" sz="1800" dirty="0" err="1"/>
              <a:t>manusiawi</a:t>
            </a:r>
            <a:r>
              <a:rPr lang="en-US" sz="1800" dirty="0"/>
              <a:t>. </a:t>
            </a:r>
          </a:p>
          <a:p>
            <a:pPr>
              <a:buFontTx/>
              <a:buNone/>
            </a:pPr>
            <a:endParaRPr lang="en-US" sz="1800" dirty="0"/>
          </a:p>
          <a:p>
            <a:pPr>
              <a:buFontTx/>
              <a:buChar char="•"/>
            </a:pPr>
            <a:r>
              <a:rPr lang="en-US" sz="1800" dirty="0"/>
              <a:t>PEMBANGUNAN SEBAGAI MASALAH KEMANUSIAAN</a:t>
            </a:r>
          </a:p>
          <a:p>
            <a:pPr>
              <a:buFontTx/>
              <a:buNone/>
            </a:pPr>
            <a:r>
              <a:rPr lang="en-US" sz="1800" dirty="0"/>
              <a:t>	Pembangunan ala </a:t>
            </a:r>
            <a:r>
              <a:rPr lang="en-US" sz="1800" dirty="0" err="1"/>
              <a:t>kapitalisme</a:t>
            </a:r>
            <a:r>
              <a:rPr lang="en-US" sz="1800" dirty="0"/>
              <a:t> </a:t>
            </a:r>
            <a:r>
              <a:rPr lang="en-US" sz="1800" dirty="0" err="1"/>
              <a:t>atau</a:t>
            </a:r>
            <a:r>
              <a:rPr lang="en-US" sz="1800" dirty="0"/>
              <a:t> </a:t>
            </a:r>
            <a:r>
              <a:rPr lang="en-US" sz="1800" dirty="0" err="1"/>
              <a:t>sosialisme</a:t>
            </a:r>
            <a:r>
              <a:rPr lang="en-US" sz="1800" dirty="0"/>
              <a:t> </a:t>
            </a:r>
            <a:r>
              <a:rPr lang="en-US" sz="1800" dirty="0" err="1"/>
              <a:t>ternyata</a:t>
            </a:r>
            <a:r>
              <a:rPr lang="en-US" sz="1800" dirty="0"/>
              <a:t> </a:t>
            </a:r>
            <a:r>
              <a:rPr lang="en-US" sz="1800" dirty="0" err="1"/>
              <a:t>tidak</a:t>
            </a:r>
            <a:r>
              <a:rPr lang="en-US" sz="1800" dirty="0"/>
              <a:t> </a:t>
            </a:r>
            <a:r>
              <a:rPr lang="en-US" sz="1800" dirty="0" err="1"/>
              <a:t>berhasil</a:t>
            </a:r>
            <a:r>
              <a:rPr lang="en-US" sz="1800" dirty="0"/>
              <a:t> </a:t>
            </a:r>
            <a:r>
              <a:rPr lang="en-US" sz="1800" dirty="0" err="1"/>
              <a:t>memacu</a:t>
            </a:r>
            <a:r>
              <a:rPr lang="en-US" sz="1800" dirty="0"/>
              <a:t> </a:t>
            </a:r>
            <a:r>
              <a:rPr lang="en-US" sz="1800" dirty="0" err="1"/>
              <a:t>dan</a:t>
            </a:r>
            <a:r>
              <a:rPr lang="en-US" sz="1800" dirty="0"/>
              <a:t> </a:t>
            </a:r>
            <a:r>
              <a:rPr lang="en-US" sz="1800" dirty="0" err="1"/>
              <a:t>merangsang</a:t>
            </a:r>
            <a:r>
              <a:rPr lang="en-US" sz="1800" dirty="0"/>
              <a:t> </a:t>
            </a:r>
            <a:r>
              <a:rPr lang="en-US" sz="1800" dirty="0" err="1"/>
              <a:t>kesejahteraan</a:t>
            </a:r>
            <a:r>
              <a:rPr lang="en-US" sz="1800" dirty="0"/>
              <a:t> </a:t>
            </a:r>
            <a:r>
              <a:rPr lang="en-US" sz="1800" dirty="0" err="1"/>
              <a:t>setiap</a:t>
            </a:r>
            <a:r>
              <a:rPr lang="en-US" sz="1800" dirty="0"/>
              <a:t> </a:t>
            </a:r>
            <a:r>
              <a:rPr lang="en-US" sz="1800" dirty="0" err="1"/>
              <a:t>orang</a:t>
            </a:r>
            <a:r>
              <a:rPr lang="en-US" sz="1800" dirty="0"/>
              <a:t>. </a:t>
            </a:r>
            <a:r>
              <a:rPr lang="en-US" sz="1800" dirty="0" err="1"/>
              <a:t>Argumentasi</a:t>
            </a:r>
            <a:r>
              <a:rPr lang="en-US" sz="1800" dirty="0"/>
              <a:t> </a:t>
            </a:r>
            <a:r>
              <a:rPr lang="en-US" sz="1800" dirty="0" err="1"/>
              <a:t>menekankan</a:t>
            </a:r>
            <a:r>
              <a:rPr lang="en-US" sz="1800" dirty="0"/>
              <a:t> </a:t>
            </a:r>
            <a:r>
              <a:rPr lang="en-US" sz="1800" dirty="0" err="1"/>
              <a:t>pentingnya</a:t>
            </a:r>
            <a:r>
              <a:rPr lang="en-US" sz="1800" dirty="0"/>
              <a:t> </a:t>
            </a:r>
            <a:r>
              <a:rPr lang="en-US" sz="1800" dirty="0" err="1"/>
              <a:t>prinsip</a:t>
            </a:r>
            <a:r>
              <a:rPr lang="en-US" sz="1800" dirty="0"/>
              <a:t> </a:t>
            </a:r>
            <a:r>
              <a:rPr lang="en-US" sz="1800" dirty="0" err="1"/>
              <a:t>etis</a:t>
            </a:r>
            <a:r>
              <a:rPr lang="en-US" sz="1800" dirty="0"/>
              <a:t> </a:t>
            </a:r>
            <a:r>
              <a:rPr lang="en-US" sz="1800" dirty="0" err="1"/>
              <a:t>bagi</a:t>
            </a:r>
            <a:r>
              <a:rPr lang="en-US" sz="1800" dirty="0"/>
              <a:t> </a:t>
            </a:r>
            <a:r>
              <a:rPr lang="en-US" sz="1800" dirty="0" err="1"/>
              <a:t>pembangunan</a:t>
            </a:r>
            <a:r>
              <a:rPr lang="en-US" sz="1800" dirty="0"/>
              <a:t> </a:t>
            </a:r>
            <a:r>
              <a:rPr lang="en-US" sz="1800" dirty="0" err="1"/>
              <a:t>terutama</a:t>
            </a:r>
            <a:r>
              <a:rPr lang="en-US" sz="1800" dirty="0"/>
              <a:t> </a:t>
            </a:r>
            <a:r>
              <a:rPr lang="en-US" sz="1800" dirty="0" err="1"/>
              <a:t>dalam</a:t>
            </a:r>
            <a:r>
              <a:rPr lang="en-US" sz="1800" dirty="0"/>
              <a:t> </a:t>
            </a:r>
            <a:r>
              <a:rPr lang="en-US" sz="1800" dirty="0" err="1"/>
              <a:t>penyediaan</a:t>
            </a:r>
            <a:r>
              <a:rPr lang="en-US" sz="1800" dirty="0"/>
              <a:t> </a:t>
            </a:r>
            <a:r>
              <a:rPr lang="en-US" sz="1800" dirty="0" err="1"/>
              <a:t>prasarana-prasarana</a:t>
            </a:r>
            <a:r>
              <a:rPr lang="en-US" sz="1800" dirty="0"/>
              <a:t> </a:t>
            </a:r>
            <a:r>
              <a:rPr lang="en-US" sz="1800" dirty="0" err="1"/>
              <a:t>kesejahteraan</a:t>
            </a:r>
            <a:r>
              <a:rPr lang="en-US" sz="1800" dirty="0"/>
              <a:t> </a:t>
            </a:r>
            <a:r>
              <a:rPr lang="en-US" sz="1800" dirty="0" err="1"/>
              <a:t>dan</a:t>
            </a:r>
            <a:r>
              <a:rPr lang="en-US" sz="1800" dirty="0"/>
              <a:t> </a:t>
            </a:r>
            <a:r>
              <a:rPr lang="en-US" sz="1800" dirty="0" err="1"/>
              <a:t>manusianya</a:t>
            </a:r>
            <a:r>
              <a:rPr lang="en-US" sz="1800" dirty="0"/>
              <a:t> yang </a:t>
            </a:r>
            <a:r>
              <a:rPr lang="en-US" sz="1800" dirty="0" err="1"/>
              <a:t>konkrit</a:t>
            </a:r>
            <a:r>
              <a:rPr lang="en-US" sz="1800" dirty="0"/>
              <a:t>.</a:t>
            </a:r>
          </a:p>
          <a:p>
            <a:pPr>
              <a:buFontTx/>
              <a:buNone/>
            </a:pPr>
            <a:r>
              <a:rPr lang="en-US" sz="1800" dirty="0"/>
              <a:t>		</a:t>
            </a:r>
          </a:p>
        </p:txBody>
      </p:sp>
      <p:sp>
        <p:nvSpPr>
          <p:cNvPr id="1898499" name="Text Box 3"/>
          <p:cNvSpPr txBox="1">
            <a:spLocks noChangeArrowheads="1"/>
          </p:cNvSpPr>
          <p:nvPr/>
        </p:nvSpPr>
        <p:spPr bwMode="auto">
          <a:xfrm>
            <a:off x="457200" y="381000"/>
            <a:ext cx="8153400" cy="396875"/>
          </a:xfrm>
          <a:prstGeom prst="rect">
            <a:avLst/>
          </a:prstGeom>
          <a:noFill/>
          <a:ln w="9525">
            <a:noFill/>
            <a:miter lim="800000"/>
            <a:headEnd/>
            <a:tailEnd/>
          </a:ln>
          <a:effectLst/>
        </p:spPr>
        <p:txBody>
          <a:bodyPr>
            <a:spAutoFit/>
          </a:bodyPr>
          <a:lstStyle/>
          <a:p>
            <a:pPr algn="ctr">
              <a:spcBef>
                <a:spcPct val="50000"/>
              </a:spcBef>
            </a:pPr>
            <a:r>
              <a:rPr lang="en-US" sz="2000"/>
              <a:t>PANCASILA SEBAGAI PRINSIP PEMBANGUNAN</a:t>
            </a:r>
          </a:p>
        </p:txBody>
      </p:sp>
    </p:spTree>
  </p:cSld>
  <p:clrMapOvr>
    <a:masterClrMapping/>
  </p:clrMapOvr>
  <p:transition/>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Designs\Ribbons.pot</Template>
  <TotalTime>2768</TotalTime>
  <Words>5340</Words>
  <Application>Microsoft PowerPoint</Application>
  <PresentationFormat>On-screen Show (4:3)</PresentationFormat>
  <Paragraphs>893</Paragraphs>
  <Slides>102</Slides>
  <Notes>0</Notes>
  <HiddenSlides>0</HiddenSlides>
  <MMClips>0</MMClips>
  <ScaleCrop>false</ScaleCrop>
  <HeadingPairs>
    <vt:vector size="4" baseType="variant">
      <vt:variant>
        <vt:lpstr>Theme</vt:lpstr>
      </vt:variant>
      <vt:variant>
        <vt:i4>7</vt:i4>
      </vt:variant>
      <vt:variant>
        <vt:lpstr>Slide Titles</vt:lpstr>
      </vt:variant>
      <vt:variant>
        <vt:i4>102</vt:i4>
      </vt:variant>
    </vt:vector>
  </HeadingPairs>
  <TitlesOfParts>
    <vt:vector size="109" baseType="lpstr">
      <vt:lpstr>Balance</vt:lpstr>
      <vt:lpstr>Curtain Call</vt:lpstr>
      <vt:lpstr>Layers</vt:lpstr>
      <vt:lpstr>Maple</vt:lpstr>
      <vt:lpstr>Ocean</vt:lpstr>
      <vt:lpstr>Ripple</vt:lpstr>
      <vt:lpstr>Shimmer</vt:lpstr>
      <vt:lpstr>NILAI FILOSOFIS PANCASILA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NEGARA KEMANUSIAAN YANG ADIL DAN BERADAB</vt:lpstr>
      <vt:lpstr>KUIS</vt:lpstr>
      <vt:lpstr>Slide 30</vt:lpstr>
      <vt:lpstr>Slide 31</vt:lpstr>
      <vt:lpstr>Slide 32</vt:lpstr>
      <vt:lpstr>Slide 33</vt:lpstr>
      <vt:lpstr>Slide 34</vt:lpstr>
      <vt:lpstr>Slide 35</vt:lpstr>
      <vt:lpstr>Slide 36</vt:lpstr>
      <vt:lpstr>Slide 37</vt:lpstr>
      <vt:lpstr>Siapakah?</vt:lpstr>
      <vt:lpstr>Gerakan Marxist</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vector>
  </TitlesOfParts>
  <Company>Maranatha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HendraRock</cp:lastModifiedBy>
  <cp:revision>393</cp:revision>
  <dcterms:created xsi:type="dcterms:W3CDTF">2016-04-29T03:12:52Z</dcterms:created>
  <dcterms:modified xsi:type="dcterms:W3CDTF">2013-08-26T01:30:01Z</dcterms:modified>
</cp:coreProperties>
</file>