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4"/>
  </p:notesMasterIdLst>
  <p:sldIdLst>
    <p:sldId id="256" r:id="rId2"/>
    <p:sldId id="270" r:id="rId3"/>
    <p:sldId id="292" r:id="rId4"/>
    <p:sldId id="293" r:id="rId5"/>
    <p:sldId id="294" r:id="rId6"/>
    <p:sldId id="279" r:id="rId7"/>
    <p:sldId id="280" r:id="rId8"/>
    <p:sldId id="281" r:id="rId9"/>
    <p:sldId id="282" r:id="rId10"/>
    <p:sldId id="276" r:id="rId11"/>
    <p:sldId id="277" r:id="rId12"/>
    <p:sldId id="278" r:id="rId13"/>
    <p:sldId id="285" r:id="rId14"/>
    <p:sldId id="283" r:id="rId15"/>
    <p:sldId id="286" r:id="rId16"/>
    <p:sldId id="287" r:id="rId17"/>
    <p:sldId id="288" r:id="rId18"/>
    <p:sldId id="257" r:id="rId19"/>
    <p:sldId id="258" r:id="rId20"/>
    <p:sldId id="289" r:id="rId21"/>
    <p:sldId id="260" r:id="rId22"/>
    <p:sldId id="261" r:id="rId23"/>
    <p:sldId id="262" r:id="rId24"/>
    <p:sldId id="290" r:id="rId25"/>
    <p:sldId id="291" r:id="rId26"/>
    <p:sldId id="295" r:id="rId27"/>
    <p:sldId id="263" r:id="rId28"/>
    <p:sldId id="264" r:id="rId29"/>
    <p:sldId id="265" r:id="rId30"/>
    <p:sldId id="266" r:id="rId31"/>
    <p:sldId id="267" r:id="rId32"/>
    <p:sldId id="268" r:id="rId33"/>
  </p:sldIdLst>
  <p:sldSz cx="9144000" cy="6858000" type="screen4x3"/>
  <p:notesSz cx="6858000" cy="9144000"/>
  <p:custDataLst>
    <p:tags r:id="rId35"/>
  </p:custDataLst>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9FB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99D7B1-29DC-4E1A-98DB-AB3B797D3D5C}" type="doc">
      <dgm:prSet loTypeId="urn:microsoft.com/office/officeart/2005/8/layout/cycle5" loCatId="cycle" qsTypeId="urn:microsoft.com/office/officeart/2005/8/quickstyle/simple1" qsCatId="simple" csTypeId="urn:microsoft.com/office/officeart/2005/8/colors/colorful2" csCatId="colorful" phldr="1"/>
      <dgm:spPr/>
      <dgm:t>
        <a:bodyPr/>
        <a:lstStyle/>
        <a:p>
          <a:endParaRPr lang="en-US"/>
        </a:p>
      </dgm:t>
    </dgm:pt>
    <dgm:pt modelId="{A8785ED9-EC72-46F4-87A4-1205B96752BE}">
      <dgm:prSet phldrT="[Text]"/>
      <dgm:spPr/>
      <dgm:t>
        <a:bodyPr/>
        <a:lstStyle/>
        <a:p>
          <a:r>
            <a:rPr lang="en-US" dirty="0" smtClean="0"/>
            <a:t>HAM</a:t>
          </a:r>
          <a:endParaRPr lang="en-US" dirty="0"/>
        </a:p>
      </dgm:t>
    </dgm:pt>
    <dgm:pt modelId="{14987DF8-50D7-4921-AF92-E3435A519184}" type="parTrans" cxnId="{16EB6552-D6F1-442F-9281-223A6056395F}">
      <dgm:prSet/>
      <dgm:spPr/>
      <dgm:t>
        <a:bodyPr/>
        <a:lstStyle/>
        <a:p>
          <a:endParaRPr lang="en-US"/>
        </a:p>
      </dgm:t>
    </dgm:pt>
    <dgm:pt modelId="{FFA558E2-2651-4773-BA6D-D51CB8E2D929}" type="sibTrans" cxnId="{16EB6552-D6F1-442F-9281-223A6056395F}">
      <dgm:prSet/>
      <dgm:spPr/>
      <dgm:t>
        <a:bodyPr/>
        <a:lstStyle/>
        <a:p>
          <a:endParaRPr lang="en-US"/>
        </a:p>
      </dgm:t>
    </dgm:pt>
    <dgm:pt modelId="{FEBA4E2A-FA27-4590-A9CA-ADD3D6C205ED}">
      <dgm:prSet phldrT="[Text]"/>
      <dgm:spPr/>
      <dgm:t>
        <a:bodyPr/>
        <a:lstStyle/>
        <a:p>
          <a:r>
            <a:rPr lang="en-US" dirty="0" smtClean="0"/>
            <a:t>Negara</a:t>
          </a:r>
          <a:endParaRPr lang="en-US" dirty="0"/>
        </a:p>
      </dgm:t>
    </dgm:pt>
    <dgm:pt modelId="{A74F09EB-567E-415B-8B45-66452417303A}" type="parTrans" cxnId="{F919F187-1B7B-4046-BC48-B9ED4F0F596E}">
      <dgm:prSet/>
      <dgm:spPr/>
      <dgm:t>
        <a:bodyPr/>
        <a:lstStyle/>
        <a:p>
          <a:endParaRPr lang="en-US"/>
        </a:p>
      </dgm:t>
    </dgm:pt>
    <dgm:pt modelId="{8F9375BD-8818-47B0-AE4A-8C33D7E295C0}" type="sibTrans" cxnId="{F919F187-1B7B-4046-BC48-B9ED4F0F596E}">
      <dgm:prSet/>
      <dgm:spPr/>
      <dgm:t>
        <a:bodyPr/>
        <a:lstStyle/>
        <a:p>
          <a:endParaRPr lang="en-US"/>
        </a:p>
      </dgm:t>
    </dgm:pt>
    <dgm:pt modelId="{5496D5E4-7EF7-4F8C-AA9A-87CBDAF3C245}">
      <dgm:prSet phldrT="[Text]"/>
      <dgm:spPr/>
      <dgm:t>
        <a:bodyPr/>
        <a:lstStyle/>
        <a:p>
          <a:r>
            <a:rPr lang="en-US" dirty="0" err="1" smtClean="0"/>
            <a:t>Demokrasi</a:t>
          </a:r>
          <a:endParaRPr lang="en-US" dirty="0"/>
        </a:p>
      </dgm:t>
    </dgm:pt>
    <dgm:pt modelId="{3537E51D-AE42-4414-8307-FD48EF81DEE3}" type="parTrans" cxnId="{98F458E1-2CAD-4771-A66B-EC654C064CCD}">
      <dgm:prSet/>
      <dgm:spPr/>
      <dgm:t>
        <a:bodyPr/>
        <a:lstStyle/>
        <a:p>
          <a:endParaRPr lang="en-US"/>
        </a:p>
      </dgm:t>
    </dgm:pt>
    <dgm:pt modelId="{B727FB75-7593-46AA-961E-49A4B147C6C0}" type="sibTrans" cxnId="{98F458E1-2CAD-4771-A66B-EC654C064CCD}">
      <dgm:prSet/>
      <dgm:spPr/>
      <dgm:t>
        <a:bodyPr/>
        <a:lstStyle/>
        <a:p>
          <a:endParaRPr lang="en-US"/>
        </a:p>
      </dgm:t>
    </dgm:pt>
    <dgm:pt modelId="{2F128D71-94C6-4F3C-9E60-BE129160C643}">
      <dgm:prSet phldrT="[Text]"/>
      <dgm:spPr/>
      <dgm:t>
        <a:bodyPr/>
        <a:lstStyle/>
        <a:p>
          <a:r>
            <a:rPr lang="en-US" dirty="0" err="1" smtClean="0"/>
            <a:t>Hukum</a:t>
          </a:r>
          <a:endParaRPr lang="en-US" dirty="0"/>
        </a:p>
      </dgm:t>
    </dgm:pt>
    <dgm:pt modelId="{162185BD-86E4-483F-9268-56323CF21008}" type="parTrans" cxnId="{DBD9EB99-8ADE-49D0-A63C-10DAD11005F2}">
      <dgm:prSet/>
      <dgm:spPr/>
      <dgm:t>
        <a:bodyPr/>
        <a:lstStyle/>
        <a:p>
          <a:endParaRPr lang="en-US"/>
        </a:p>
      </dgm:t>
    </dgm:pt>
    <dgm:pt modelId="{881F74E0-2B06-4CBF-8174-F6C29C7BA935}" type="sibTrans" cxnId="{DBD9EB99-8ADE-49D0-A63C-10DAD11005F2}">
      <dgm:prSet/>
      <dgm:spPr/>
      <dgm:t>
        <a:bodyPr/>
        <a:lstStyle/>
        <a:p>
          <a:endParaRPr lang="en-US"/>
        </a:p>
      </dgm:t>
    </dgm:pt>
    <dgm:pt modelId="{366C0BAC-0A75-4743-B5AB-91303907CF65}" type="pres">
      <dgm:prSet presAssocID="{7C99D7B1-29DC-4E1A-98DB-AB3B797D3D5C}" presName="cycle" presStyleCnt="0">
        <dgm:presLayoutVars>
          <dgm:dir/>
          <dgm:resizeHandles val="exact"/>
        </dgm:presLayoutVars>
      </dgm:prSet>
      <dgm:spPr/>
      <dgm:t>
        <a:bodyPr/>
        <a:lstStyle/>
        <a:p>
          <a:endParaRPr lang="en-US"/>
        </a:p>
      </dgm:t>
    </dgm:pt>
    <dgm:pt modelId="{6142B56A-D7D9-4E9E-B0D9-691607F131D3}" type="pres">
      <dgm:prSet presAssocID="{A8785ED9-EC72-46F4-87A4-1205B96752BE}" presName="node" presStyleLbl="node1" presStyleIdx="0" presStyleCnt="4" custRadScaleRad="84356">
        <dgm:presLayoutVars>
          <dgm:bulletEnabled val="1"/>
        </dgm:presLayoutVars>
      </dgm:prSet>
      <dgm:spPr/>
      <dgm:t>
        <a:bodyPr/>
        <a:lstStyle/>
        <a:p>
          <a:endParaRPr lang="en-US"/>
        </a:p>
      </dgm:t>
    </dgm:pt>
    <dgm:pt modelId="{B3CD733D-79A7-4685-8EAA-D6C0D429AFCC}" type="pres">
      <dgm:prSet presAssocID="{A8785ED9-EC72-46F4-87A4-1205B96752BE}" presName="spNode" presStyleCnt="0"/>
      <dgm:spPr/>
    </dgm:pt>
    <dgm:pt modelId="{93A16281-E043-4FF8-8517-8151548017C7}" type="pres">
      <dgm:prSet presAssocID="{FFA558E2-2651-4773-BA6D-D51CB8E2D929}" presName="sibTrans" presStyleLbl="sibTrans1D1" presStyleIdx="0" presStyleCnt="4"/>
      <dgm:spPr/>
      <dgm:t>
        <a:bodyPr/>
        <a:lstStyle/>
        <a:p>
          <a:endParaRPr lang="en-US"/>
        </a:p>
      </dgm:t>
    </dgm:pt>
    <dgm:pt modelId="{0C2871E1-75B8-408F-8C5D-B33BE4767933}" type="pres">
      <dgm:prSet presAssocID="{FEBA4E2A-FA27-4590-A9CA-ADD3D6C205ED}" presName="node" presStyleLbl="node1" presStyleIdx="1" presStyleCnt="4">
        <dgm:presLayoutVars>
          <dgm:bulletEnabled val="1"/>
        </dgm:presLayoutVars>
      </dgm:prSet>
      <dgm:spPr/>
      <dgm:t>
        <a:bodyPr/>
        <a:lstStyle/>
        <a:p>
          <a:endParaRPr lang="en-US"/>
        </a:p>
      </dgm:t>
    </dgm:pt>
    <dgm:pt modelId="{F8A22366-083C-4833-B9B4-ACB58C445012}" type="pres">
      <dgm:prSet presAssocID="{FEBA4E2A-FA27-4590-A9CA-ADD3D6C205ED}" presName="spNode" presStyleCnt="0"/>
      <dgm:spPr/>
    </dgm:pt>
    <dgm:pt modelId="{CB4BBEB6-E5D8-4BA2-8A7C-E07EE0E4D218}" type="pres">
      <dgm:prSet presAssocID="{8F9375BD-8818-47B0-AE4A-8C33D7E295C0}" presName="sibTrans" presStyleLbl="sibTrans1D1" presStyleIdx="1" presStyleCnt="4"/>
      <dgm:spPr/>
      <dgm:t>
        <a:bodyPr/>
        <a:lstStyle/>
        <a:p>
          <a:endParaRPr lang="en-US"/>
        </a:p>
      </dgm:t>
    </dgm:pt>
    <dgm:pt modelId="{9AEC29F8-79C3-4320-A962-DD775E02C5C4}" type="pres">
      <dgm:prSet presAssocID="{5496D5E4-7EF7-4F8C-AA9A-87CBDAF3C245}" presName="node" presStyleLbl="node1" presStyleIdx="2" presStyleCnt="4" custScaleY="94156">
        <dgm:presLayoutVars>
          <dgm:bulletEnabled val="1"/>
        </dgm:presLayoutVars>
      </dgm:prSet>
      <dgm:spPr/>
      <dgm:t>
        <a:bodyPr/>
        <a:lstStyle/>
        <a:p>
          <a:endParaRPr lang="en-US"/>
        </a:p>
      </dgm:t>
    </dgm:pt>
    <dgm:pt modelId="{2E39C658-CEED-43BA-858C-7A7DED1629D1}" type="pres">
      <dgm:prSet presAssocID="{5496D5E4-7EF7-4F8C-AA9A-87CBDAF3C245}" presName="spNode" presStyleCnt="0"/>
      <dgm:spPr/>
    </dgm:pt>
    <dgm:pt modelId="{E42EAA3E-400B-43F7-B432-9F3447EA0432}" type="pres">
      <dgm:prSet presAssocID="{B727FB75-7593-46AA-961E-49A4B147C6C0}" presName="sibTrans" presStyleLbl="sibTrans1D1" presStyleIdx="2" presStyleCnt="4"/>
      <dgm:spPr/>
      <dgm:t>
        <a:bodyPr/>
        <a:lstStyle/>
        <a:p>
          <a:endParaRPr lang="en-US"/>
        </a:p>
      </dgm:t>
    </dgm:pt>
    <dgm:pt modelId="{C3FD48D5-DFED-4DD6-A8A9-E47005D4DA84}" type="pres">
      <dgm:prSet presAssocID="{2F128D71-94C6-4F3C-9E60-BE129160C643}" presName="node" presStyleLbl="node1" presStyleIdx="3" presStyleCnt="4" custScaleY="93991">
        <dgm:presLayoutVars>
          <dgm:bulletEnabled val="1"/>
        </dgm:presLayoutVars>
      </dgm:prSet>
      <dgm:spPr/>
      <dgm:t>
        <a:bodyPr/>
        <a:lstStyle/>
        <a:p>
          <a:endParaRPr lang="en-US"/>
        </a:p>
      </dgm:t>
    </dgm:pt>
    <dgm:pt modelId="{6BB982BD-0CDB-4052-B306-C588DB0C6B10}" type="pres">
      <dgm:prSet presAssocID="{2F128D71-94C6-4F3C-9E60-BE129160C643}" presName="spNode" presStyleCnt="0"/>
      <dgm:spPr/>
    </dgm:pt>
    <dgm:pt modelId="{BD9F9A35-9973-4F90-813F-2368556FBF90}" type="pres">
      <dgm:prSet presAssocID="{881F74E0-2B06-4CBF-8174-F6C29C7BA935}" presName="sibTrans" presStyleLbl="sibTrans1D1" presStyleIdx="3" presStyleCnt="4"/>
      <dgm:spPr/>
      <dgm:t>
        <a:bodyPr/>
        <a:lstStyle/>
        <a:p>
          <a:endParaRPr lang="en-US"/>
        </a:p>
      </dgm:t>
    </dgm:pt>
  </dgm:ptLst>
  <dgm:cxnLst>
    <dgm:cxn modelId="{09E0E66E-8712-4002-9BD7-10F8C92F4C4C}" type="presOf" srcId="{7C99D7B1-29DC-4E1A-98DB-AB3B797D3D5C}" destId="{366C0BAC-0A75-4743-B5AB-91303907CF65}" srcOrd="0" destOrd="0" presId="urn:microsoft.com/office/officeart/2005/8/layout/cycle5"/>
    <dgm:cxn modelId="{98F458E1-2CAD-4771-A66B-EC654C064CCD}" srcId="{7C99D7B1-29DC-4E1A-98DB-AB3B797D3D5C}" destId="{5496D5E4-7EF7-4F8C-AA9A-87CBDAF3C245}" srcOrd="2" destOrd="0" parTransId="{3537E51D-AE42-4414-8307-FD48EF81DEE3}" sibTransId="{B727FB75-7593-46AA-961E-49A4B147C6C0}"/>
    <dgm:cxn modelId="{DBD9EB99-8ADE-49D0-A63C-10DAD11005F2}" srcId="{7C99D7B1-29DC-4E1A-98DB-AB3B797D3D5C}" destId="{2F128D71-94C6-4F3C-9E60-BE129160C643}" srcOrd="3" destOrd="0" parTransId="{162185BD-86E4-483F-9268-56323CF21008}" sibTransId="{881F74E0-2B06-4CBF-8174-F6C29C7BA935}"/>
    <dgm:cxn modelId="{605D5549-0719-48AD-90A6-54EC02E7F821}" type="presOf" srcId="{FFA558E2-2651-4773-BA6D-D51CB8E2D929}" destId="{93A16281-E043-4FF8-8517-8151548017C7}" srcOrd="0" destOrd="0" presId="urn:microsoft.com/office/officeart/2005/8/layout/cycle5"/>
    <dgm:cxn modelId="{F919F187-1B7B-4046-BC48-B9ED4F0F596E}" srcId="{7C99D7B1-29DC-4E1A-98DB-AB3B797D3D5C}" destId="{FEBA4E2A-FA27-4590-A9CA-ADD3D6C205ED}" srcOrd="1" destOrd="0" parTransId="{A74F09EB-567E-415B-8B45-66452417303A}" sibTransId="{8F9375BD-8818-47B0-AE4A-8C33D7E295C0}"/>
    <dgm:cxn modelId="{493D21C5-D26C-4767-8C0E-FAC0E948838E}" type="presOf" srcId="{2F128D71-94C6-4F3C-9E60-BE129160C643}" destId="{C3FD48D5-DFED-4DD6-A8A9-E47005D4DA84}" srcOrd="0" destOrd="0" presId="urn:microsoft.com/office/officeart/2005/8/layout/cycle5"/>
    <dgm:cxn modelId="{2F011040-1068-4C68-9FD8-AD10E072B0F8}" type="presOf" srcId="{B727FB75-7593-46AA-961E-49A4B147C6C0}" destId="{E42EAA3E-400B-43F7-B432-9F3447EA0432}" srcOrd="0" destOrd="0" presId="urn:microsoft.com/office/officeart/2005/8/layout/cycle5"/>
    <dgm:cxn modelId="{2CEC9E6F-5982-4DEB-B715-818900E5DE71}" type="presOf" srcId="{5496D5E4-7EF7-4F8C-AA9A-87CBDAF3C245}" destId="{9AEC29F8-79C3-4320-A962-DD775E02C5C4}" srcOrd="0" destOrd="0" presId="urn:microsoft.com/office/officeart/2005/8/layout/cycle5"/>
    <dgm:cxn modelId="{16EB6552-D6F1-442F-9281-223A6056395F}" srcId="{7C99D7B1-29DC-4E1A-98DB-AB3B797D3D5C}" destId="{A8785ED9-EC72-46F4-87A4-1205B96752BE}" srcOrd="0" destOrd="0" parTransId="{14987DF8-50D7-4921-AF92-E3435A519184}" sibTransId="{FFA558E2-2651-4773-BA6D-D51CB8E2D929}"/>
    <dgm:cxn modelId="{392E2E3E-DDCB-47CE-9330-36BD39D8AB9B}" type="presOf" srcId="{FEBA4E2A-FA27-4590-A9CA-ADD3D6C205ED}" destId="{0C2871E1-75B8-408F-8C5D-B33BE4767933}" srcOrd="0" destOrd="0" presId="urn:microsoft.com/office/officeart/2005/8/layout/cycle5"/>
    <dgm:cxn modelId="{0C405498-E677-40B5-BEDB-503C748276EE}" type="presOf" srcId="{A8785ED9-EC72-46F4-87A4-1205B96752BE}" destId="{6142B56A-D7D9-4E9E-B0D9-691607F131D3}" srcOrd="0" destOrd="0" presId="urn:microsoft.com/office/officeart/2005/8/layout/cycle5"/>
    <dgm:cxn modelId="{207BE20E-A878-4381-87C9-EEF099451891}" type="presOf" srcId="{8F9375BD-8818-47B0-AE4A-8C33D7E295C0}" destId="{CB4BBEB6-E5D8-4BA2-8A7C-E07EE0E4D218}" srcOrd="0" destOrd="0" presId="urn:microsoft.com/office/officeart/2005/8/layout/cycle5"/>
    <dgm:cxn modelId="{A0E1DD61-C234-4FB1-82A7-6F4124B99D60}" type="presOf" srcId="{881F74E0-2B06-4CBF-8174-F6C29C7BA935}" destId="{BD9F9A35-9973-4F90-813F-2368556FBF90}" srcOrd="0" destOrd="0" presId="urn:microsoft.com/office/officeart/2005/8/layout/cycle5"/>
    <dgm:cxn modelId="{CF96507F-F23F-46F2-9BA2-16864ADC6178}" type="presParOf" srcId="{366C0BAC-0A75-4743-B5AB-91303907CF65}" destId="{6142B56A-D7D9-4E9E-B0D9-691607F131D3}" srcOrd="0" destOrd="0" presId="urn:microsoft.com/office/officeart/2005/8/layout/cycle5"/>
    <dgm:cxn modelId="{EDC92546-E878-4D98-9855-8ABEB4FE4250}" type="presParOf" srcId="{366C0BAC-0A75-4743-B5AB-91303907CF65}" destId="{B3CD733D-79A7-4685-8EAA-D6C0D429AFCC}" srcOrd="1" destOrd="0" presId="urn:microsoft.com/office/officeart/2005/8/layout/cycle5"/>
    <dgm:cxn modelId="{4214A5B8-669B-4665-8140-5AB11C3C5B56}" type="presParOf" srcId="{366C0BAC-0A75-4743-B5AB-91303907CF65}" destId="{93A16281-E043-4FF8-8517-8151548017C7}" srcOrd="2" destOrd="0" presId="urn:microsoft.com/office/officeart/2005/8/layout/cycle5"/>
    <dgm:cxn modelId="{AFFB3802-E81B-4B6A-B9B7-734051A7CE5C}" type="presParOf" srcId="{366C0BAC-0A75-4743-B5AB-91303907CF65}" destId="{0C2871E1-75B8-408F-8C5D-B33BE4767933}" srcOrd="3" destOrd="0" presId="urn:microsoft.com/office/officeart/2005/8/layout/cycle5"/>
    <dgm:cxn modelId="{C237AC77-071B-4EEE-BAEE-ED673D7EDBC2}" type="presParOf" srcId="{366C0BAC-0A75-4743-B5AB-91303907CF65}" destId="{F8A22366-083C-4833-B9B4-ACB58C445012}" srcOrd="4" destOrd="0" presId="urn:microsoft.com/office/officeart/2005/8/layout/cycle5"/>
    <dgm:cxn modelId="{5B312CD9-B7F2-4AB6-B5EC-89C7D149E045}" type="presParOf" srcId="{366C0BAC-0A75-4743-B5AB-91303907CF65}" destId="{CB4BBEB6-E5D8-4BA2-8A7C-E07EE0E4D218}" srcOrd="5" destOrd="0" presId="urn:microsoft.com/office/officeart/2005/8/layout/cycle5"/>
    <dgm:cxn modelId="{7EFCF560-9BD0-4F9A-AF3E-EB9E8536778D}" type="presParOf" srcId="{366C0BAC-0A75-4743-B5AB-91303907CF65}" destId="{9AEC29F8-79C3-4320-A962-DD775E02C5C4}" srcOrd="6" destOrd="0" presId="urn:microsoft.com/office/officeart/2005/8/layout/cycle5"/>
    <dgm:cxn modelId="{1C1A10EB-DBED-4D79-8AB8-35B7BAD35DCB}" type="presParOf" srcId="{366C0BAC-0A75-4743-B5AB-91303907CF65}" destId="{2E39C658-CEED-43BA-858C-7A7DED1629D1}" srcOrd="7" destOrd="0" presId="urn:microsoft.com/office/officeart/2005/8/layout/cycle5"/>
    <dgm:cxn modelId="{98CB1E88-8D5A-4A9B-8BCF-B48AEBFB9426}" type="presParOf" srcId="{366C0BAC-0A75-4743-B5AB-91303907CF65}" destId="{E42EAA3E-400B-43F7-B432-9F3447EA0432}" srcOrd="8" destOrd="0" presId="urn:microsoft.com/office/officeart/2005/8/layout/cycle5"/>
    <dgm:cxn modelId="{0B391E9B-72F1-4698-83FD-0E7F7A23639E}" type="presParOf" srcId="{366C0BAC-0A75-4743-B5AB-91303907CF65}" destId="{C3FD48D5-DFED-4DD6-A8A9-E47005D4DA84}" srcOrd="9" destOrd="0" presId="urn:microsoft.com/office/officeart/2005/8/layout/cycle5"/>
    <dgm:cxn modelId="{00E3F157-4788-4BC2-B5E2-44079437A3A1}" type="presParOf" srcId="{366C0BAC-0A75-4743-B5AB-91303907CF65}" destId="{6BB982BD-0CDB-4052-B306-C588DB0C6B10}" srcOrd="10" destOrd="0" presId="urn:microsoft.com/office/officeart/2005/8/layout/cycle5"/>
    <dgm:cxn modelId="{CA7BC1D2-D644-465B-9A9C-AB1E7D98DEFD}" type="presParOf" srcId="{366C0BAC-0A75-4743-B5AB-91303907CF65}" destId="{BD9F9A35-9973-4F90-813F-2368556FBF90}"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42B56A-D7D9-4E9E-B0D9-691607F131D3}">
      <dsp:nvSpPr>
        <dsp:cNvPr id="0" name=""/>
        <dsp:cNvSpPr/>
      </dsp:nvSpPr>
      <dsp:spPr>
        <a:xfrm>
          <a:off x="2981064" y="323507"/>
          <a:ext cx="1810270" cy="117667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HAM</a:t>
          </a:r>
          <a:endParaRPr lang="en-US" sz="2400" kern="1200" dirty="0"/>
        </a:p>
      </dsp:txBody>
      <dsp:txXfrm>
        <a:off x="2981064" y="323507"/>
        <a:ext cx="1810270" cy="1176676"/>
      </dsp:txXfrm>
    </dsp:sp>
    <dsp:sp modelId="{93A16281-E043-4FF8-8517-8151548017C7}">
      <dsp:nvSpPr>
        <dsp:cNvPr id="0" name=""/>
        <dsp:cNvSpPr/>
      </dsp:nvSpPr>
      <dsp:spPr>
        <a:xfrm>
          <a:off x="2147700" y="1054523"/>
          <a:ext cx="3891569" cy="3891569"/>
        </a:xfrm>
        <a:custGeom>
          <a:avLst/>
          <a:gdLst/>
          <a:ahLst/>
          <a:cxnLst/>
          <a:rect l="0" t="0" r="0" b="0"/>
          <a:pathLst>
            <a:path>
              <a:moveTo>
                <a:pt x="2866990" y="231882"/>
              </a:moveTo>
              <a:arcTo wR="1945784" hR="1945784" stAng="17895455" swAng="134114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C2871E1-75B8-408F-8C5D-B33BE4767933}">
      <dsp:nvSpPr>
        <dsp:cNvPr id="0" name=""/>
        <dsp:cNvSpPr/>
      </dsp:nvSpPr>
      <dsp:spPr>
        <a:xfrm>
          <a:off x="4926849" y="1964894"/>
          <a:ext cx="1810270" cy="1176676"/>
        </a:xfrm>
        <a:prstGeom prst="roundRect">
          <a:avLst/>
        </a:prstGeom>
        <a:solidFill>
          <a:schemeClr val="accent2">
            <a:hueOff val="0"/>
            <a:satOff val="-33333"/>
            <a:lumOff val="122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Negara</a:t>
          </a:r>
          <a:endParaRPr lang="en-US" sz="2400" kern="1200" dirty="0"/>
        </a:p>
      </dsp:txBody>
      <dsp:txXfrm>
        <a:off x="4926849" y="1964894"/>
        <a:ext cx="1810270" cy="1176676"/>
      </dsp:txXfrm>
    </dsp:sp>
    <dsp:sp modelId="{CB4BBEB6-E5D8-4BA2-8A7C-E07EE0E4D218}">
      <dsp:nvSpPr>
        <dsp:cNvPr id="0" name=""/>
        <dsp:cNvSpPr/>
      </dsp:nvSpPr>
      <dsp:spPr>
        <a:xfrm>
          <a:off x="1940415" y="607447"/>
          <a:ext cx="3891569" cy="3891569"/>
        </a:xfrm>
        <a:custGeom>
          <a:avLst/>
          <a:gdLst/>
          <a:ahLst/>
          <a:cxnLst/>
          <a:rect l="0" t="0" r="0" b="0"/>
          <a:pathLst>
            <a:path>
              <a:moveTo>
                <a:pt x="3689992" y="2808233"/>
              </a:moveTo>
              <a:arcTo wR="1945784" hR="1945784" stAng="1578646" swAng="1635390"/>
            </a:path>
          </a:pathLst>
        </a:custGeom>
        <a:noFill/>
        <a:ln w="9525" cap="flat" cmpd="sng" algn="ctr">
          <a:solidFill>
            <a:schemeClr val="accent2">
              <a:hueOff val="0"/>
              <a:satOff val="-33333"/>
              <a:lumOff val="12222"/>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EC29F8-79C3-4320-A962-DD775E02C5C4}">
      <dsp:nvSpPr>
        <dsp:cNvPr id="0" name=""/>
        <dsp:cNvSpPr/>
      </dsp:nvSpPr>
      <dsp:spPr>
        <a:xfrm>
          <a:off x="2981064" y="3945061"/>
          <a:ext cx="1810270" cy="1107911"/>
        </a:xfrm>
        <a:prstGeom prst="roundRect">
          <a:avLst/>
        </a:prstGeom>
        <a:solidFill>
          <a:schemeClr val="accent2">
            <a:hueOff val="0"/>
            <a:satOff val="-66667"/>
            <a:lumOff val="244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t>Demokrasi</a:t>
          </a:r>
          <a:endParaRPr lang="en-US" sz="2400" kern="1200" dirty="0"/>
        </a:p>
      </dsp:txBody>
      <dsp:txXfrm>
        <a:off x="2981064" y="3945061"/>
        <a:ext cx="1810270" cy="1107911"/>
      </dsp:txXfrm>
    </dsp:sp>
    <dsp:sp modelId="{E42EAA3E-400B-43F7-B432-9F3447EA0432}">
      <dsp:nvSpPr>
        <dsp:cNvPr id="0" name=""/>
        <dsp:cNvSpPr/>
      </dsp:nvSpPr>
      <dsp:spPr>
        <a:xfrm>
          <a:off x="1940415" y="607447"/>
          <a:ext cx="3891569" cy="3891569"/>
        </a:xfrm>
        <a:custGeom>
          <a:avLst/>
          <a:gdLst/>
          <a:ahLst/>
          <a:cxnLst/>
          <a:rect l="0" t="0" r="0" b="0"/>
          <a:pathLst>
            <a:path>
              <a:moveTo>
                <a:pt x="784738" y="3507210"/>
              </a:moveTo>
              <a:arcTo wR="1945784" hR="1945784" stAng="7598027" swAng="1676600"/>
            </a:path>
          </a:pathLst>
        </a:custGeom>
        <a:noFill/>
        <a:ln w="9525" cap="flat" cmpd="sng" algn="ctr">
          <a:solidFill>
            <a:schemeClr val="accent2">
              <a:hueOff val="0"/>
              <a:satOff val="-66667"/>
              <a:lumOff val="2444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3FD48D5-DFED-4DD6-A8A9-E47005D4DA84}">
      <dsp:nvSpPr>
        <dsp:cNvPr id="0" name=""/>
        <dsp:cNvSpPr/>
      </dsp:nvSpPr>
      <dsp:spPr>
        <a:xfrm>
          <a:off x="1035279" y="2000247"/>
          <a:ext cx="1810270" cy="1105969"/>
        </a:xfrm>
        <a:prstGeom prst="roundRect">
          <a:avLst/>
        </a:prstGeom>
        <a:solidFill>
          <a:schemeClr val="accent2">
            <a:hueOff val="0"/>
            <a:satOff val="-100000"/>
            <a:lumOff val="3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t>Hukum</a:t>
          </a:r>
          <a:endParaRPr lang="en-US" sz="2400" kern="1200" dirty="0"/>
        </a:p>
      </dsp:txBody>
      <dsp:txXfrm>
        <a:off x="1035279" y="2000247"/>
        <a:ext cx="1810270" cy="1105969"/>
      </dsp:txXfrm>
    </dsp:sp>
    <dsp:sp modelId="{BD9F9A35-9973-4F90-813F-2368556FBF90}">
      <dsp:nvSpPr>
        <dsp:cNvPr id="0" name=""/>
        <dsp:cNvSpPr/>
      </dsp:nvSpPr>
      <dsp:spPr>
        <a:xfrm>
          <a:off x="1747259" y="1049031"/>
          <a:ext cx="3891569" cy="3891569"/>
        </a:xfrm>
        <a:custGeom>
          <a:avLst/>
          <a:gdLst/>
          <a:ahLst/>
          <a:cxnLst/>
          <a:rect l="0" t="0" r="0" b="0"/>
          <a:pathLst>
            <a:path>
              <a:moveTo>
                <a:pt x="415895" y="743487"/>
              </a:moveTo>
              <a:arcTo wR="1945784" hR="1945784" stAng="13089769" swAng="1377039"/>
            </a:path>
          </a:pathLst>
        </a:custGeom>
        <a:noFill/>
        <a:ln w="9525" cap="flat" cmpd="sng" algn="ctr">
          <a:solidFill>
            <a:schemeClr val="accent2">
              <a:hueOff val="0"/>
              <a:satOff val="-100000"/>
              <a:lumOff val="36667"/>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0D06D38-1059-45D9-91F9-8430AC12CE73}" type="datetimeFigureOut">
              <a:rPr lang="en-US"/>
              <a:pPr>
                <a:defRPr/>
              </a:pPr>
              <a:t>11/13/2013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4E3276D-DD3D-4D32-A10D-2B2703C80F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0CB0D5-29BB-4AD9-98F2-83E9F3B26CBE}" type="slidenum">
              <a:rPr lang="en-US" smtClean="0"/>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FFE189-90AC-45BB-9024-EEE21B52D607}" type="slidenum">
              <a:rPr lang="en-US" smtClean="0"/>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641A1E-C624-4D78-B30A-53F8856E0822}" type="slidenum">
              <a:rPr lang="en-US" smtClean="0"/>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en-US"/>
            </a:p>
          </p:txBody>
        </p:sp>
      </p:grpSp>
      <p:sp>
        <p:nvSpPr>
          <p:cNvPr id="25606"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2560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8" name="Rectangle 8"/>
          <p:cNvSpPr>
            <a:spLocks noGrp="1" noChangeArrowheads="1"/>
          </p:cNvSpPr>
          <p:nvPr>
            <p:ph type="dt" sz="half" idx="10"/>
          </p:nvPr>
        </p:nvSpPr>
        <p:spPr>
          <a:xfrm>
            <a:off x="536575" y="6248400"/>
            <a:ext cx="2054225"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251200" y="6248400"/>
            <a:ext cx="2887663"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pPr>
              <a:defRPr/>
            </a:pPr>
            <a:fld id="{EF873EDC-840C-41CC-BF79-6E310DD606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8B8D7D5-CE7E-4CFD-B61B-B3641DE34A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0ACDA1F-6AC9-4011-9B56-6FB2BC1697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2818920-2B4B-4001-81B9-46CD6D7CA3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F3344C1-A75F-451D-8CDA-82AD3485A3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DB86273-2EB8-4BDB-B80A-B860F12A27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CE64D21-44AC-4C00-B0A1-3572DE3598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E33F694-47DE-4C74-A9B4-860A04704D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88FC8860-1BF7-4229-98FD-2AD9200253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FE6BC85-DB3C-44AE-9FCB-2E0F3F1D99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A061EE9-1D21-4536-818F-861A46D309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2457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1"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4"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pPr>
              <a:defRPr/>
            </a:pPr>
            <a:endParaRPr lang="en-US"/>
          </a:p>
        </p:txBody>
      </p:sp>
      <p:sp>
        <p:nvSpPr>
          <p:cNvPr id="24585"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pPr>
              <a:defRPr/>
            </a:pPr>
            <a:endParaRPr lang="en-US"/>
          </a:p>
        </p:txBody>
      </p:sp>
      <p:sp>
        <p:nvSpPr>
          <p:cNvPr id="24586"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E75DFA00-6911-475E-92E6-38A0D07AE2C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5000" smtClean="0"/>
              <a:t>HUKUM </a:t>
            </a:r>
            <a:br>
              <a:rPr lang="en-US" sz="5000" smtClean="0"/>
            </a:br>
            <a:r>
              <a:rPr lang="id-ID" sz="5000" smtClean="0"/>
              <a:t>H</a:t>
            </a:r>
            <a:r>
              <a:rPr lang="en-US" sz="5000" smtClean="0"/>
              <a:t>AK </a:t>
            </a:r>
            <a:r>
              <a:rPr lang="id-ID" sz="5000" smtClean="0"/>
              <a:t>A</a:t>
            </a:r>
            <a:r>
              <a:rPr lang="en-US" sz="5000" smtClean="0"/>
              <a:t>SASI </a:t>
            </a:r>
            <a:r>
              <a:rPr lang="id-ID" sz="5000" smtClean="0"/>
              <a:t>M</a:t>
            </a:r>
            <a:r>
              <a:rPr lang="en-US" sz="5000" smtClean="0"/>
              <a:t>ANUSIA</a:t>
            </a:r>
            <a:br>
              <a:rPr lang="en-US" sz="5000" smtClean="0"/>
            </a:br>
            <a:r>
              <a:rPr lang="en-US" sz="4400" smtClean="0"/>
              <a:t>(SEBUAH PENGANTAR)</a:t>
            </a:r>
            <a:endParaRPr lang="en-GB" sz="4400" smtClean="0"/>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Tinjauan Filosofis</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Hukum Alam</a:t>
            </a:r>
          </a:p>
          <a:p>
            <a:pPr lvl="1" eaLnBrk="1" hangingPunct="1">
              <a:lnSpc>
                <a:spcPct val="90000"/>
              </a:lnSpc>
            </a:pPr>
            <a:r>
              <a:rPr lang="en-US" smtClean="0"/>
              <a:t>Rasio Manusia</a:t>
            </a:r>
          </a:p>
          <a:p>
            <a:pPr lvl="1" eaLnBrk="1" hangingPunct="1">
              <a:lnSpc>
                <a:spcPct val="90000"/>
              </a:lnSpc>
            </a:pPr>
            <a:r>
              <a:rPr lang="en-US" smtClean="0"/>
              <a:t>Keadilan dan Kebenaran</a:t>
            </a:r>
          </a:p>
          <a:p>
            <a:pPr lvl="1" eaLnBrk="1" hangingPunct="1">
              <a:lnSpc>
                <a:spcPct val="90000"/>
              </a:lnSpc>
            </a:pPr>
            <a:r>
              <a:rPr lang="en-US" smtClean="0"/>
              <a:t>Socio Legal Justice</a:t>
            </a:r>
          </a:p>
          <a:p>
            <a:pPr lvl="1" eaLnBrk="1" hangingPunct="1">
              <a:lnSpc>
                <a:spcPct val="90000"/>
              </a:lnSpc>
            </a:pPr>
            <a:r>
              <a:rPr lang="en-US" smtClean="0"/>
              <a:t>Standart Norma</a:t>
            </a:r>
          </a:p>
          <a:p>
            <a:pPr eaLnBrk="1" hangingPunct="1">
              <a:lnSpc>
                <a:spcPct val="90000"/>
              </a:lnSpc>
            </a:pPr>
            <a:r>
              <a:rPr lang="en-US" smtClean="0"/>
              <a:t>Positivisme</a:t>
            </a:r>
          </a:p>
          <a:p>
            <a:pPr lvl="1" eaLnBrk="1" hangingPunct="1">
              <a:lnSpc>
                <a:spcPct val="90000"/>
              </a:lnSpc>
            </a:pPr>
            <a:r>
              <a:rPr lang="en-US" smtClean="0"/>
              <a:t>Ide dan standar norma tersebut akan efektif berlaku dalam masyarakat jika dituangkan dalam ketentuan hukum tertulis</a:t>
            </a:r>
          </a:p>
          <a:p>
            <a:pPr eaLnBrk="1" hangingPunct="1">
              <a:lnSpc>
                <a:spcPct val="9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Teori Pemikiran</a:t>
            </a:r>
          </a:p>
        </p:txBody>
      </p:sp>
      <p:sp>
        <p:nvSpPr>
          <p:cNvPr id="13315" name="Rectangle 3"/>
          <p:cNvSpPr>
            <a:spLocks noGrp="1" noChangeArrowheads="1"/>
          </p:cNvSpPr>
          <p:nvPr>
            <p:ph type="body" idx="1"/>
          </p:nvPr>
        </p:nvSpPr>
        <p:spPr/>
        <p:txBody>
          <a:bodyPr/>
          <a:lstStyle/>
          <a:p>
            <a:pPr eaLnBrk="1" hangingPunct="1">
              <a:lnSpc>
                <a:spcPct val="80000"/>
              </a:lnSpc>
            </a:pPr>
            <a:r>
              <a:rPr lang="en-US" sz="2400" b="1" smtClean="0"/>
              <a:t>Teori Hukum Alam, atau Hak Alami (Natural Rights)</a:t>
            </a:r>
          </a:p>
          <a:p>
            <a:pPr eaLnBrk="1" hangingPunct="1">
              <a:lnSpc>
                <a:spcPct val="80000"/>
              </a:lnSpc>
              <a:buFont typeface="Wingdings" pitchFamily="2" charset="2"/>
              <a:buNone/>
            </a:pPr>
            <a:r>
              <a:rPr lang="en-US" sz="2400" smtClean="0"/>
              <a:t>	HAM adalah hak yang dimiliki oleh setiap manusia pada segala waktu dan tempat, berdasarkan takdirnya sebagai manusia.</a:t>
            </a:r>
          </a:p>
          <a:p>
            <a:pPr eaLnBrk="1" hangingPunct="1">
              <a:lnSpc>
                <a:spcPct val="80000"/>
              </a:lnSpc>
            </a:pPr>
            <a:r>
              <a:rPr lang="en-US" sz="2400" b="1" smtClean="0"/>
              <a:t>Doktrin Marxist</a:t>
            </a:r>
          </a:p>
          <a:p>
            <a:pPr eaLnBrk="1" hangingPunct="1">
              <a:lnSpc>
                <a:spcPct val="80000"/>
              </a:lnSpc>
              <a:buFont typeface="Wingdings" pitchFamily="2" charset="2"/>
              <a:buNone/>
            </a:pPr>
            <a:r>
              <a:rPr lang="en-US" sz="2400" smtClean="0"/>
              <a:t>	Menolak teori hak-hak alami, karena nagara atau kolektivitas suatu masyarakat adalah sumber galian seluruh hak (repositiory of all rights). Tidak ada hak individual, yang ada hak legal yang diberikan oleh negara untuk menjamin eksistensi manusia sbg makhluk sosial </a:t>
            </a:r>
          </a:p>
          <a:p>
            <a:pPr eaLnBrk="1" hangingPunct="1">
              <a:lnSpc>
                <a:spcPct val="80000"/>
              </a:lnSpc>
              <a:buFont typeface="Wingdings" pitchFamily="2" charset="2"/>
              <a:buNone/>
            </a:pPr>
            <a:endParaRPr lang="en-US" sz="2400" smtClean="0"/>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type="body" idx="1"/>
          </p:nvPr>
        </p:nvSpPr>
        <p:spPr/>
        <p:txBody>
          <a:bodyPr/>
          <a:lstStyle/>
          <a:p>
            <a:pPr eaLnBrk="1" hangingPunct="1">
              <a:lnSpc>
                <a:spcPct val="90000"/>
              </a:lnSpc>
            </a:pPr>
            <a:r>
              <a:rPr lang="en-US" sz="2400" b="1" smtClean="0"/>
              <a:t>Teori Positivis</a:t>
            </a:r>
          </a:p>
          <a:p>
            <a:pPr eaLnBrk="1" hangingPunct="1">
              <a:lnSpc>
                <a:spcPct val="90000"/>
              </a:lnSpc>
              <a:buFont typeface="Wingdings" pitchFamily="2" charset="2"/>
              <a:buNone/>
            </a:pPr>
            <a:r>
              <a:rPr lang="en-US" sz="2400" smtClean="0"/>
              <a:t>	Karena hak baru dituangkan ke dalam hukum yang riil, maka dipandang sebagai hak melalui adanya jaminan konstitusi.</a:t>
            </a:r>
          </a:p>
          <a:p>
            <a:pPr eaLnBrk="1" hangingPunct="1">
              <a:lnSpc>
                <a:spcPct val="90000"/>
              </a:lnSpc>
            </a:pPr>
            <a:r>
              <a:rPr lang="en-US" sz="2400" b="1" smtClean="0"/>
              <a:t>Teori Relativitas Kultural</a:t>
            </a:r>
          </a:p>
          <a:p>
            <a:pPr eaLnBrk="1" hangingPunct="1">
              <a:lnSpc>
                <a:spcPct val="90000"/>
              </a:lnSpc>
              <a:buFont typeface="Wingdings" pitchFamily="2" charset="2"/>
              <a:buNone/>
            </a:pPr>
            <a:r>
              <a:rPr lang="en-US" sz="2400" smtClean="0"/>
              <a:t>	Menganggap hak itu bersifat universal adalah pelanggaran satu dimensi kultural terhadap dimensi kultural yang lain (imperialisme cultural) Manusia merupakan interaksi sosial dan kultural, yang memiliki perbedaan dalam tradisi, budaya dan peradaban dalam memandang soal “kemanusiaan”.</a:t>
            </a:r>
          </a:p>
          <a:p>
            <a:pPr eaLnBrk="1" hangingPunct="1">
              <a:lnSpc>
                <a:spcPct val="90000"/>
              </a:lnSpc>
            </a:pPr>
            <a:endParaRPr lang="en-US" sz="27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473075"/>
            <a:ext cx="8153400" cy="884238"/>
          </a:xfrm>
        </p:spPr>
        <p:txBody>
          <a:bodyPr/>
          <a:lstStyle/>
          <a:p>
            <a:pPr algn="ctr"/>
            <a:r>
              <a:rPr lang="en-US" smtClean="0"/>
              <a:t>EMPAT PANDANGAN HAM</a:t>
            </a:r>
          </a:p>
        </p:txBody>
      </p:sp>
      <p:sp>
        <p:nvSpPr>
          <p:cNvPr id="15363" name="Content Placeholder 2"/>
          <p:cNvSpPr>
            <a:spLocks noGrp="1"/>
          </p:cNvSpPr>
          <p:nvPr>
            <p:ph idx="1"/>
          </p:nvPr>
        </p:nvSpPr>
        <p:spPr/>
        <p:txBody>
          <a:bodyPr/>
          <a:lstStyle/>
          <a:p>
            <a:r>
              <a:rPr lang="en-US" smtClean="0"/>
              <a:t>UNIVERSAL ABSOLUT</a:t>
            </a:r>
          </a:p>
          <a:p>
            <a:r>
              <a:rPr lang="en-US" smtClean="0"/>
              <a:t>UNIVERSAL RELATIF</a:t>
            </a:r>
          </a:p>
          <a:p>
            <a:r>
              <a:rPr lang="en-US" smtClean="0"/>
              <a:t>PARTIKULARISTIK ABSOLUT</a:t>
            </a:r>
          </a:p>
          <a:p>
            <a:r>
              <a:rPr lang="en-US" smtClean="0"/>
              <a:t>PARTIKULARISTIK RELATIF</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630237"/>
          </a:xfrm>
          <a:solidFill>
            <a:schemeClr val="accent1">
              <a:lumMod val="50000"/>
            </a:schemeClr>
          </a:solidFill>
        </p:spPr>
        <p:txBody>
          <a:bodyPr/>
          <a:lstStyle/>
          <a:p>
            <a:pPr>
              <a:defRPr/>
            </a:pPr>
            <a:r>
              <a:rPr lang="en-US" sz="3200" dirty="0" smtClean="0">
                <a:solidFill>
                  <a:schemeClr val="tx1"/>
                </a:solidFill>
              </a:rPr>
              <a:t>PANDANGAN UNIVERSAL ABSOLUT</a:t>
            </a:r>
            <a:endParaRPr lang="en-US" sz="3200" dirty="0">
              <a:solidFill>
                <a:schemeClr val="tx1"/>
              </a:solidFill>
            </a:endParaRPr>
          </a:p>
        </p:txBody>
      </p:sp>
      <p:sp>
        <p:nvSpPr>
          <p:cNvPr id="57347" name="Content Placeholder 2"/>
          <p:cNvSpPr>
            <a:spLocks noGrp="1"/>
          </p:cNvSpPr>
          <p:nvPr>
            <p:ph idx="1"/>
          </p:nvPr>
        </p:nvSpPr>
        <p:spPr>
          <a:xfrm>
            <a:off x="914400" y="1928813"/>
            <a:ext cx="7772400" cy="3786187"/>
          </a:xfrm>
        </p:spPr>
        <p:txBody>
          <a:bodyPr/>
          <a:lstStyle/>
          <a:p>
            <a:r>
              <a:rPr lang="en-US" sz="2800" smtClean="0">
                <a:sym typeface="Wingdings" pitchFamily="2" charset="2"/>
              </a:rPr>
              <a:t>Melihat HAM sebagai nilai-nilai universal</a:t>
            </a:r>
          </a:p>
          <a:p>
            <a:r>
              <a:rPr lang="en-US" sz="2800" smtClean="0">
                <a:sym typeface="Wingdings" pitchFamily="2" charset="2"/>
              </a:rPr>
              <a:t>Tidak menghargai sama sekali profil sosial budaya yang melekat pada masing-masing bangsa</a:t>
            </a:r>
          </a:p>
          <a:p>
            <a:r>
              <a:rPr lang="en-US" sz="2800" smtClean="0">
                <a:sym typeface="Wingdings" pitchFamily="2" charset="2"/>
              </a:rPr>
              <a:t>Penganutnya adalah negara maju,sedangkan bagi negara berkembang  dianggap sebagai alat penekan atau  unsur penilai (</a:t>
            </a:r>
            <a:r>
              <a:rPr lang="en-US" sz="2800" i="1" smtClean="0">
                <a:sym typeface="Wingdings" pitchFamily="2" charset="2"/>
              </a:rPr>
              <a:t>tool of judgement)</a:t>
            </a:r>
            <a:endParaRPr lang="en-US" sz="2800" smtClean="0"/>
          </a:p>
          <a:p>
            <a:pPr>
              <a:buFont typeface="Wingdings" pitchFamily="2" charset="2"/>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 calcmode="lin" valueType="num">
                                      <p:cBhvr>
                                        <p:cTn id="12" dur="1000" fill="hold"/>
                                        <p:tgtEl>
                                          <p:spTgt spid="5734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734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734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p:cTn id="19" dur="1000" fill="hold"/>
                                        <p:tgtEl>
                                          <p:spTgt spid="57347">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57347">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5734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57347">
                                            <p:txEl>
                                              <p:pRg st="2" end="2"/>
                                            </p:txEl>
                                          </p:spTgt>
                                        </p:tgtEl>
                                        <p:attrNameLst>
                                          <p:attrName>style.visibility</p:attrName>
                                        </p:attrNameLst>
                                      </p:cBhvr>
                                      <p:to>
                                        <p:strVal val="visible"/>
                                      </p:to>
                                    </p:set>
                                    <p:anim calcmode="lin" valueType="num">
                                      <p:cBhvr>
                                        <p:cTn id="26" dur="1000" fill="hold"/>
                                        <p:tgtEl>
                                          <p:spTgt spid="57347">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57347">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nSpc>
                <a:spcPct val="100000"/>
              </a:lnSpc>
            </a:pPr>
            <a:r>
              <a:rPr lang="en-US" sz="3600" smtClean="0">
                <a:solidFill>
                  <a:schemeClr val="tx1"/>
                </a:solidFill>
              </a:rPr>
              <a:t>PANDANGAN UNIVERSAL RELATIF</a:t>
            </a:r>
          </a:p>
        </p:txBody>
      </p:sp>
      <p:sp>
        <p:nvSpPr>
          <p:cNvPr id="17411" name="Content Placeholder 2"/>
          <p:cNvSpPr>
            <a:spLocks noGrp="1"/>
          </p:cNvSpPr>
          <p:nvPr>
            <p:ph idx="1"/>
          </p:nvPr>
        </p:nvSpPr>
        <p:spPr>
          <a:xfrm>
            <a:off x="533400" y="2143125"/>
            <a:ext cx="8153400" cy="3724275"/>
          </a:xfrm>
        </p:spPr>
        <p:txBody>
          <a:bodyPr/>
          <a:lstStyle/>
          <a:p>
            <a:pPr algn="just"/>
            <a:r>
              <a:rPr lang="en-US" sz="2800" smtClean="0">
                <a:sym typeface="Wingdings" pitchFamily="2" charset="2"/>
              </a:rPr>
              <a:t>Menurut pandangan ini HAM selain sebagai masalah universal, namun perkecualian dan pembatasan yang berdasarkan asas-asas Hukum Internasional tetap diakui keberadaannya.</a:t>
            </a:r>
            <a:endParaRPr lang="en-US" sz="2800" smtClean="0"/>
          </a:p>
          <a:p>
            <a:endParaRPr 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3600" dirty="0" smtClean="0">
                <a:solidFill>
                  <a:schemeClr val="accent4">
                    <a:lumMod val="60000"/>
                    <a:lumOff val="40000"/>
                  </a:schemeClr>
                </a:solidFill>
              </a:rPr>
              <a:t>PANDANGAN PARTIKULARISTIS ABSOLUT</a:t>
            </a:r>
            <a:endParaRPr lang="en-US" sz="3600" dirty="0"/>
          </a:p>
        </p:txBody>
      </p:sp>
      <p:sp>
        <p:nvSpPr>
          <p:cNvPr id="18435" name="Content Placeholder 2"/>
          <p:cNvSpPr>
            <a:spLocks noGrp="1"/>
          </p:cNvSpPr>
          <p:nvPr>
            <p:ph idx="1"/>
          </p:nvPr>
        </p:nvSpPr>
        <p:spPr/>
        <p:txBody>
          <a:bodyPr/>
          <a:lstStyle/>
          <a:p>
            <a:r>
              <a:rPr lang="en-US" sz="3200" smtClean="0">
                <a:sym typeface="Wingdings" pitchFamily="2" charset="2"/>
              </a:rPr>
              <a:t>Pandangan ini melihat HAM sebagai persoalan masing-masing bangsa, tanpa memberikan alasan yang  kuat khususnya dalam melakukan penolakan terhadap  berlakunya dokumen-dokumen Internasional.</a:t>
            </a:r>
          </a:p>
          <a:p>
            <a:r>
              <a:rPr lang="en-US" sz="3200" smtClean="0">
                <a:sym typeface="Wingdings" pitchFamily="2" charset="2"/>
              </a:rPr>
              <a:t>Sifatnya Egois, Defensif dan Pasif</a:t>
            </a:r>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sz="4000" smtClean="0">
                <a:solidFill>
                  <a:schemeClr val="tx1"/>
                </a:solidFill>
                <a:sym typeface="Wingdings" pitchFamily="2" charset="2"/>
              </a:rPr>
              <a:t>PANDANGAN PARTIKULARISTIS  RELATIF</a:t>
            </a:r>
            <a:endParaRPr lang="en-US" sz="4000" smtClean="0">
              <a:solidFill>
                <a:schemeClr val="tx1"/>
              </a:solidFill>
            </a:endParaRPr>
          </a:p>
        </p:txBody>
      </p:sp>
      <p:sp>
        <p:nvSpPr>
          <p:cNvPr id="19459" name="Content Placeholder 2"/>
          <p:cNvSpPr>
            <a:spLocks noGrp="1"/>
          </p:cNvSpPr>
          <p:nvPr>
            <p:ph idx="1"/>
          </p:nvPr>
        </p:nvSpPr>
        <p:spPr/>
        <p:txBody>
          <a:bodyPr/>
          <a:lstStyle/>
          <a:p>
            <a:pPr algn="just"/>
            <a:r>
              <a:rPr lang="en-US" sz="2600" smtClean="0">
                <a:sym typeface="Wingdings" pitchFamily="2" charset="2"/>
              </a:rPr>
              <a:t>melihat HAM disamping sebagai masalah universal juga masalah nasional masing-masing negara. </a:t>
            </a:r>
          </a:p>
          <a:p>
            <a:pPr algn="just"/>
            <a:r>
              <a:rPr lang="en-US" sz="2600" smtClean="0">
                <a:sym typeface="Wingdings" pitchFamily="2" charset="2"/>
              </a:rPr>
              <a:t>Berlakunya dokumen HAM harus diselaraskan,diserasikan, dan diseimbangkan serta memperoleh dukungan dan tertanam dalam budaya bangsa</a:t>
            </a:r>
          </a:p>
          <a:p>
            <a:pPr algn="just"/>
            <a:r>
              <a:rPr lang="en-US" sz="2600" smtClean="0">
                <a:sym typeface="Wingdings" pitchFamily="2" charset="2"/>
              </a:rPr>
              <a:t>Sifatnya tidak sekedar defensi, tapi aktif juga mencari perumusan dan pembenaran tentang Karakteristik HAM</a:t>
            </a:r>
            <a:endParaRPr lang="en-US" sz="2600" smtClean="0"/>
          </a:p>
        </p:txBody>
      </p:sp>
      <p:graphicFrame>
        <p:nvGraphicFramePr>
          <p:cNvPr id="4" name="Table 3"/>
          <p:cNvGraphicFramePr>
            <a:graphicFrameLocks noGrp="1"/>
          </p:cNvGraphicFramePr>
          <p:nvPr/>
        </p:nvGraphicFramePr>
        <p:xfrm>
          <a:off x="1071563" y="6072188"/>
          <a:ext cx="7143750" cy="639762"/>
        </p:xfrm>
        <a:graphic>
          <a:graphicData uri="http://schemas.openxmlformats.org/drawingml/2006/table">
            <a:tbl>
              <a:tblPr firstRow="1" bandRow="1">
                <a:tableStyleId>{5C22544A-7EE6-4342-B048-85BDC9FD1C3A}</a:tableStyleId>
              </a:tblPr>
              <a:tblGrid>
                <a:gridCol w="7143800"/>
              </a:tblGrid>
              <a:tr h="428628">
                <a:tc>
                  <a:txBody>
                    <a:bodyPr/>
                    <a:lstStyle/>
                    <a:p>
                      <a:r>
                        <a:rPr lang="en-US" dirty="0" err="1" smtClean="0"/>
                        <a:t>Diantara</a:t>
                      </a:r>
                      <a:r>
                        <a:rPr lang="en-US" dirty="0" smtClean="0"/>
                        <a:t> </a:t>
                      </a:r>
                      <a:r>
                        <a:rPr lang="en-US" dirty="0" err="1" smtClean="0"/>
                        <a:t>keempat</a:t>
                      </a:r>
                      <a:r>
                        <a:rPr lang="en-US" dirty="0" smtClean="0"/>
                        <a:t> </a:t>
                      </a:r>
                      <a:r>
                        <a:rPr lang="en-US" dirty="0" err="1" smtClean="0"/>
                        <a:t>pandangan</a:t>
                      </a:r>
                      <a:r>
                        <a:rPr lang="en-US" dirty="0" smtClean="0"/>
                        <a:t> </a:t>
                      </a:r>
                      <a:r>
                        <a:rPr lang="en-US" dirty="0" err="1" smtClean="0"/>
                        <a:t>tsb</a:t>
                      </a:r>
                      <a:r>
                        <a:rPr lang="en-US" dirty="0" smtClean="0"/>
                        <a:t>, </a:t>
                      </a:r>
                      <a:r>
                        <a:rPr lang="en-US" dirty="0" err="1" smtClean="0"/>
                        <a:t>pandangan</a:t>
                      </a:r>
                      <a:r>
                        <a:rPr lang="en-US" dirty="0" smtClean="0"/>
                        <a:t> </a:t>
                      </a:r>
                      <a:r>
                        <a:rPr lang="en-US" dirty="0" err="1" smtClean="0"/>
                        <a:t>mana</a:t>
                      </a:r>
                      <a:r>
                        <a:rPr lang="en-US" dirty="0" smtClean="0"/>
                        <a:t> </a:t>
                      </a:r>
                      <a:r>
                        <a:rPr lang="en-US" dirty="0" err="1" smtClean="0"/>
                        <a:t>yg</a:t>
                      </a:r>
                      <a:r>
                        <a:rPr lang="en-US" dirty="0" smtClean="0"/>
                        <a:t> </a:t>
                      </a:r>
                      <a:r>
                        <a:rPr lang="en-US" dirty="0" err="1" smtClean="0"/>
                        <a:t>cocok</a:t>
                      </a:r>
                      <a:r>
                        <a:rPr lang="en-US" dirty="0" smtClean="0"/>
                        <a:t> dg Indonesia?</a:t>
                      </a:r>
                      <a:endParaRPr lang="en-US" dirty="0"/>
                    </a:p>
                  </a:txBody>
                  <a:tcPr>
                    <a:solidFill>
                      <a:schemeClr val="accent2"/>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d-ID" smtClean="0"/>
              <a:t>PENGERTIAN HAM</a:t>
            </a:r>
            <a:endParaRPr lang="en-GB" smtClean="0"/>
          </a:p>
        </p:txBody>
      </p:sp>
      <p:sp>
        <p:nvSpPr>
          <p:cNvPr id="20483" name="Rectangle 3"/>
          <p:cNvSpPr>
            <a:spLocks noGrp="1" noChangeArrowheads="1"/>
          </p:cNvSpPr>
          <p:nvPr>
            <p:ph type="body" idx="1"/>
          </p:nvPr>
        </p:nvSpPr>
        <p:spPr/>
        <p:txBody>
          <a:bodyPr/>
          <a:lstStyle/>
          <a:p>
            <a:pPr eaLnBrk="1" hangingPunct="1">
              <a:lnSpc>
                <a:spcPct val="90000"/>
              </a:lnSpc>
            </a:pPr>
            <a:r>
              <a:rPr lang="fi-FI" b="1" smtClean="0"/>
              <a:t>Hak</a:t>
            </a:r>
            <a:r>
              <a:rPr lang="fi-FI" smtClean="0"/>
              <a:t> adalah kekuasaan atau wewenang yang dimiliki seseorang atas sesuatu (Suria Kusuma, 1986). Istilah </a:t>
            </a:r>
            <a:r>
              <a:rPr lang="fi-FI" b="1" smtClean="0"/>
              <a:t>Hak asasi</a:t>
            </a:r>
            <a:r>
              <a:rPr lang="fi-FI" smtClean="0"/>
              <a:t> menunjukkan bahwa kekuasaan atau wewenang yang dimiliki seseorang tersebut bersifat mendasar</a:t>
            </a:r>
            <a:r>
              <a:rPr lang="id-ID" smtClean="0"/>
              <a:t>, </a:t>
            </a:r>
            <a:r>
              <a:rPr lang="fi-FI" smtClean="0"/>
              <a:t>pemenuhannya bersifat imperatif </a:t>
            </a:r>
            <a:r>
              <a:rPr lang="id-ID" smtClean="0"/>
              <a:t>(</a:t>
            </a:r>
            <a:r>
              <a:rPr lang="fi-FI" smtClean="0"/>
              <a:t>perintah yang harus dilakukan</a:t>
            </a:r>
            <a:r>
              <a:rPr lang="id-ID" smtClean="0"/>
              <a:t>)</a:t>
            </a:r>
            <a:r>
              <a:rPr lang="fi-FI" smtClean="0"/>
              <a:t>. Artinya hak-hak itu wajib dipenuhi karena  hak-hak ini menunjukkan nilai subjek hak. </a:t>
            </a:r>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214313"/>
            <a:ext cx="8153400" cy="741362"/>
          </a:xfrm>
        </p:spPr>
        <p:txBody>
          <a:bodyPr/>
          <a:lstStyle/>
          <a:p>
            <a:pPr algn="ctr" eaLnBrk="1" hangingPunct="1"/>
            <a:r>
              <a:rPr lang="id-ID" sz="4000" b="1" smtClean="0"/>
              <a:t>DEFINISI HAM</a:t>
            </a:r>
            <a:endParaRPr lang="en-GB" sz="4000" b="1" smtClean="0"/>
          </a:p>
        </p:txBody>
      </p:sp>
      <p:sp>
        <p:nvSpPr>
          <p:cNvPr id="21507" name="Rectangle 3"/>
          <p:cNvSpPr>
            <a:spLocks noGrp="1" noChangeArrowheads="1"/>
          </p:cNvSpPr>
          <p:nvPr>
            <p:ph type="body" idx="1"/>
          </p:nvPr>
        </p:nvSpPr>
        <p:spPr>
          <a:xfrm>
            <a:off x="533400" y="1143000"/>
            <a:ext cx="8153400" cy="5000625"/>
          </a:xfrm>
        </p:spPr>
        <p:txBody>
          <a:bodyPr/>
          <a:lstStyle/>
          <a:p>
            <a:pPr eaLnBrk="1" hangingPunct="1">
              <a:lnSpc>
                <a:spcPct val="80000"/>
              </a:lnSpc>
            </a:pPr>
            <a:r>
              <a:rPr lang="fi-FI" sz="2000" smtClean="0"/>
              <a:t>.HAM adalah</a:t>
            </a:r>
            <a:r>
              <a:rPr lang="en-US" sz="2000" smtClean="0"/>
              <a:t> seperangkat ketentuan atau aturan untuk melindungi warga negara dari kemungkinan penindasan, pemasungan dan atau pembatasan ruang gerak warganegara oleh negara (Hendarmin Ranadireksa).</a:t>
            </a:r>
            <a:endParaRPr lang="id-ID" sz="2000" smtClean="0"/>
          </a:p>
          <a:p>
            <a:pPr eaLnBrk="1" hangingPunct="1">
              <a:lnSpc>
                <a:spcPct val="80000"/>
              </a:lnSpc>
            </a:pPr>
            <a:r>
              <a:rPr lang="fi-FI" sz="2000" smtClean="0"/>
              <a:t>Hak Asasi Manusia adalah hak yang dimiliki manusia yang telah diperoleh dan dibawanya bersamaan dengan kelahirannya, atau kehadirannya di dalam kehidupan masyarakat (Tilaar, 2001). </a:t>
            </a:r>
            <a:endParaRPr lang="id-ID" sz="2000" smtClean="0"/>
          </a:p>
          <a:p>
            <a:pPr eaLnBrk="1" hangingPunct="1">
              <a:lnSpc>
                <a:spcPct val="80000"/>
              </a:lnSpc>
            </a:pPr>
            <a:r>
              <a:rPr lang="fi-FI" sz="2000" smtClean="0"/>
              <a:t>Hak Asasi Manusia adalah hak-hak dasar yang dibawa manusia sejak lahir yang melekat pada esensinya sebagai anugerah Allah SWT (Mustafa Kemal Pasha). </a:t>
            </a:r>
          </a:p>
          <a:p>
            <a:pPr eaLnBrk="1" hangingPunct="1"/>
            <a:r>
              <a:rPr lang="en-US" sz="2000" smtClean="0"/>
              <a:t>HAM Adl sebagai hak yg melekat pada martabat manusia sebagai mahluk ciptaan tuhan , dan hak tersebut dibawa manusia sejak lahir ke muka bumi sehingga hak tersebut bersifat fitri (kodrati). (Mahmud  MD)</a:t>
            </a:r>
          </a:p>
          <a:p>
            <a:pPr eaLnBrk="1" hangingPunct="1">
              <a:lnSpc>
                <a:spcPct val="80000"/>
              </a:lnSpc>
            </a:pPr>
            <a:r>
              <a:rPr lang="en-US" sz="2000" smtClean="0"/>
              <a:t>Hak-hak asasi merupakan suatu perangkat asas-asas yang timbul dari nilai-nilai yg  kemudian menjadi kaidah-kaidah yg mengatur perilaku manusia dlm hubungan dg sesama manusia (</a:t>
            </a:r>
            <a:r>
              <a:rPr lang="en-US" sz="2000" b="1" smtClean="0"/>
              <a:t>Antony Flew)</a:t>
            </a:r>
            <a:endParaRPr lang="id-ID"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SILABUS UKD I</a:t>
            </a:r>
          </a:p>
        </p:txBody>
      </p:sp>
      <p:sp>
        <p:nvSpPr>
          <p:cNvPr id="4099" name="Content Placeholder 2"/>
          <p:cNvSpPr>
            <a:spLocks noGrp="1"/>
          </p:cNvSpPr>
          <p:nvPr>
            <p:ph idx="1"/>
          </p:nvPr>
        </p:nvSpPr>
        <p:spPr/>
        <p:txBody>
          <a:bodyPr/>
          <a:lstStyle/>
          <a:p>
            <a:pPr marL="571500" indent="-571500" eaLnBrk="1" hangingPunct="1"/>
            <a:r>
              <a:rPr lang="en-US" smtClean="0"/>
              <a:t>Pengantar – Pemahaman – Perkembangan – Jenis/Kategori </a:t>
            </a:r>
          </a:p>
          <a:p>
            <a:pPr marL="1371600" lvl="2" indent="-571500" eaLnBrk="1" hangingPunct="1"/>
            <a:r>
              <a:rPr lang="en-US" smtClean="0"/>
              <a:t>Filosofi dan teori HAM</a:t>
            </a:r>
          </a:p>
          <a:p>
            <a:pPr marL="1371600" lvl="2" indent="-571500" eaLnBrk="1" hangingPunct="1"/>
            <a:r>
              <a:rPr lang="en-US" smtClean="0"/>
              <a:t>Pandangan HAM</a:t>
            </a:r>
          </a:p>
          <a:p>
            <a:pPr marL="1371600" lvl="2" indent="-571500" eaLnBrk="1" hangingPunct="1"/>
            <a:r>
              <a:rPr lang="en-US" smtClean="0"/>
              <a:t>Pengertian/definisi HAM</a:t>
            </a:r>
          </a:p>
          <a:p>
            <a:pPr marL="1371600" lvl="2" indent="-571500" eaLnBrk="1" hangingPunct="1"/>
            <a:r>
              <a:rPr lang="en-US" smtClean="0"/>
              <a:t>Sifat dasar dan ciri-ciri</a:t>
            </a:r>
          </a:p>
          <a:p>
            <a:pPr marL="1371600" lvl="2" indent="-571500" eaLnBrk="1" hangingPunct="1"/>
            <a:r>
              <a:rPr lang="en-US" smtClean="0"/>
              <a:t>Hukum dan HAM</a:t>
            </a:r>
          </a:p>
          <a:p>
            <a:pPr marL="1371600" lvl="2" indent="-571500" eaLnBrk="1" hangingPunct="1"/>
            <a:r>
              <a:rPr lang="en-US" smtClean="0"/>
              <a:t>Sejarah Dinamika dan perkembangan konsep HAM</a:t>
            </a:r>
          </a:p>
          <a:p>
            <a:pPr marL="1371600" lvl="2" indent="-571500"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fi-FI" sz="2800" smtClean="0"/>
              <a:t>UNDANG-UNDANG NOMOR 39 TAHUN 1999 TENTANG HAK ASASI MANUSIA PASAL 1</a:t>
            </a:r>
            <a:r>
              <a:rPr lang="en-GB" sz="2800" smtClean="0"/>
              <a:t> </a:t>
            </a:r>
            <a:endParaRPr lang="en-US" sz="2800" smtClean="0"/>
          </a:p>
        </p:txBody>
      </p:sp>
      <p:sp>
        <p:nvSpPr>
          <p:cNvPr id="22531" name="Content Placeholder 2"/>
          <p:cNvSpPr>
            <a:spLocks noGrp="1"/>
          </p:cNvSpPr>
          <p:nvPr>
            <p:ph idx="1"/>
          </p:nvPr>
        </p:nvSpPr>
        <p:spPr>
          <a:xfrm>
            <a:off x="533400" y="2071688"/>
            <a:ext cx="8153400" cy="3795712"/>
          </a:xfrm>
        </p:spPr>
        <p:txBody>
          <a:bodyPr/>
          <a:lstStyle/>
          <a:p>
            <a:pPr algn="just"/>
            <a:r>
              <a:rPr lang="fi-FI" sz="2800" smtClean="0"/>
              <a:t>Hak Asasi Manusia adalah seperangkat hak yang melekat pada hakikat dan keberadaan manusia sebagai makhluk Tuhan Yang Maha Esa dan merupakan anugerah-Nya yang wajib dihormati, dijunjung tinggi, dan dilindungi oleh negara hukum, pemerintahan, dan setiap orang demi kehormatan serta perlindungan harkat dan martabat manusia.</a:t>
            </a: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473075"/>
            <a:ext cx="8153400" cy="955675"/>
          </a:xfrm>
        </p:spPr>
        <p:txBody>
          <a:bodyPr/>
          <a:lstStyle/>
          <a:p>
            <a:pPr eaLnBrk="1" hangingPunct="1"/>
            <a:r>
              <a:rPr lang="id-ID" smtClean="0"/>
              <a:t>Ciri pokok HAM</a:t>
            </a:r>
            <a:endParaRPr lang="en-GB" smtClean="0"/>
          </a:p>
        </p:txBody>
      </p:sp>
      <p:sp>
        <p:nvSpPr>
          <p:cNvPr id="23555"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fi-FI" sz="2700" smtClean="0"/>
              <a:t>Hak asasi itu tdk diberikan</a:t>
            </a:r>
            <a:r>
              <a:rPr lang="id-ID" sz="2700" smtClean="0"/>
              <a:t>/</a:t>
            </a:r>
            <a:r>
              <a:rPr lang="fi-FI" sz="2700" smtClean="0"/>
              <a:t>diwari</a:t>
            </a:r>
            <a:r>
              <a:rPr lang="id-ID" sz="2700" smtClean="0"/>
              <a:t>s</a:t>
            </a:r>
            <a:r>
              <a:rPr lang="fi-FI" sz="2700" smtClean="0"/>
              <a:t>kan melainkan melekat pd martabat kita sbg manusia.</a:t>
            </a:r>
            <a:endParaRPr lang="en-US" sz="2700" smtClean="0"/>
          </a:p>
          <a:p>
            <a:pPr marL="609600" indent="-609600" eaLnBrk="1" hangingPunct="1">
              <a:lnSpc>
                <a:spcPct val="80000"/>
              </a:lnSpc>
              <a:buFontTx/>
              <a:buAutoNum type="arabicPeriod"/>
            </a:pPr>
            <a:r>
              <a:rPr lang="en-US" sz="2700" smtClean="0"/>
              <a:t>Hak asasi itu berlaku untuk semua orang tanpa memandang jenis kelamin, asal-usul, ras, agama, etnik, dan pandangan politik.</a:t>
            </a:r>
          </a:p>
          <a:p>
            <a:pPr marL="609600" indent="-609600" eaLnBrk="1" hangingPunct="1">
              <a:lnSpc>
                <a:spcPct val="80000"/>
              </a:lnSpc>
              <a:buFontTx/>
              <a:buAutoNum type="arabicPeriod"/>
            </a:pPr>
            <a:r>
              <a:rPr lang="en-US" sz="2700" smtClean="0"/>
              <a:t>Hak asasi itu tidak boleh dilanggar. Tidak seorang pun mempunyai hak untuk membatasi atau melangar hak orang lain. Orang tetap memiliki </a:t>
            </a:r>
            <a:r>
              <a:rPr lang="id-ID" sz="2700" smtClean="0"/>
              <a:t>HAM</a:t>
            </a:r>
            <a:r>
              <a:rPr lang="en-US" sz="2700" smtClean="0"/>
              <a:t> meskipun sebuah negara membuat hukum yang tidak melindungi bahkan melanggar hak asasi manusia. </a:t>
            </a:r>
            <a:endParaRPr lang="en-GB" sz="27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id-ID" smtClean="0"/>
              <a:t>Sifat HAM</a:t>
            </a:r>
            <a:endParaRPr lang="en-GB" smtClean="0"/>
          </a:p>
        </p:txBody>
      </p:sp>
      <p:sp>
        <p:nvSpPr>
          <p:cNvPr id="24579" name="Rectangle 3"/>
          <p:cNvSpPr>
            <a:spLocks noGrp="1" noChangeArrowheads="1"/>
          </p:cNvSpPr>
          <p:nvPr>
            <p:ph type="body" idx="1"/>
          </p:nvPr>
        </p:nvSpPr>
        <p:spPr/>
        <p:txBody>
          <a:bodyPr/>
          <a:lstStyle/>
          <a:p>
            <a:pPr marL="609600" indent="-609600" eaLnBrk="1" hangingPunct="1">
              <a:lnSpc>
                <a:spcPct val="90000"/>
              </a:lnSpc>
            </a:pPr>
            <a:r>
              <a:rPr lang="en-US" sz="2200" smtClean="0"/>
              <a:t>Individual: ‘melekat erat pada kemanusiaan </a:t>
            </a:r>
            <a:r>
              <a:rPr lang="en-US" sz="2200" b="1" i="1" smtClean="0"/>
              <a:t>seseorang</a:t>
            </a:r>
            <a:r>
              <a:rPr lang="en-US" sz="2200" smtClean="0"/>
              <a:t>’,  bukan kelompok.(Generasi keempat HAM cenderung ke arah penekanan pada hak kelompok/hak kolektif).</a:t>
            </a:r>
          </a:p>
          <a:p>
            <a:pPr marL="609600" indent="-609600" eaLnBrk="1" hangingPunct="1">
              <a:lnSpc>
                <a:spcPct val="90000"/>
              </a:lnSpc>
            </a:pPr>
            <a:r>
              <a:rPr lang="en-US" sz="2200" smtClean="0"/>
              <a:t>Universal: dimiliki oleh setiap orang lepas dari suku, ras, agama, negara, dan jenis kelamin yg dimiliki seseorang. </a:t>
            </a:r>
          </a:p>
          <a:p>
            <a:pPr marL="609600" indent="-609600" eaLnBrk="1" hangingPunct="1">
              <a:lnSpc>
                <a:spcPct val="90000"/>
              </a:lnSpc>
            </a:pPr>
            <a:r>
              <a:rPr lang="en-US" sz="2200" smtClean="0"/>
              <a:t>Supralegal: tidak tergantung pada negara, pemerintah, atau undang-undang yang mengatur hak-hak ini. </a:t>
            </a:r>
          </a:p>
          <a:p>
            <a:pPr marL="609600" indent="-609600" eaLnBrk="1" hangingPunct="1">
              <a:lnSpc>
                <a:spcPct val="90000"/>
              </a:lnSpc>
            </a:pPr>
            <a:r>
              <a:rPr lang="en-US" sz="2200" smtClean="0"/>
              <a:t>Kodrati: HAM bersumber dari kodrat manusia.</a:t>
            </a:r>
          </a:p>
          <a:p>
            <a:pPr marL="609600" indent="-609600" eaLnBrk="1" hangingPunct="1">
              <a:lnSpc>
                <a:spcPct val="90000"/>
              </a:lnSpc>
            </a:pPr>
            <a:r>
              <a:rPr lang="fi-FI" sz="2200" smtClean="0"/>
              <a:t>Kesamaan derajat: kesamaan sebagai ciptaan Tuhan maka harkat dan martabat manusia pun sama.</a:t>
            </a:r>
            <a:endParaRPr lang="en-GB" sz="22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smtClean="0"/>
          </a:p>
        </p:txBody>
      </p:sp>
      <p:sp>
        <p:nvSpPr>
          <p:cNvPr id="25603" name="Rectangle 3"/>
          <p:cNvSpPr>
            <a:spLocks noGrp="1" noChangeArrowheads="1"/>
          </p:cNvSpPr>
          <p:nvPr>
            <p:ph type="body" idx="1"/>
          </p:nvPr>
        </p:nvSpPr>
        <p:spPr/>
        <p:txBody>
          <a:bodyPr/>
          <a:lstStyle/>
          <a:p>
            <a:pPr eaLnBrk="1" hangingPunct="1"/>
            <a:endParaRPr lang="en-US" smtClean="0"/>
          </a:p>
        </p:txBody>
      </p:sp>
      <p:sp>
        <p:nvSpPr>
          <p:cNvPr id="25604" name="Oval 4"/>
          <p:cNvSpPr>
            <a:spLocks noChangeArrowheads="1"/>
          </p:cNvSpPr>
          <p:nvPr/>
        </p:nvSpPr>
        <p:spPr bwMode="auto">
          <a:xfrm>
            <a:off x="971550" y="2565400"/>
            <a:ext cx="2952750" cy="2592388"/>
          </a:xfrm>
          <a:prstGeom prst="ellipse">
            <a:avLst/>
          </a:prstGeom>
          <a:solidFill>
            <a:schemeClr val="accent1"/>
          </a:solidFill>
          <a:ln w="9525">
            <a:solidFill>
              <a:schemeClr val="tx1"/>
            </a:solidFill>
            <a:round/>
            <a:headEnd/>
            <a:tailEnd/>
          </a:ln>
        </p:spPr>
        <p:txBody>
          <a:bodyPr wrap="none" anchor="ctr"/>
          <a:lstStyle/>
          <a:p>
            <a:pPr algn="ctr" eaLnBrk="1" hangingPunct="1"/>
            <a:r>
              <a:rPr lang="id-ID"/>
              <a:t>UNIVERSALITAS</a:t>
            </a:r>
            <a:endParaRPr lang="en-GB"/>
          </a:p>
        </p:txBody>
      </p:sp>
      <p:sp>
        <p:nvSpPr>
          <p:cNvPr id="25605" name="Oval 5"/>
          <p:cNvSpPr>
            <a:spLocks noChangeArrowheads="1"/>
          </p:cNvSpPr>
          <p:nvPr/>
        </p:nvSpPr>
        <p:spPr bwMode="auto">
          <a:xfrm>
            <a:off x="5003800" y="2565400"/>
            <a:ext cx="2881313" cy="2663825"/>
          </a:xfrm>
          <a:prstGeom prst="ellipse">
            <a:avLst/>
          </a:prstGeom>
          <a:solidFill>
            <a:schemeClr val="accent1"/>
          </a:solidFill>
          <a:ln w="9525">
            <a:solidFill>
              <a:schemeClr val="tx1"/>
            </a:solidFill>
            <a:round/>
            <a:headEnd/>
            <a:tailEnd/>
          </a:ln>
        </p:spPr>
        <p:txBody>
          <a:bodyPr wrap="none" anchor="ctr"/>
          <a:lstStyle/>
          <a:p>
            <a:pPr algn="ctr" eaLnBrk="1" hangingPunct="1"/>
            <a:r>
              <a:rPr lang="id-ID"/>
              <a:t>LOKALITAS</a:t>
            </a:r>
            <a:endParaRPr lang="en-GB"/>
          </a:p>
        </p:txBody>
      </p:sp>
      <p:sp>
        <p:nvSpPr>
          <p:cNvPr id="25606" name="AutoShape 6"/>
          <p:cNvSpPr>
            <a:spLocks noChangeArrowheads="1"/>
          </p:cNvSpPr>
          <p:nvPr/>
        </p:nvSpPr>
        <p:spPr bwMode="auto">
          <a:xfrm>
            <a:off x="3132138" y="5229225"/>
            <a:ext cx="3168650" cy="647700"/>
          </a:xfrm>
          <a:prstGeom prst="curvedUpArrow">
            <a:avLst>
              <a:gd name="adj1" fmla="val 97843"/>
              <a:gd name="adj2" fmla="val 195686"/>
              <a:gd name="adj3" fmla="val 33333"/>
            </a:avLst>
          </a:prstGeom>
          <a:solidFill>
            <a:schemeClr val="accent2"/>
          </a:solidFill>
          <a:ln w="9525">
            <a:solidFill>
              <a:schemeClr val="tx1"/>
            </a:solidFill>
            <a:miter lim="800000"/>
            <a:headEnd/>
            <a:tailEnd/>
          </a:ln>
        </p:spPr>
        <p:txBody>
          <a:bodyPr wrap="none" anchor="ctr"/>
          <a:lstStyle/>
          <a:p>
            <a:endParaRPr lang="en-US"/>
          </a:p>
        </p:txBody>
      </p:sp>
      <p:sp>
        <p:nvSpPr>
          <p:cNvPr id="25607" name="AutoShape 7"/>
          <p:cNvSpPr>
            <a:spLocks noChangeArrowheads="1"/>
          </p:cNvSpPr>
          <p:nvPr/>
        </p:nvSpPr>
        <p:spPr bwMode="auto">
          <a:xfrm>
            <a:off x="3276600" y="1844675"/>
            <a:ext cx="3095625" cy="647700"/>
          </a:xfrm>
          <a:prstGeom prst="curvedDownArrow">
            <a:avLst>
              <a:gd name="adj1" fmla="val 95588"/>
              <a:gd name="adj2" fmla="val 191176"/>
              <a:gd name="adj3" fmla="val 33333"/>
            </a:avLst>
          </a:prstGeom>
          <a:solidFill>
            <a:schemeClr val="accent2"/>
          </a:solidFill>
          <a:ln w="9525">
            <a:solidFill>
              <a:schemeClr val="tx1"/>
            </a:solidFill>
            <a:miter lim="800000"/>
            <a:headEnd/>
            <a:tailEnd/>
          </a:ln>
        </p:spPr>
        <p:txBody>
          <a:bodyPr wrap="none" anchor="ctr"/>
          <a:lstStyle/>
          <a:p>
            <a:endParaRPr lang="en-US"/>
          </a:p>
        </p:txBody>
      </p:sp>
      <p:sp>
        <p:nvSpPr>
          <p:cNvPr id="25608" name="Text Box 8"/>
          <p:cNvSpPr txBox="1">
            <a:spLocks noChangeArrowheads="1"/>
          </p:cNvSpPr>
          <p:nvPr/>
        </p:nvSpPr>
        <p:spPr bwMode="auto">
          <a:xfrm>
            <a:off x="4140200" y="3716338"/>
            <a:ext cx="692150" cy="366712"/>
          </a:xfrm>
          <a:prstGeom prst="rect">
            <a:avLst/>
          </a:prstGeom>
          <a:noFill/>
          <a:ln w="9525">
            <a:noFill/>
            <a:miter lim="800000"/>
            <a:headEnd/>
            <a:tailEnd/>
          </a:ln>
        </p:spPr>
        <p:txBody>
          <a:bodyPr wrap="none">
            <a:spAutoFit/>
          </a:bodyPr>
          <a:lstStyle/>
          <a:p>
            <a:pPr eaLnBrk="1" hangingPunct="1"/>
            <a:r>
              <a:rPr lang="id-ID"/>
              <a:t>HAM</a:t>
            </a:r>
            <a:endParaRPr lang="en-GB"/>
          </a:p>
        </p:txBody>
      </p:sp>
      <p:sp>
        <p:nvSpPr>
          <p:cNvPr id="25609" name="AutoShape 9"/>
          <p:cNvSpPr>
            <a:spLocks noChangeArrowheads="1"/>
          </p:cNvSpPr>
          <p:nvPr/>
        </p:nvSpPr>
        <p:spPr bwMode="auto">
          <a:xfrm>
            <a:off x="6948488" y="5013325"/>
            <a:ext cx="1008062" cy="720725"/>
          </a:xfrm>
          <a:prstGeom prst="upArrowCallout">
            <a:avLst>
              <a:gd name="adj1" fmla="val 34967"/>
              <a:gd name="adj2" fmla="val 34967"/>
              <a:gd name="adj3" fmla="val 16667"/>
              <a:gd name="adj4" fmla="val 66667"/>
            </a:avLst>
          </a:prstGeom>
          <a:solidFill>
            <a:srgbClr val="F9FBA3"/>
          </a:solidFill>
          <a:ln w="9525">
            <a:solidFill>
              <a:schemeClr val="tx1"/>
            </a:solidFill>
            <a:miter lim="800000"/>
            <a:headEnd/>
            <a:tailEnd/>
          </a:ln>
        </p:spPr>
        <p:txBody>
          <a:bodyPr wrap="none" anchor="ctr"/>
          <a:lstStyle/>
          <a:p>
            <a:pPr algn="ctr" eaLnBrk="1" hangingPunct="1"/>
            <a:r>
              <a:rPr lang="id-ID">
                <a:solidFill>
                  <a:schemeClr val="bg1"/>
                </a:solidFill>
              </a:rPr>
              <a:t>ISI</a:t>
            </a:r>
          </a:p>
          <a:p>
            <a:pPr algn="ctr" eaLnBrk="1" hangingPunct="1"/>
            <a:r>
              <a:rPr lang="id-ID">
                <a:solidFill>
                  <a:schemeClr val="bg1"/>
                </a:solidFill>
              </a:rPr>
              <a:t>HAM</a:t>
            </a:r>
            <a:endParaRPr lang="en-GB">
              <a:solidFill>
                <a:schemeClr val="bg1"/>
              </a:solidFill>
            </a:endParaRPr>
          </a:p>
        </p:txBody>
      </p:sp>
      <p:sp>
        <p:nvSpPr>
          <p:cNvPr id="25610" name="Text Box 10"/>
          <p:cNvSpPr txBox="1">
            <a:spLocks noChangeArrowheads="1"/>
          </p:cNvSpPr>
          <p:nvPr/>
        </p:nvSpPr>
        <p:spPr bwMode="auto">
          <a:xfrm>
            <a:off x="7216775" y="2368550"/>
            <a:ext cx="1606550" cy="641350"/>
          </a:xfrm>
          <a:prstGeom prst="rect">
            <a:avLst/>
          </a:prstGeom>
          <a:noFill/>
          <a:ln w="9525">
            <a:noFill/>
            <a:miter lim="800000"/>
            <a:headEnd/>
            <a:tailEnd/>
          </a:ln>
        </p:spPr>
        <p:txBody>
          <a:bodyPr wrap="none">
            <a:spAutoFit/>
          </a:bodyPr>
          <a:lstStyle/>
          <a:p>
            <a:pPr eaLnBrk="1" hangingPunct="1"/>
            <a:r>
              <a:rPr lang="id-ID"/>
              <a:t>LAKS SIKON</a:t>
            </a:r>
          </a:p>
          <a:p>
            <a:pPr eaLnBrk="1" hangingPunct="1"/>
            <a:r>
              <a:rPr lang="id-ID"/>
              <a:t>SOSBUDPOL</a:t>
            </a: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630237"/>
          </a:xfrm>
        </p:spPr>
        <p:txBody>
          <a:bodyPr/>
          <a:lstStyle/>
          <a:p>
            <a:pPr eaLnBrk="1" fontAlgn="auto" hangingPunct="1">
              <a:spcAft>
                <a:spcPts val="0"/>
              </a:spcAft>
              <a:defRPr/>
            </a:pPr>
            <a:r>
              <a:rPr lang="en-US" sz="2800" dirty="0" err="1" smtClean="0">
                <a:solidFill>
                  <a:schemeClr val="tx2">
                    <a:satMod val="200000"/>
                  </a:schemeClr>
                </a:solidFill>
              </a:rPr>
              <a:t>Hubungan</a:t>
            </a:r>
            <a:r>
              <a:rPr lang="en-US" sz="2800" dirty="0" smtClean="0">
                <a:solidFill>
                  <a:schemeClr val="tx2">
                    <a:satMod val="200000"/>
                  </a:schemeClr>
                </a:solidFill>
              </a:rPr>
              <a:t> HAM, Negara, </a:t>
            </a:r>
            <a:r>
              <a:rPr lang="en-US" sz="2800" dirty="0" err="1" smtClean="0">
                <a:solidFill>
                  <a:schemeClr val="tx2">
                    <a:satMod val="200000"/>
                  </a:schemeClr>
                </a:solidFill>
              </a:rPr>
              <a:t>Demokrasi</a:t>
            </a:r>
            <a:r>
              <a:rPr lang="en-US" sz="2800" dirty="0" smtClean="0">
                <a:solidFill>
                  <a:schemeClr val="tx2">
                    <a:satMod val="200000"/>
                  </a:schemeClr>
                </a:solidFill>
              </a:rPr>
              <a:t> </a:t>
            </a:r>
            <a:r>
              <a:rPr lang="en-US" sz="2800" dirty="0" err="1" smtClean="0">
                <a:solidFill>
                  <a:schemeClr val="tx2">
                    <a:satMod val="200000"/>
                  </a:schemeClr>
                </a:solidFill>
              </a:rPr>
              <a:t>dan</a:t>
            </a:r>
            <a:r>
              <a:rPr lang="en-US" sz="2800" dirty="0" smtClean="0">
                <a:solidFill>
                  <a:schemeClr val="tx2">
                    <a:satMod val="200000"/>
                  </a:schemeClr>
                </a:solidFill>
              </a:rPr>
              <a:t> </a:t>
            </a:r>
            <a:r>
              <a:rPr lang="en-US" sz="2800" dirty="0" err="1" smtClean="0">
                <a:solidFill>
                  <a:schemeClr val="tx2">
                    <a:satMod val="200000"/>
                  </a:schemeClr>
                </a:solidFill>
              </a:rPr>
              <a:t>Hukum</a:t>
            </a:r>
            <a:endParaRPr lang="en-US" sz="2800"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914400" y="1285876"/>
          <a:ext cx="7772400" cy="5072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ction Button: Help 4">
            <a:hlinkClick r:id="" action="ppaction://noaction" highlightClick="1"/>
          </p:cNvPr>
          <p:cNvSpPr/>
          <p:nvPr/>
        </p:nvSpPr>
        <p:spPr>
          <a:xfrm>
            <a:off x="7286625" y="1143000"/>
            <a:ext cx="1185863" cy="1214438"/>
          </a:xfrm>
          <a:prstGeom prst="actionButtonHelp">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38" y="500063"/>
            <a:ext cx="8043862" cy="5856287"/>
          </a:xfrm>
        </p:spPr>
        <p:txBody>
          <a:bodyPr/>
          <a:lstStyle/>
          <a:p>
            <a:pPr algn="just"/>
            <a:r>
              <a:rPr lang="en-US" sz="2300" smtClean="0"/>
              <a:t>Manusia sbg Mahluk TYME</a:t>
            </a:r>
            <a:r>
              <a:rPr lang="en-US" sz="2300" smtClean="0">
                <a:sym typeface="Wingdings" pitchFamily="2" charset="2"/>
              </a:rPr>
              <a:t>memiliki hak dan mempunyai kedudukan yg sederajat dg yg lainnya. hak inilah yg disebut dg “HAM”</a:t>
            </a:r>
          </a:p>
          <a:p>
            <a:pPr algn="just"/>
            <a:r>
              <a:rPr lang="en-US" sz="2300" smtClean="0">
                <a:sym typeface="Wingdings" pitchFamily="2" charset="2"/>
              </a:rPr>
              <a:t>Krn kodrat mns sbg mahluk  sosial/komunitas sos- mengorganisir dirinya dlm “Negara”. Tujuan neg.adl   melindungi HAM warganya (John Locke  Th.1632-1704) .</a:t>
            </a:r>
          </a:p>
          <a:p>
            <a:pPr algn="just"/>
            <a:r>
              <a:rPr lang="en-US" sz="2300" smtClean="0">
                <a:sym typeface="Wingdings" pitchFamily="2" charset="2"/>
              </a:rPr>
              <a:t>Untuk memperoleh kekuasaan dg berbagai cara terakhir berkembang  melalui Teori Kontrak Sosial (JJ Roussseau) yg melahirkan konsep “Demokrasi”.</a:t>
            </a:r>
          </a:p>
          <a:p>
            <a:pPr algn="just"/>
            <a:r>
              <a:rPr lang="en-US" sz="2300" smtClean="0">
                <a:sym typeface="Wingdings" pitchFamily="2" charset="2"/>
              </a:rPr>
              <a:t>Dlm perjanjian antara penguasa dan rakyat maka disepakati bhw negara tidak boleh melanggar  hak-hak individu  dan harus memerintah atas dasar Konstitusi. melahirkan  ajaran tentang “Negara Hukum”</a:t>
            </a:r>
          </a:p>
          <a:p>
            <a:pPr algn="just"/>
            <a:r>
              <a:rPr lang="en-US" sz="2300" smtClean="0">
                <a:sym typeface="Wingdings" pitchFamily="2" charset="2"/>
              </a:rPr>
              <a:t>Dalam Hukum dituangkan apa yg merupakan hak-hak rakyat untuk menjamin kepastian hukum.</a:t>
            </a:r>
            <a:endParaRPr lang="en-US" sz="23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2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2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57188"/>
            <a:ext cx="8153400" cy="598487"/>
          </a:xfrm>
        </p:spPr>
        <p:txBody>
          <a:bodyPr/>
          <a:lstStyle/>
          <a:p>
            <a:r>
              <a:rPr lang="en-US" smtClean="0"/>
              <a:t>KONSTITUSI DEMOKRASI </a:t>
            </a:r>
          </a:p>
        </p:txBody>
      </p:sp>
      <p:sp>
        <p:nvSpPr>
          <p:cNvPr id="28675" name="Rectangle 3"/>
          <p:cNvSpPr>
            <a:spLocks noGrp="1" noChangeArrowheads="1"/>
          </p:cNvSpPr>
          <p:nvPr>
            <p:ph type="body" idx="1"/>
          </p:nvPr>
        </p:nvSpPr>
        <p:spPr>
          <a:xfrm>
            <a:off x="533400" y="928688"/>
            <a:ext cx="8396288" cy="5357812"/>
          </a:xfrm>
        </p:spPr>
        <p:txBody>
          <a:bodyPr/>
          <a:lstStyle/>
          <a:p>
            <a:pPr>
              <a:lnSpc>
                <a:spcPct val="80000"/>
              </a:lnSpc>
            </a:pPr>
            <a:r>
              <a:rPr lang="en-US" sz="2200" smtClean="0"/>
              <a:t>Definisi: konstitusi yg mengandung prinsip dasar demokrasi </a:t>
            </a:r>
          </a:p>
          <a:p>
            <a:pPr>
              <a:lnSpc>
                <a:spcPct val="80000"/>
              </a:lnSpc>
            </a:pPr>
            <a:r>
              <a:rPr lang="en-US" sz="2200" smtClean="0"/>
              <a:t>Konstitusi : media untuk menciptakan demokrasi bagi WN. </a:t>
            </a:r>
          </a:p>
          <a:p>
            <a:pPr>
              <a:lnSpc>
                <a:spcPct val="80000"/>
              </a:lnSpc>
            </a:pPr>
            <a:r>
              <a:rPr lang="en-US" sz="2200" smtClean="0"/>
              <a:t>Dalam negara demokrasi, konstitusi demokrasi merupakan aturan yang dapat menjamin terwujudnya demokrasi, shg melahirkan pemerintahan yang demokratis pula. </a:t>
            </a:r>
          </a:p>
          <a:p>
            <a:pPr>
              <a:lnSpc>
                <a:spcPct val="80000"/>
              </a:lnSpc>
            </a:pPr>
            <a:r>
              <a:rPr lang="en-US" sz="2200" smtClean="0"/>
              <a:t>Prinsip dasar demokrasi dalam kehidupan bernegara : </a:t>
            </a:r>
          </a:p>
          <a:p>
            <a:pPr lvl="1">
              <a:lnSpc>
                <a:spcPct val="80000"/>
              </a:lnSpc>
            </a:pPr>
            <a:r>
              <a:rPr lang="en-US" sz="2200" smtClean="0"/>
              <a:t>Menempatkan WN sbg sumber utama kedaulatan </a:t>
            </a:r>
          </a:p>
          <a:p>
            <a:pPr lvl="1">
              <a:lnSpc>
                <a:spcPct val="80000"/>
              </a:lnSpc>
            </a:pPr>
            <a:r>
              <a:rPr lang="en-US" sz="2200" smtClean="0"/>
              <a:t>Mayoritas berkuasa dan terjamin hak minoritas </a:t>
            </a:r>
          </a:p>
          <a:p>
            <a:pPr lvl="1">
              <a:lnSpc>
                <a:spcPct val="80000"/>
              </a:lnSpc>
            </a:pPr>
            <a:r>
              <a:rPr lang="en-US" sz="2200" smtClean="0"/>
              <a:t>Pembatasan pemerintahan </a:t>
            </a:r>
          </a:p>
          <a:p>
            <a:pPr lvl="1">
              <a:lnSpc>
                <a:spcPct val="80000"/>
              </a:lnSpc>
            </a:pPr>
            <a:r>
              <a:rPr lang="en-US" sz="2200" smtClean="0"/>
              <a:t>Pembatasan dan pemisahan kekuasaan negara * pemisahan wewenang kekuasaan bdsrkan Trias Politika * kontrol &amp; keseimbangan lembaga pemerintahan * proses hukum * adanya pemilu sbg mekanisme peralihan kekuasaan </a:t>
            </a:r>
          </a:p>
          <a:p>
            <a:pPr>
              <a:lnSpc>
                <a:spcPct val="80000"/>
              </a:lnSpc>
            </a:pPr>
            <a:r>
              <a:rPr lang="en-US" sz="2200" smtClean="0"/>
              <a:t>Prinsip-prinsip dasar demokrasi : Refleksi dari nilai dasar HAM: Hak-hak dasar, kebebasan mengeluarkan pendapat, hak individu, keadilan, persamaan, dan keterbukaan.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id-ID" sz="4000" smtClean="0"/>
              <a:t>Sejarah perkemb perjuangan HAM</a:t>
            </a:r>
            <a:endParaRPr lang="en-GB" sz="4000" smtClean="0"/>
          </a:p>
        </p:txBody>
      </p:sp>
      <p:sp>
        <p:nvSpPr>
          <p:cNvPr id="29699" name="Rectangle 3"/>
          <p:cNvSpPr>
            <a:spLocks noGrp="1" noChangeArrowheads="1"/>
          </p:cNvSpPr>
          <p:nvPr>
            <p:ph type="body" idx="1"/>
          </p:nvPr>
        </p:nvSpPr>
        <p:spPr/>
        <p:txBody>
          <a:bodyPr/>
          <a:lstStyle/>
          <a:p>
            <a:pPr eaLnBrk="1" hangingPunct="1">
              <a:lnSpc>
                <a:spcPct val="90000"/>
              </a:lnSpc>
            </a:pPr>
            <a:r>
              <a:rPr lang="id-ID" sz="2700" smtClean="0"/>
              <a:t>Inisiatif manusia thdp harga diri &amp; martabat sbg akibat kesewenangan penguasa, penjajah.</a:t>
            </a:r>
          </a:p>
          <a:p>
            <a:pPr eaLnBrk="1" hangingPunct="1">
              <a:lnSpc>
                <a:spcPct val="90000"/>
              </a:lnSpc>
            </a:pPr>
            <a:r>
              <a:rPr lang="id-ID" sz="2700" smtClean="0"/>
              <a:t>Perkemb perj HAM kontekstual, meski HAM universal, corak dan hasil berbeda</a:t>
            </a:r>
          </a:p>
          <a:p>
            <a:pPr eaLnBrk="1" hangingPunct="1">
              <a:lnSpc>
                <a:spcPct val="90000"/>
              </a:lnSpc>
            </a:pPr>
            <a:r>
              <a:rPr lang="id-ID" sz="2700" smtClean="0"/>
              <a:t>Inggris 1215 (Magna Charta: pembatasan kekuasaan Raja John), 1628 (Petition of Rights: Hak rakyat berikut jaminannya), 1679 (Habeas Corpus Act: pengaturan penahanan seseorg), Bill of Rights: UU ttg kebebasan memilih, berbicara, berpendapat dan beragama </a:t>
            </a:r>
            <a:endParaRPr lang="en-GB" sz="27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473075"/>
            <a:ext cx="8153400" cy="633413"/>
          </a:xfrm>
        </p:spPr>
        <p:txBody>
          <a:bodyPr/>
          <a:lstStyle/>
          <a:p>
            <a:pPr eaLnBrk="1" hangingPunct="1"/>
            <a:r>
              <a:rPr lang="id-ID" sz="4000" smtClean="0"/>
              <a:t>Lanj...</a:t>
            </a:r>
            <a:endParaRPr lang="en-GB" sz="4000" smtClean="0"/>
          </a:p>
        </p:txBody>
      </p:sp>
      <p:sp>
        <p:nvSpPr>
          <p:cNvPr id="30723" name="Rectangle 3"/>
          <p:cNvSpPr>
            <a:spLocks noGrp="1" noChangeArrowheads="1"/>
          </p:cNvSpPr>
          <p:nvPr>
            <p:ph type="body" idx="1"/>
          </p:nvPr>
        </p:nvSpPr>
        <p:spPr>
          <a:xfrm>
            <a:off x="457200" y="1052513"/>
            <a:ext cx="8229600" cy="5073650"/>
          </a:xfrm>
        </p:spPr>
        <p:txBody>
          <a:bodyPr/>
          <a:lstStyle/>
          <a:p>
            <a:pPr eaLnBrk="1" hangingPunct="1">
              <a:lnSpc>
                <a:spcPct val="90000"/>
              </a:lnSpc>
            </a:pPr>
            <a:r>
              <a:rPr lang="id-ID" smtClean="0"/>
              <a:t>Perancis, 1789 (liberte, egalite, fraternite) menghasilkan Declaration des Droits de L’homme et du Citoyen (pernyataan mengenai hak-hak Asasi manusia &amp; warga negara)</a:t>
            </a:r>
          </a:p>
          <a:p>
            <a:pPr eaLnBrk="1" hangingPunct="1">
              <a:lnSpc>
                <a:spcPct val="90000"/>
              </a:lnSpc>
            </a:pPr>
            <a:r>
              <a:rPr lang="id-ID" smtClean="0"/>
              <a:t>Amerika, 4 Juli 1776 Declaration of Independence dipelopori John Locke (life, liberty, property), 1941 Atlantic Charter – F.D.Roosevelt : the four freedom (beragama,berbicara&amp;berpendapat, takut, miskin)</a:t>
            </a:r>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id-ID" sz="4000" smtClean="0"/>
              <a:t>Universal Declaration of Human Rights 10 desember 1948</a:t>
            </a:r>
            <a:endParaRPr lang="en-GB" sz="4000" smtClean="0"/>
          </a:p>
        </p:txBody>
      </p:sp>
      <p:sp>
        <p:nvSpPr>
          <p:cNvPr id="31747" name="Rectangle 3"/>
          <p:cNvSpPr>
            <a:spLocks noGrp="1" noChangeArrowheads="1"/>
          </p:cNvSpPr>
          <p:nvPr>
            <p:ph type="body" idx="1"/>
          </p:nvPr>
        </p:nvSpPr>
        <p:spPr>
          <a:xfrm>
            <a:off x="533400" y="2174875"/>
            <a:ext cx="8153400" cy="3692525"/>
          </a:xfrm>
        </p:spPr>
        <p:txBody>
          <a:bodyPr/>
          <a:lstStyle/>
          <a:p>
            <a:pPr marL="609600" indent="-609600" eaLnBrk="1" hangingPunct="1">
              <a:buFont typeface="Wingdings" pitchFamily="2" charset="2"/>
              <a:buNone/>
            </a:pPr>
            <a:endParaRPr lang="sv-SE" sz="2000" smtClean="0"/>
          </a:p>
          <a:p>
            <a:pPr marL="609600" indent="-609600" eaLnBrk="1" hangingPunct="1"/>
            <a:r>
              <a:rPr lang="sv-SE" sz="2200" smtClean="0"/>
              <a:t>Hak utk berpikir </a:t>
            </a:r>
            <a:r>
              <a:rPr lang="id-ID" sz="2200" smtClean="0"/>
              <a:t>&amp;</a:t>
            </a:r>
            <a:r>
              <a:rPr lang="sv-SE" sz="2200" smtClean="0"/>
              <a:t> mengemukakan pendapat,</a:t>
            </a:r>
            <a:endParaRPr lang="en-US" sz="2200" smtClean="0"/>
          </a:p>
          <a:p>
            <a:pPr marL="609600" indent="-609600" eaLnBrk="1" hangingPunct="1"/>
            <a:r>
              <a:rPr lang="en-US" sz="2200" smtClean="0"/>
              <a:t>Hak memiliki sesuatu,</a:t>
            </a:r>
          </a:p>
          <a:p>
            <a:pPr marL="609600" indent="-609600" eaLnBrk="1" hangingPunct="1"/>
            <a:r>
              <a:rPr lang="en-US" sz="2200" smtClean="0"/>
              <a:t>Hak mendapatkan pendidikan dan pengajaran,</a:t>
            </a:r>
          </a:p>
          <a:p>
            <a:pPr marL="609600" indent="-609600" eaLnBrk="1" hangingPunct="1"/>
            <a:r>
              <a:rPr lang="en-US" sz="2200" smtClean="0"/>
              <a:t>Hak menganut aliran kepercayaan </a:t>
            </a:r>
            <a:r>
              <a:rPr lang="id-ID" sz="2200" smtClean="0"/>
              <a:t>/</a:t>
            </a:r>
            <a:r>
              <a:rPr lang="en-US" sz="2200" smtClean="0"/>
              <a:t> agama,</a:t>
            </a:r>
          </a:p>
          <a:p>
            <a:pPr marL="609600" indent="-609600" eaLnBrk="1" hangingPunct="1"/>
            <a:r>
              <a:rPr lang="en-US" sz="2200" smtClean="0"/>
              <a:t>Hak untuk hidup,</a:t>
            </a:r>
          </a:p>
          <a:p>
            <a:pPr marL="609600" indent="-609600" eaLnBrk="1" hangingPunct="1"/>
            <a:r>
              <a:rPr lang="en-US" sz="2200" smtClean="0"/>
              <a:t>Hak untuk kemerdekaan hidup,</a:t>
            </a:r>
          </a:p>
          <a:p>
            <a:pPr marL="609600" indent="-609600" eaLnBrk="1" hangingPunct="1"/>
            <a:r>
              <a:rPr lang="en-US" sz="2200" smtClean="0"/>
              <a:t>Hak untuk memperoleh nama baik,</a:t>
            </a:r>
          </a:p>
          <a:p>
            <a:pPr marL="609600" indent="-609600" eaLnBrk="1" hangingPunct="1"/>
            <a:r>
              <a:rPr lang="en-US" sz="2200" smtClean="0"/>
              <a:t>Hak untuk memperoleh pekerjaan</a:t>
            </a:r>
            <a:endParaRPr lang="en-GB" sz="2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SILABUS UKD II</a:t>
            </a:r>
          </a:p>
        </p:txBody>
      </p:sp>
      <p:sp>
        <p:nvSpPr>
          <p:cNvPr id="5123" name="Content Placeholder 2"/>
          <p:cNvSpPr>
            <a:spLocks noGrp="1"/>
          </p:cNvSpPr>
          <p:nvPr>
            <p:ph idx="1"/>
          </p:nvPr>
        </p:nvSpPr>
        <p:spPr/>
        <p:txBody>
          <a:bodyPr/>
          <a:lstStyle/>
          <a:p>
            <a:pPr eaLnBrk="1" hangingPunct="1"/>
            <a:r>
              <a:rPr lang="en-US" smtClean="0"/>
              <a:t>Instrumen Hukum HAM Internasional</a:t>
            </a:r>
          </a:p>
          <a:p>
            <a:pPr lvl="1" eaLnBrk="1" hangingPunct="1"/>
            <a:r>
              <a:rPr lang="en-US" smtClean="0"/>
              <a:t>Deklarasi Universal HAM</a:t>
            </a:r>
          </a:p>
          <a:p>
            <a:pPr lvl="1" eaLnBrk="1" hangingPunct="1"/>
            <a:r>
              <a:rPr lang="en-US" smtClean="0"/>
              <a:t>Konvenan Internasional Hak Sipil dan Politik</a:t>
            </a:r>
          </a:p>
          <a:p>
            <a:pPr lvl="1" eaLnBrk="1" hangingPunct="1"/>
            <a:r>
              <a:rPr lang="en-US" smtClean="0"/>
              <a:t>Konvenan Internasional Hak Ekonomi, Sosial, dan Budaya</a:t>
            </a:r>
          </a:p>
          <a:p>
            <a:pPr lvl="1" eaLnBrk="1" hangingPunct="1"/>
            <a:r>
              <a:rPr lang="en-US" smtClean="0"/>
              <a:t>Konvenan Regional</a:t>
            </a:r>
          </a:p>
          <a:p>
            <a:pPr lvl="1" eaLnBrk="1" hangingPunct="1"/>
            <a:r>
              <a:rPr lang="en-US" smtClean="0"/>
              <a:t>Konvenan Sektoral</a:t>
            </a:r>
          </a:p>
          <a:p>
            <a:pPr lvl="1" eaLnBrk="1" hangingPunct="1"/>
            <a:r>
              <a:rPr lang="en-US" smtClean="0"/>
              <a:t>Isue strategis HAM internasional</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id-ID" sz="4000" smtClean="0"/>
              <a:t>Covenants on Human Rights 1966</a:t>
            </a:r>
            <a:br>
              <a:rPr lang="id-ID" sz="4000" smtClean="0"/>
            </a:br>
            <a:r>
              <a:rPr lang="id-ID" sz="3200" smtClean="0"/>
              <a:t>diratifikasi negara-negara anggota PBB</a:t>
            </a:r>
            <a:endParaRPr lang="en-GB" sz="4000" smtClean="0"/>
          </a:p>
        </p:txBody>
      </p:sp>
      <p:sp>
        <p:nvSpPr>
          <p:cNvPr id="32771" name="Rectangle 3"/>
          <p:cNvSpPr>
            <a:spLocks noGrp="1" noChangeArrowheads="1"/>
          </p:cNvSpPr>
          <p:nvPr>
            <p:ph type="body" idx="1"/>
          </p:nvPr>
        </p:nvSpPr>
        <p:spPr/>
        <p:txBody>
          <a:bodyPr/>
          <a:lstStyle/>
          <a:p>
            <a:pPr eaLnBrk="1" hangingPunct="1">
              <a:lnSpc>
                <a:spcPct val="90000"/>
              </a:lnSpc>
            </a:pPr>
            <a:r>
              <a:rPr lang="sv-SE" sz="2700" i="1" smtClean="0"/>
              <a:t>The International on Civil and Political Rights</a:t>
            </a:r>
            <a:r>
              <a:rPr lang="sv-SE" sz="2700" smtClean="0"/>
              <a:t> (Konvensi tentang hak-hak sipil dan politik), </a:t>
            </a:r>
            <a:endParaRPr lang="id-ID" sz="2700" smtClean="0"/>
          </a:p>
          <a:p>
            <a:pPr eaLnBrk="1" hangingPunct="1">
              <a:lnSpc>
                <a:spcPct val="90000"/>
              </a:lnSpc>
            </a:pPr>
            <a:r>
              <a:rPr lang="sv-SE" sz="2700" i="1" smtClean="0"/>
              <a:t>The International Covenant on Economic, Social, and Cultural Rights</a:t>
            </a:r>
            <a:r>
              <a:rPr lang="sv-SE" sz="2700" smtClean="0"/>
              <a:t> (Konvensi tentang hak ekonomi, sosial, dan budaya), serta </a:t>
            </a:r>
            <a:endParaRPr lang="id-ID" sz="2700" smtClean="0"/>
          </a:p>
          <a:p>
            <a:pPr eaLnBrk="1" hangingPunct="1">
              <a:lnSpc>
                <a:spcPct val="90000"/>
              </a:lnSpc>
            </a:pPr>
            <a:r>
              <a:rPr lang="sv-SE" sz="2700" i="1" smtClean="0"/>
              <a:t>Optional Protocol</a:t>
            </a:r>
            <a:r>
              <a:rPr lang="sv-SE" sz="2700" smtClean="0"/>
              <a:t> yakni adanya kemungkinan seorang warga negara yang mengadukan pelanggaran HAM kepada </a:t>
            </a:r>
            <a:r>
              <a:rPr lang="sv-SE" sz="2700" i="1" smtClean="0"/>
              <a:t>The Human Rights Commitee</a:t>
            </a:r>
            <a:r>
              <a:rPr lang="sv-SE" sz="2700" smtClean="0"/>
              <a:t> PBB setelah melalui upaya pengadilan di negaranya.</a:t>
            </a:r>
            <a:endParaRPr lang="en-GB" sz="27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id-ID" sz="4000" smtClean="0"/>
              <a:t>Beberapa </a:t>
            </a:r>
            <a:r>
              <a:rPr lang="sv-SE" sz="4000" smtClean="0"/>
              <a:t>deklarasi </a:t>
            </a:r>
            <a:r>
              <a:rPr lang="id-ID" sz="4000" smtClean="0"/>
              <a:t>lain </a:t>
            </a:r>
            <a:r>
              <a:rPr lang="sv-SE" sz="4000" smtClean="0"/>
              <a:t>mengenai HAM di dunia, </a:t>
            </a:r>
            <a:endParaRPr lang="en-GB" sz="4000" smtClean="0"/>
          </a:p>
        </p:txBody>
      </p:sp>
      <p:sp>
        <p:nvSpPr>
          <p:cNvPr id="33795" name="Rectangle 3"/>
          <p:cNvSpPr>
            <a:spLocks noGrp="1" noChangeArrowheads="1"/>
          </p:cNvSpPr>
          <p:nvPr>
            <p:ph type="body" idx="1"/>
          </p:nvPr>
        </p:nvSpPr>
        <p:spPr/>
        <p:txBody>
          <a:bodyPr/>
          <a:lstStyle/>
          <a:p>
            <a:pPr marL="609600" indent="-609600" eaLnBrk="1" hangingPunct="1">
              <a:lnSpc>
                <a:spcPct val="80000"/>
              </a:lnSpc>
            </a:pPr>
            <a:r>
              <a:rPr lang="en-US" sz="2000" i="1" smtClean="0"/>
              <a:t>Declaration on the Rights of People to Peace</a:t>
            </a:r>
            <a:r>
              <a:rPr lang="en-US" sz="2000" smtClean="0"/>
              <a:t> (Deklarasi Hak Bangsa atas Perdamaian) tahun 1984 oleh negara dunia ketiga.</a:t>
            </a:r>
          </a:p>
          <a:p>
            <a:pPr marL="609600" indent="-609600" eaLnBrk="1" hangingPunct="1">
              <a:lnSpc>
                <a:spcPct val="80000"/>
              </a:lnSpc>
            </a:pPr>
            <a:r>
              <a:rPr lang="en-US" sz="2000" i="1" smtClean="0"/>
              <a:t>Declaration on the Rights to Development</a:t>
            </a:r>
            <a:r>
              <a:rPr lang="en-US" sz="2000" smtClean="0"/>
              <a:t> (Deklarasi Hak Atas Pembangunan) tahun 1986 oleh negara dunia ketiga.</a:t>
            </a:r>
          </a:p>
          <a:p>
            <a:pPr marL="609600" indent="-609600" eaLnBrk="1" hangingPunct="1">
              <a:lnSpc>
                <a:spcPct val="80000"/>
              </a:lnSpc>
            </a:pPr>
            <a:r>
              <a:rPr lang="en-US" sz="2000" i="1" smtClean="0"/>
              <a:t>African Charter on Human and Peoples</a:t>
            </a:r>
            <a:r>
              <a:rPr lang="en-US" sz="2000" smtClean="0"/>
              <a:t>, yang sering pula disebut dengan </a:t>
            </a:r>
            <a:r>
              <a:rPr lang="en-US" sz="2000" i="1" smtClean="0"/>
              <a:t>Banjul Charter</a:t>
            </a:r>
            <a:r>
              <a:rPr lang="en-US" sz="2000" smtClean="0"/>
              <a:t>, oleh negara-negara Afrika yang tergabung dalam Persatuan Afrika (OAU) tahun 1981.</a:t>
            </a:r>
          </a:p>
          <a:p>
            <a:pPr marL="609600" indent="-609600" eaLnBrk="1" hangingPunct="1">
              <a:lnSpc>
                <a:spcPct val="80000"/>
              </a:lnSpc>
            </a:pPr>
            <a:r>
              <a:rPr lang="en-US" sz="2000" i="1" smtClean="0"/>
              <a:t>Cairo Declaration on Human Rights in Is</a:t>
            </a:r>
            <a:r>
              <a:rPr lang="en-US" sz="2000" smtClean="0"/>
              <a:t>lam oleh negara-negara yang tergabung dalam Organisasi Konferensi Islam tahun 1990.</a:t>
            </a:r>
          </a:p>
          <a:p>
            <a:pPr marL="609600" indent="-609600" eaLnBrk="1" hangingPunct="1">
              <a:lnSpc>
                <a:spcPct val="80000"/>
              </a:lnSpc>
            </a:pPr>
            <a:r>
              <a:rPr lang="en-US" sz="2000" i="1" smtClean="0"/>
              <a:t>Bangkok Declaration</a:t>
            </a:r>
            <a:r>
              <a:rPr lang="en-US" sz="2000" smtClean="0"/>
              <a:t> tahun 1993.</a:t>
            </a:r>
          </a:p>
          <a:p>
            <a:pPr marL="609600" indent="-609600" eaLnBrk="1" hangingPunct="1">
              <a:lnSpc>
                <a:spcPct val="80000"/>
              </a:lnSpc>
            </a:pPr>
            <a:r>
              <a:rPr lang="en-US" sz="2000" smtClean="0"/>
              <a:t>Deklarasi Wina tahun 1993 yang merupakan deklarasi universal dari negara-negara yang tergabung dalam PBB.</a:t>
            </a:r>
            <a:endParaRPr lang="en-GB"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200" smtClean="0"/>
              <a:t>Berdasarkan perkembangannya  </a:t>
            </a:r>
            <a:br>
              <a:rPr lang="en-US" sz="3200" smtClean="0"/>
            </a:br>
            <a:r>
              <a:rPr lang="en-US" sz="3200" smtClean="0"/>
              <a:t>terdapat </a:t>
            </a:r>
            <a:r>
              <a:rPr lang="id-ID" sz="3200" smtClean="0"/>
              <a:t>3</a:t>
            </a:r>
            <a:r>
              <a:rPr lang="en-US" sz="3200" smtClean="0"/>
              <a:t> generasi perjuangan HAM</a:t>
            </a:r>
            <a:r>
              <a:rPr lang="en-US" sz="4000" smtClean="0"/>
              <a:t> </a:t>
            </a:r>
            <a:endParaRPr lang="en-GB" sz="4000" smtClean="0"/>
          </a:p>
        </p:txBody>
      </p:sp>
      <p:sp>
        <p:nvSpPr>
          <p:cNvPr id="34819" name="Rectangle 3"/>
          <p:cNvSpPr>
            <a:spLocks noGrp="1" noChangeArrowheads="1"/>
          </p:cNvSpPr>
          <p:nvPr>
            <p:ph type="body" idx="1"/>
          </p:nvPr>
        </p:nvSpPr>
        <p:spPr/>
        <p:txBody>
          <a:bodyPr/>
          <a:lstStyle/>
          <a:p>
            <a:pPr marL="609600" indent="-609600" eaLnBrk="1" hangingPunct="1">
              <a:lnSpc>
                <a:spcPct val="80000"/>
              </a:lnSpc>
            </a:pPr>
            <a:r>
              <a:rPr lang="id-ID" sz="2000" smtClean="0"/>
              <a:t>P</a:t>
            </a:r>
            <a:r>
              <a:rPr lang="en-US" sz="2000" smtClean="0"/>
              <a:t>ertama yang memperjuangkan hak-hak sipil </a:t>
            </a:r>
            <a:r>
              <a:rPr lang="id-ID" sz="2000" smtClean="0"/>
              <a:t>&amp; </a:t>
            </a:r>
            <a:r>
              <a:rPr lang="en-US" sz="2000" smtClean="0"/>
              <a:t>politik</a:t>
            </a:r>
            <a:r>
              <a:rPr lang="id-ID" sz="2000" smtClean="0"/>
              <a:t>,</a:t>
            </a:r>
            <a:r>
              <a:rPr lang="en-US" sz="2000" smtClean="0"/>
              <a:t> umumnya bermula dari negara di Eropa Barat yang bersifat liberal, spt hak atas hidup, kebebasan </a:t>
            </a:r>
            <a:r>
              <a:rPr lang="id-ID" sz="2000" smtClean="0"/>
              <a:t>&amp;</a:t>
            </a:r>
            <a:r>
              <a:rPr lang="en-US" sz="2000" smtClean="0"/>
              <a:t> kemanan, kesa</a:t>
            </a:r>
            <a:r>
              <a:rPr lang="id-ID" sz="2000" smtClean="0"/>
              <a:t>’</a:t>
            </a:r>
            <a:r>
              <a:rPr lang="en-US" sz="2000" smtClean="0"/>
              <a:t>maan, hak atas kebebasan berpikir, hak berkumpul, dll</a:t>
            </a:r>
            <a:endParaRPr lang="id-ID" sz="2000" smtClean="0"/>
          </a:p>
          <a:p>
            <a:pPr marL="609600" indent="-609600" eaLnBrk="1" hangingPunct="1">
              <a:lnSpc>
                <a:spcPct val="80000"/>
              </a:lnSpc>
              <a:buFont typeface="Wingdings" pitchFamily="2" charset="2"/>
              <a:buNone/>
            </a:pPr>
            <a:endParaRPr lang="id-ID" sz="2000" smtClean="0"/>
          </a:p>
          <a:p>
            <a:pPr marL="609600" indent="-609600" eaLnBrk="1" hangingPunct="1">
              <a:lnSpc>
                <a:spcPct val="80000"/>
              </a:lnSpc>
            </a:pPr>
            <a:r>
              <a:rPr lang="id-ID" sz="2000" smtClean="0"/>
              <a:t>K</a:t>
            </a:r>
            <a:r>
              <a:rPr lang="en-US" sz="2000" smtClean="0"/>
              <a:t>edua yang memperjuangkan hak ekonomi, sosial </a:t>
            </a:r>
            <a:r>
              <a:rPr lang="id-ID" sz="2000" smtClean="0"/>
              <a:t>&amp;</a:t>
            </a:r>
            <a:r>
              <a:rPr lang="en-US" sz="2000" smtClean="0"/>
              <a:t> budaya yang umumnya diperjuangkan oleh negara Eropa Timur yang bersifat sosialis, spt hak atas pekerjaan, hak atas penghasilan yang layak, hak kesehatan, hak membentuk serikat pekerja, hak atas jaminan sosial, dl</a:t>
            </a:r>
            <a:r>
              <a:rPr lang="id-ID" sz="2000" smtClean="0"/>
              <a:t>l</a:t>
            </a:r>
            <a:r>
              <a:rPr lang="en-US" sz="2000" smtClean="0"/>
              <a:t>.</a:t>
            </a:r>
            <a:endParaRPr lang="id-ID" sz="2000" smtClean="0"/>
          </a:p>
          <a:p>
            <a:pPr marL="609600" indent="-609600" eaLnBrk="1" hangingPunct="1">
              <a:lnSpc>
                <a:spcPct val="80000"/>
              </a:lnSpc>
              <a:buFont typeface="Wingdings" pitchFamily="2" charset="2"/>
              <a:buNone/>
            </a:pPr>
            <a:endParaRPr lang="id-ID" sz="2000" smtClean="0"/>
          </a:p>
          <a:p>
            <a:pPr marL="609600" indent="-609600" eaLnBrk="1" hangingPunct="1">
              <a:lnSpc>
                <a:spcPct val="80000"/>
              </a:lnSpc>
            </a:pPr>
            <a:r>
              <a:rPr lang="id-ID" sz="2000" smtClean="0"/>
              <a:t>K</a:t>
            </a:r>
            <a:r>
              <a:rPr lang="en-US" sz="2000" smtClean="0"/>
              <a:t>etiga yang memperjuangkan tentang hak perdamaian </a:t>
            </a:r>
            <a:r>
              <a:rPr lang="id-ID" sz="2000" smtClean="0"/>
              <a:t>&amp;</a:t>
            </a:r>
            <a:r>
              <a:rPr lang="en-US" sz="2000" smtClean="0"/>
              <a:t> pembangunan oleh negara-negara berkembang, terutama di Asia </a:t>
            </a:r>
            <a:r>
              <a:rPr lang="id-ID" sz="2000" smtClean="0"/>
              <a:t>&amp; </a:t>
            </a:r>
            <a:r>
              <a:rPr lang="en-US" sz="2000" smtClean="0"/>
              <a:t> Afrika, seperti:hak sederajat dengan bangsa lain, hak mendapatkan kedamaian, hak untuk merdeka, dan lain-lain.</a:t>
            </a:r>
            <a:endParaRPr lang="en-GB"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SILABUS UKD III</a:t>
            </a:r>
          </a:p>
        </p:txBody>
      </p:sp>
      <p:sp>
        <p:nvSpPr>
          <p:cNvPr id="6147" name="Content Placeholder 2"/>
          <p:cNvSpPr>
            <a:spLocks noGrp="1"/>
          </p:cNvSpPr>
          <p:nvPr>
            <p:ph idx="1"/>
          </p:nvPr>
        </p:nvSpPr>
        <p:spPr/>
        <p:txBody>
          <a:bodyPr/>
          <a:lstStyle/>
          <a:p>
            <a:pPr eaLnBrk="1" hangingPunct="1"/>
            <a:r>
              <a:rPr lang="en-US" smtClean="0"/>
              <a:t>Instrumen Hukum HAM Nasional</a:t>
            </a:r>
          </a:p>
          <a:p>
            <a:pPr lvl="1" eaLnBrk="1" hangingPunct="1"/>
            <a:r>
              <a:rPr lang="en-US" smtClean="0"/>
              <a:t>HAM dalam Konstitusi R.I.</a:t>
            </a:r>
          </a:p>
          <a:p>
            <a:pPr lvl="1" eaLnBrk="1" hangingPunct="1"/>
            <a:r>
              <a:rPr lang="en-US" smtClean="0"/>
              <a:t>HAM dalam Peraturan Perundang-undangan R.I.</a:t>
            </a:r>
          </a:p>
          <a:p>
            <a:pPr lvl="2" eaLnBrk="1" hangingPunct="1"/>
            <a:r>
              <a:rPr lang="en-US" smtClean="0"/>
              <a:t>UU No. 39 Tahun 1999</a:t>
            </a:r>
          </a:p>
          <a:p>
            <a:pPr lvl="3" eaLnBrk="1" hangingPunct="1"/>
            <a:r>
              <a:rPr lang="en-US" smtClean="0"/>
              <a:t>Jenis hak yg diatur</a:t>
            </a:r>
          </a:p>
          <a:p>
            <a:pPr lvl="3" eaLnBrk="1" hangingPunct="1"/>
            <a:r>
              <a:rPr lang="en-US" smtClean="0"/>
              <a:t>Pendalaman yg khusus dan aktual </a:t>
            </a:r>
          </a:p>
          <a:p>
            <a:pPr lvl="2" eaLnBrk="1" hangingPunct="1"/>
            <a:r>
              <a:rPr lang="en-US" smtClean="0"/>
              <a:t>UU No. 26 Tahun 2000</a:t>
            </a:r>
          </a:p>
          <a:p>
            <a:pPr lvl="3" eaLnBrk="1" hangingPunct="1"/>
            <a:r>
              <a:rPr lang="en-US" smtClean="0"/>
              <a:t>Kedudukan pengadilan HAM</a:t>
            </a:r>
          </a:p>
          <a:p>
            <a:pPr lvl="2" eaLnBrk="1" hangingPunct="1"/>
            <a:r>
              <a:rPr lang="en-US" smtClean="0"/>
              <a:t>UU lainnya. (Kapita Selecta)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SILABUS UKD IV</a:t>
            </a:r>
          </a:p>
        </p:txBody>
      </p:sp>
      <p:sp>
        <p:nvSpPr>
          <p:cNvPr id="7171" name="Content Placeholder 2"/>
          <p:cNvSpPr>
            <a:spLocks noGrp="1"/>
          </p:cNvSpPr>
          <p:nvPr>
            <p:ph idx="1"/>
          </p:nvPr>
        </p:nvSpPr>
        <p:spPr/>
        <p:txBody>
          <a:bodyPr/>
          <a:lstStyle/>
          <a:p>
            <a:pPr eaLnBrk="1" hangingPunct="1"/>
            <a:r>
              <a:rPr lang="en-US" smtClean="0"/>
              <a:t>Pengadilan HAM</a:t>
            </a:r>
          </a:p>
          <a:p>
            <a:pPr lvl="1" eaLnBrk="1" hangingPunct="1"/>
            <a:r>
              <a:rPr lang="en-US" smtClean="0"/>
              <a:t>Pengadilan HAM internasional</a:t>
            </a:r>
          </a:p>
          <a:p>
            <a:pPr lvl="2" eaLnBrk="1" hangingPunct="1"/>
            <a:r>
              <a:rPr lang="en-US" smtClean="0"/>
              <a:t>ICC</a:t>
            </a:r>
          </a:p>
          <a:p>
            <a:pPr lvl="2" eaLnBrk="1" hangingPunct="1"/>
            <a:r>
              <a:rPr lang="en-US" smtClean="0"/>
              <a:t>Ad hoc</a:t>
            </a:r>
          </a:p>
          <a:p>
            <a:pPr lvl="2" eaLnBrk="1" hangingPunct="1"/>
            <a:r>
              <a:rPr lang="en-US" smtClean="0"/>
              <a:t>Hybrid</a:t>
            </a:r>
          </a:p>
          <a:p>
            <a:pPr lvl="1" eaLnBrk="1" hangingPunct="1"/>
            <a:r>
              <a:rPr lang="en-US" smtClean="0"/>
              <a:t>Pengadilan HAM Nasional</a:t>
            </a:r>
          </a:p>
          <a:p>
            <a:pPr lvl="1" eaLnBrk="1" hangingPunct="1"/>
            <a:r>
              <a:rPr lang="en-US" smtClean="0"/>
              <a:t>Pengadilan HAM ad hoc</a:t>
            </a:r>
          </a:p>
          <a:p>
            <a:pPr lvl="1" eaLnBrk="1" hangingPunct="1"/>
            <a:r>
              <a:rPr lang="en-US" smtClean="0"/>
              <a:t>Komisi Kebenaran dan Rekonsiliasi/Studi Kasus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LITERATUR</a:t>
            </a:r>
          </a:p>
        </p:txBody>
      </p:sp>
      <p:sp>
        <p:nvSpPr>
          <p:cNvPr id="8195" name="Content Placeholder 2"/>
          <p:cNvSpPr>
            <a:spLocks noGrp="1"/>
          </p:cNvSpPr>
          <p:nvPr>
            <p:ph idx="1"/>
          </p:nvPr>
        </p:nvSpPr>
        <p:spPr/>
        <p:txBody>
          <a:bodyPr/>
          <a:lstStyle/>
          <a:p>
            <a:r>
              <a:rPr lang="en-US" sz="1600" smtClean="0"/>
              <a:t>Majda El-Muhtaj.2009. Dimensi-Dimensi HAM mengurai Hak Ekonomi, Sosial, dan Budaya. Jakarta: Raja Grafindo Persada</a:t>
            </a:r>
          </a:p>
          <a:p>
            <a:r>
              <a:rPr lang="en-US" sz="1600" smtClean="0"/>
              <a:t>Majda El-Muhtaj.2005. Hak Asasi Manusia dalam Konstitusi Indonesia dari UUD 1945 sampai dengan Amandemen UUD 1945 Tahun 2002. Jakarta: Kencana</a:t>
            </a:r>
          </a:p>
          <a:p>
            <a:r>
              <a:rPr lang="en-US" sz="1600" smtClean="0"/>
              <a:t>Eddy O.S. Hiariej. 2010. Pengadilan atas Beberapa Kejahatan serius terhadap HAM. Jakarta:Erlangga</a:t>
            </a:r>
          </a:p>
          <a:p>
            <a:pPr algn="just"/>
            <a:r>
              <a:rPr lang="en-US" sz="1600" smtClean="0"/>
              <a:t>Ham dalam Dimensi/Dinamika Yuridis,Sosial, Politik dan Proses Penyusunan/Aplikasi HA-Kham (Hukum Hak asasi Manusia) dalam Masyarakat. Bogor: Ghalia Indonesia</a:t>
            </a:r>
          </a:p>
          <a:p>
            <a:r>
              <a:rPr lang="en-US" sz="1600" smtClean="0"/>
              <a:t>Andrey Sujatmoko. 2005. </a:t>
            </a:r>
            <a:r>
              <a:rPr lang="en-US" sz="1600" i="1" smtClean="0"/>
              <a:t>Tanggungjawab Negara Atas Pelanggaran Berat HAM: Indonesia, Timor Leste dan Lainnya. </a:t>
            </a:r>
            <a:r>
              <a:rPr lang="en-US" sz="1600" smtClean="0"/>
              <a:t>Jakarta: Grasindo</a:t>
            </a:r>
          </a:p>
          <a:p>
            <a:r>
              <a:rPr lang="en-US" sz="1600" smtClean="0"/>
              <a:t>Muladi. 2002. </a:t>
            </a:r>
            <a:r>
              <a:rPr lang="en-US" sz="1600" i="1" smtClean="0"/>
              <a:t>Demokrasi, Hak Asasi Manusia, dan Reformasi Hukum di Indonesia</a:t>
            </a:r>
            <a:r>
              <a:rPr lang="en-US" sz="1600" smtClean="0"/>
              <a:t>. Jakarta : The Habibie Center.</a:t>
            </a:r>
          </a:p>
          <a:p>
            <a:r>
              <a:rPr lang="en-US" sz="1600" smtClean="0"/>
              <a:t>Romli Atmasasmita. 2006. </a:t>
            </a:r>
            <a:r>
              <a:rPr lang="en-US" sz="1600" i="1" smtClean="0"/>
              <a:t>Pengantar Hukum Pidana Internasional</a:t>
            </a:r>
            <a:r>
              <a:rPr lang="en-US" sz="1600" smtClean="0"/>
              <a:t>. Bandung : PT Refika Aditama.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533400" y="500063"/>
            <a:ext cx="8153400" cy="6000750"/>
          </a:xfrm>
        </p:spPr>
        <p:txBody>
          <a:bodyPr/>
          <a:lstStyle/>
          <a:p>
            <a:r>
              <a:rPr lang="en-US" sz="1600" smtClean="0"/>
              <a:t>R. Wiyono. 2006. </a:t>
            </a:r>
            <a:r>
              <a:rPr lang="en-US" sz="1600" i="1" smtClean="0"/>
              <a:t>Pengadilan Hak Asasi Manusia di Indonesia</a:t>
            </a:r>
            <a:r>
              <a:rPr lang="en-US" sz="1600" smtClean="0"/>
              <a:t>. Jakarta : Kencana Prenada Media Group.</a:t>
            </a:r>
          </a:p>
          <a:p>
            <a:r>
              <a:rPr lang="en-US" sz="1600" smtClean="0"/>
              <a:t>Titon Slamet Kurnia. 2005. </a:t>
            </a:r>
            <a:r>
              <a:rPr lang="en-US" sz="1600" i="1" smtClean="0"/>
              <a:t>Reparasi Terhadap Korban Pelanggaran HAM di Indonesia. </a:t>
            </a:r>
            <a:r>
              <a:rPr lang="en-US" sz="1600" smtClean="0"/>
              <a:t>Bandung: Citra Aditya Bakti.</a:t>
            </a:r>
          </a:p>
          <a:p>
            <a:r>
              <a:rPr lang="id-ID" sz="1600" smtClean="0"/>
              <a:t>Soedjono Dirdjosisworo, 2002. </a:t>
            </a:r>
            <a:r>
              <a:rPr lang="id-ID" sz="1600" i="1" smtClean="0"/>
              <a:t>Pengadilan Hak Asasi Manusia Indonesia</a:t>
            </a:r>
            <a:r>
              <a:rPr lang="id-ID" sz="1600" smtClean="0"/>
              <a:t>, Jakarta: Citra Aditya Bakti.</a:t>
            </a:r>
            <a:endParaRPr lang="en-US" sz="1600" smtClean="0"/>
          </a:p>
          <a:p>
            <a:r>
              <a:rPr lang="id-ID" sz="1600" smtClean="0"/>
              <a:t>Theo Van Boven, 2002. </a:t>
            </a:r>
            <a:r>
              <a:rPr lang="id-ID" sz="1600" i="1" smtClean="0"/>
              <a:t>Mereka yang Menjadi Korban, Hak Korban Atas Restitusi, Kompensasi, dan Rehabilitasi</a:t>
            </a:r>
            <a:r>
              <a:rPr lang="id-ID" sz="1600" smtClean="0"/>
              <a:t>, Jakarta: Lembaga Studi dan Advokasi Masyarakat (ELSAM).</a:t>
            </a:r>
            <a:endParaRPr lang="en-US" sz="1600" smtClean="0"/>
          </a:p>
          <a:p>
            <a:r>
              <a:rPr lang="id-ID" sz="1600" smtClean="0"/>
              <a:t>Muladi, 2002. </a:t>
            </a:r>
            <a:r>
              <a:rPr lang="id-ID" sz="1600" i="1" smtClean="0"/>
              <a:t>Demokratisasi, Hak Asasi Manusia, dan Reformasi Hukum di Indonesia</a:t>
            </a:r>
            <a:r>
              <a:rPr lang="id-ID" sz="1600" smtClean="0"/>
              <a:t>, Jakarta: The Habibie Centre.</a:t>
            </a:r>
            <a:endParaRPr lang="en-US" sz="1600" smtClean="0"/>
          </a:p>
          <a:p>
            <a:r>
              <a:rPr lang="id-ID" sz="1600" smtClean="0"/>
              <a:t>T. Mulya Lubis (penyunting) Penterjemah A. Setiawan. </a:t>
            </a:r>
            <a:r>
              <a:rPr lang="en-US" sz="1600" i="1" smtClean="0"/>
              <a:t>Hak-hak Asasi Manusia dalam Masyarakat Dunia-Isu dan Tindakan</a:t>
            </a:r>
            <a:r>
              <a:rPr lang="en-US" sz="1600" smtClean="0"/>
              <a:t> Jakarta: Yayasan Obor Indonesia, 1993. </a:t>
            </a:r>
          </a:p>
          <a:p>
            <a:r>
              <a:rPr lang="en-US" sz="1600" smtClean="0"/>
              <a:t>Rhoda E. Howard. HAM: </a:t>
            </a:r>
            <a:r>
              <a:rPr lang="en-US" sz="1600" i="1" smtClean="0"/>
              <a:t>Penjelajahan Dalih Relativisme Budaya</a:t>
            </a:r>
            <a:r>
              <a:rPr lang="en-US" sz="1600" smtClean="0"/>
              <a:t>. </a:t>
            </a:r>
            <a:r>
              <a:rPr lang="fi-FI" sz="1600" smtClean="0"/>
              <a:t>Penerjemah Nugraha Kantjasungkana, Jakarta: Grafiti, 2000.</a:t>
            </a:r>
            <a:endParaRPr lang="en-US" sz="1600" smtClean="0"/>
          </a:p>
          <a:p>
            <a:r>
              <a:rPr lang="id-ID" sz="1600" smtClean="0"/>
              <a:t>Hayner, Priscilla B., 2001. </a:t>
            </a:r>
            <a:r>
              <a:rPr lang="id-ID" sz="1600" i="1" smtClean="0"/>
              <a:t>Setelah Otoritarianisme Berlalu, Esai-esai Keadilan di Masa Transisi</a:t>
            </a:r>
            <a:r>
              <a:rPr lang="id-ID" sz="1600" smtClean="0"/>
              <a:t>, Jakarta: Lembaga Studi dan Advokasi Masyarakat.</a:t>
            </a:r>
            <a:endParaRPr lang="en-US" sz="1600" smtClean="0"/>
          </a:p>
          <a:p>
            <a:r>
              <a:rPr lang="id-ID" sz="1600" smtClean="0"/>
              <a:t>Ifdal Kasim (ed.), 2000. </a:t>
            </a:r>
            <a:r>
              <a:rPr lang="id-ID" sz="1600" i="1" smtClean="0"/>
              <a:t>Statuta Roma, Mahakamah Pidana Internasional. Mengadili Genocida, Kejahatan terhadap Kemanusiaa, Kejahatan Perang, Agresi</a:t>
            </a:r>
            <a:r>
              <a:rPr lang="id-ID" sz="1600" smtClean="0"/>
              <a:t>, Jakarta: Lembaga Studi dan Advokasi Masyarakat (ELSAM).</a:t>
            </a:r>
            <a:endParaRPr lang="en-US" sz="1600" smtClean="0"/>
          </a:p>
          <a:p>
            <a:endParaRPr lang="en-US" sz="1600" smtClean="0"/>
          </a:p>
          <a:p>
            <a:endParaRPr lang="en-US" sz="1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sp>
        <p:nvSpPr>
          <p:cNvPr id="10243" name="Content Placeholder 2"/>
          <p:cNvSpPr>
            <a:spLocks noGrp="1"/>
          </p:cNvSpPr>
          <p:nvPr>
            <p:ph idx="1"/>
          </p:nvPr>
        </p:nvSpPr>
        <p:spPr/>
        <p:txBody>
          <a:bodyPr/>
          <a:lstStyle/>
          <a:p>
            <a:r>
              <a:rPr lang="en-US" sz="1600" smtClean="0"/>
              <a:t>Peter Davies. </a:t>
            </a:r>
            <a:r>
              <a:rPr lang="en-US" sz="1600" i="1" smtClean="0"/>
              <a:t>Hak-hak Asasi Manusia: Sebuah Bunga Rampai</a:t>
            </a:r>
            <a:r>
              <a:rPr lang="en-US" sz="1600" smtClean="0"/>
              <a:t>, Penerjemah A. Rahman Z, Jakarta: Yayasan Obor, 1994.</a:t>
            </a:r>
          </a:p>
          <a:p>
            <a:r>
              <a:rPr lang="id-ID" sz="1600" smtClean="0"/>
              <a:t>M. Afif Hasbullah, 2005. </a:t>
            </a:r>
            <a:r>
              <a:rPr lang="id-ID" sz="1600" i="1" smtClean="0"/>
              <a:t>Politik Hukum Ratifikasi Konvensi HAM di Indonesia. Upaya Mewujudkan Masyarakat yang Demokratis</a:t>
            </a:r>
            <a:r>
              <a:rPr lang="id-ID" sz="1600" smtClean="0"/>
              <a:t>, Yogyakarta: Pustaka Pelajar</a:t>
            </a:r>
            <a:endParaRPr lang="en-US" sz="1600" smtClean="0"/>
          </a:p>
          <a:p>
            <a:r>
              <a:rPr lang="en-US" sz="1600" smtClean="0"/>
              <a:t>Gudmundur Alfredsson dan Asbjorn Eide (ed) </a:t>
            </a:r>
            <a:r>
              <a:rPr lang="en-US" sz="1600" i="1" smtClean="0"/>
              <a:t>The Universal Declaration of Human Rights: A Common Standard of Achievement</a:t>
            </a:r>
            <a:r>
              <a:rPr lang="en-US" sz="1600" smtClean="0"/>
              <a:t>, London: Martinus Nijhoff Publisher, 1999. </a:t>
            </a:r>
          </a:p>
          <a:p>
            <a:r>
              <a:rPr lang="en-US" sz="1600" smtClean="0"/>
              <a:t>David P. Forsythe. </a:t>
            </a:r>
            <a:r>
              <a:rPr lang="en-US" sz="1600" i="1" smtClean="0"/>
              <a:t>Hak-hak Asasi Manusia dan Politik Asasi Manusia dan Politik Dunia</a:t>
            </a:r>
            <a:r>
              <a:rPr lang="en-US" sz="1600" smtClean="0"/>
              <a:t>. Penerjemah Tom Gunadi, Bandung: Angkasa, 1993</a:t>
            </a:r>
          </a:p>
          <a:p>
            <a:r>
              <a:rPr lang="id-ID" sz="1600" smtClean="0"/>
              <a:t>Cees</a:t>
            </a:r>
            <a:r>
              <a:rPr lang="en-US" sz="1600" smtClean="0"/>
              <a:t> </a:t>
            </a:r>
            <a:r>
              <a:rPr lang="id-ID" sz="1600" smtClean="0"/>
              <a:t>de Rover, 2000. </a:t>
            </a:r>
            <a:r>
              <a:rPr lang="id-ID" sz="1600" i="1" smtClean="0"/>
              <a:t>To Serve and To Protect, Acuan Universal Penegakan HAM</a:t>
            </a:r>
            <a:r>
              <a:rPr lang="id-ID" sz="1600" smtClean="0"/>
              <a:t>, Jakarta: PT Raja Grafindo Persada.</a:t>
            </a:r>
            <a:endParaRPr lang="en-US" sz="1600" smtClean="0"/>
          </a:p>
          <a:p>
            <a:r>
              <a:rPr lang="id-ID" sz="1600" smtClean="0"/>
              <a:t>Arie Siswanto, 2005. </a:t>
            </a:r>
            <a:r>
              <a:rPr lang="id-ID" sz="1600" i="1" smtClean="0"/>
              <a:t>Yurisdiksi Material Mahakamah Kejahatan Internasional</a:t>
            </a:r>
            <a:r>
              <a:rPr lang="id-ID" sz="1600" smtClean="0"/>
              <a:t>, Bogor: Ghalia Indonesia</a:t>
            </a:r>
            <a:endParaRPr lang="en-US" sz="1600" smtClean="0"/>
          </a:p>
          <a:p>
            <a:endParaRPr lang="en-US"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smtClean="0"/>
          </a:p>
        </p:txBody>
      </p:sp>
      <p:sp>
        <p:nvSpPr>
          <p:cNvPr id="11267" name="Content Placeholder 2"/>
          <p:cNvSpPr>
            <a:spLocks noGrp="1"/>
          </p:cNvSpPr>
          <p:nvPr>
            <p:ph idx="1"/>
          </p:nvPr>
        </p:nvSpPr>
        <p:spPr/>
        <p:txBody>
          <a:bodyPr/>
          <a:lstStyle/>
          <a:p>
            <a:r>
              <a:rPr lang="en-US" sz="1600" smtClean="0"/>
              <a:t>Absjom Eide &amp; Allan Rossas. </a:t>
            </a:r>
            <a:r>
              <a:rPr lang="en-US" sz="1600" i="1" smtClean="0"/>
              <a:t>Economic, Social, and Cultural Rights: A Universal Challenge</a:t>
            </a:r>
            <a:r>
              <a:rPr lang="en-US" sz="1600" smtClean="0"/>
              <a:t> dalam Eide, Krause &amp; Rossas . London: Martinus Nijhoff Publisher. 1995. </a:t>
            </a:r>
          </a:p>
          <a:p>
            <a:r>
              <a:rPr lang="id-ID" sz="1600" smtClean="0"/>
              <a:t>Adolf Huala, 1991. </a:t>
            </a:r>
            <a:r>
              <a:rPr lang="id-ID" sz="1600" i="1" smtClean="0"/>
              <a:t>Aspek-aspek Negara dalam Hukum Internasional</a:t>
            </a:r>
            <a:r>
              <a:rPr lang="id-ID" sz="1600" smtClean="0"/>
              <a:t>, Jakarta: Rajawali Press.</a:t>
            </a:r>
            <a:endParaRPr lang="en-US" sz="1600" smtClean="0"/>
          </a:p>
          <a:p>
            <a:r>
              <a:rPr lang="en-US" sz="1600" smtClean="0"/>
              <a:t>Allan Rosas. </a:t>
            </a:r>
            <a:r>
              <a:rPr lang="en-US" sz="1600" i="1" smtClean="0"/>
              <a:t>So Called Rights of Third Generation</a:t>
            </a:r>
            <a:r>
              <a:rPr lang="en-US" sz="1600" smtClean="0"/>
              <a:t> dalam Asbjorn Eide, Catarina Krause and Allan Rosas' (ed) </a:t>
            </a:r>
            <a:r>
              <a:rPr lang="en-US" sz="1600" i="1" smtClean="0"/>
              <a:t>Economic, Social, and Cultural Rights,</a:t>
            </a:r>
            <a:r>
              <a:rPr lang="en-US" sz="1600" smtClean="0"/>
              <a:t> London: Martinus Nijhoff Publisher. 1995. </a:t>
            </a:r>
          </a:p>
          <a:p>
            <a:endParaRPr lang="en-US" sz="160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UKUM &amp;#x0D;&amp;#x0A;HAK ASASI MANUSIA&amp;#x0D;&amp;#x0A;(SEBUAH PENGANTAR)&amp;quot;&quot;/&gt;&lt;property id=&quot;20307&quot; value=&quot;256&quot;/&gt;&lt;/object&gt;&lt;object type=&quot;3&quot; unique_id=&quot;10005&quot;&gt;&lt;property id=&quot;20148&quot; value=&quot;5&quot;/&gt;&lt;property id=&quot;20300&quot; value=&quot;Slide 2 - &amp;quot;SILABUS UKD I&amp;quot;&quot;/&gt;&lt;property id=&quot;20307&quot; value=&quot;270&quot;/&gt;&lt;/object&gt;&lt;object type=&quot;3&quot; unique_id=&quot;10009&quot;&gt;&lt;property id=&quot;20148&quot; value=&quot;5&quot;/&gt;&lt;property id=&quot;20300&quot; value=&quot;Slide 6 - &amp;quot;LITERATUR&amp;quot;&quot;/&gt;&lt;property id=&quot;20307&quot; value=&quot;279&quot;/&gt;&lt;/object&gt;&lt;object type=&quot;3&quot; unique_id=&quot;10010&quot;&gt;&lt;property id=&quot;20148&quot; value=&quot;5&quot;/&gt;&lt;property id=&quot;20300&quot; value=&quot;Slide 7&quot;/&gt;&lt;property id=&quot;20307&quot; value=&quot;280&quot;/&gt;&lt;/object&gt;&lt;object type=&quot;3&quot; unique_id=&quot;10011&quot;&gt;&lt;property id=&quot;20148&quot; value=&quot;5&quot;/&gt;&lt;property id=&quot;20300&quot; value=&quot;Slide 8&quot;/&gt;&lt;property id=&quot;20307&quot; value=&quot;281&quot;/&gt;&lt;/object&gt;&lt;object type=&quot;3&quot; unique_id=&quot;10012&quot;&gt;&lt;property id=&quot;20148&quot; value=&quot;5&quot;/&gt;&lt;property id=&quot;20300&quot; value=&quot;Slide 9&quot;/&gt;&lt;property id=&quot;20307&quot; value=&quot;282&quot;/&gt;&lt;/object&gt;&lt;object type=&quot;3&quot; unique_id=&quot;10013&quot;&gt;&lt;property id=&quot;20148&quot; value=&quot;5&quot;/&gt;&lt;property id=&quot;20300&quot; value=&quot;Slide 10 - &amp;quot;Tinjauan Filosofis&amp;quot;&quot;/&gt;&lt;property id=&quot;20307&quot; value=&quot;276&quot;/&gt;&lt;/object&gt;&lt;object type=&quot;3&quot; unique_id=&quot;10014&quot;&gt;&lt;property id=&quot;20148&quot; value=&quot;5&quot;/&gt;&lt;property id=&quot;20300&quot; value=&quot;Slide 11 - &amp;quot;Teori Pemikiran&amp;quot;&quot;/&gt;&lt;property id=&quot;20307&quot; value=&quot;277&quot;/&gt;&lt;/object&gt;&lt;object type=&quot;3&quot; unique_id=&quot;10015&quot;&gt;&lt;property id=&quot;20148&quot; value=&quot;5&quot;/&gt;&lt;property id=&quot;20300&quot; value=&quot;Slide 12&quot;/&gt;&lt;property id=&quot;20307&quot; value=&quot;278&quot;/&gt;&lt;/object&gt;&lt;object type=&quot;3&quot; unique_id=&quot;10016&quot;&gt;&lt;property id=&quot;20148&quot; value=&quot;5&quot;/&gt;&lt;property id=&quot;20300&quot; value=&quot;Slide 18 - &amp;quot;PENGERTIAN HAM&amp;quot;&quot;/&gt;&lt;property id=&quot;20307&quot; value=&quot;257&quot;/&gt;&lt;/object&gt;&lt;object type=&quot;3&quot; unique_id=&quot;10017&quot;&gt;&lt;property id=&quot;20148&quot; value=&quot;5&quot;/&gt;&lt;property id=&quot;20300&quot; value=&quot;Slide 19 - &amp;quot;DEFINISI HAM&amp;quot;&quot;/&gt;&lt;property id=&quot;20307&quot; value=&quot;258&quot;/&gt;&lt;/object&gt;&lt;object type=&quot;3&quot; unique_id=&quot;10018&quot;&gt;&lt;property id=&quot;20148&quot; value=&quot;5&quot;/&gt;&lt;property id=&quot;20300&quot; value=&quot;Slide 21 - &amp;quot;Ciri pokok HAM&amp;quot;&quot;/&gt;&lt;property id=&quot;20307&quot; value=&quot;260&quot;/&gt;&lt;/object&gt;&lt;object type=&quot;3&quot; unique_id=&quot;10019&quot;&gt;&lt;property id=&quot;20148&quot; value=&quot;5&quot;/&gt;&lt;property id=&quot;20300&quot; value=&quot;Slide 22 - &amp;quot;Sifat HAM&amp;quot;&quot;/&gt;&lt;property id=&quot;20307&quot; value=&quot;261&quot;/&gt;&lt;/object&gt;&lt;object type=&quot;3&quot; unique_id=&quot;10020&quot;&gt;&lt;property id=&quot;20148&quot; value=&quot;5&quot;/&gt;&lt;property id=&quot;20300&quot; value=&quot;Slide 23&quot;/&gt;&lt;property id=&quot;20307&quot; value=&quot;262&quot;/&gt;&lt;/object&gt;&lt;object type=&quot;3&quot; unique_id=&quot;10021&quot;&gt;&lt;property id=&quot;20148&quot; value=&quot;5&quot;/&gt;&lt;property id=&quot;20300&quot; value=&quot;Slide 27 - &amp;quot;Sejarah perkemb perjuangan HAM&amp;quot;&quot;/&gt;&lt;property id=&quot;20307&quot; value=&quot;263&quot;/&gt;&lt;/object&gt;&lt;object type=&quot;3&quot; unique_id=&quot;10022&quot;&gt;&lt;property id=&quot;20148&quot; value=&quot;5&quot;/&gt;&lt;property id=&quot;20300&quot; value=&quot;Slide 28 - &amp;quot;Lanj...&amp;quot;&quot;/&gt;&lt;property id=&quot;20307&quot; value=&quot;264&quot;/&gt;&lt;/object&gt;&lt;object type=&quot;3&quot; unique_id=&quot;10023&quot;&gt;&lt;property id=&quot;20148&quot; value=&quot;5&quot;/&gt;&lt;property id=&quot;20300&quot; value=&quot;Slide 29 - &amp;quot;Universal Declaration of Human Rights 10 desember 1948&amp;quot;&quot;/&gt;&lt;property id=&quot;20307&quot; value=&quot;265&quot;/&gt;&lt;/object&gt;&lt;object type=&quot;3&quot; unique_id=&quot;10024&quot;&gt;&lt;property id=&quot;20148&quot; value=&quot;5&quot;/&gt;&lt;property id=&quot;20300&quot; value=&quot;Slide 30 - &amp;quot;Covenants on Human Rights 1966&amp;#x0D;&amp;#x0A;diratifikasi negara-negara anggota PBB&amp;quot;&quot;/&gt;&lt;property id=&quot;20307&quot; value=&quot;266&quot;/&gt;&lt;/object&gt;&lt;object type=&quot;3&quot; unique_id=&quot;10025&quot;&gt;&lt;property id=&quot;20148&quot; value=&quot;5&quot;/&gt;&lt;property id=&quot;20300&quot; value=&quot;Slide 31 - &amp;quot;Beberapa deklarasi lain mengenai HAM di dunia, &amp;quot;&quot;/&gt;&lt;property id=&quot;20307&quot; value=&quot;267&quot;/&gt;&lt;/object&gt;&lt;object type=&quot;3&quot; unique_id=&quot;10026&quot;&gt;&lt;property id=&quot;20148&quot; value=&quot;5&quot;/&gt;&lt;property id=&quot;20300&quot; value=&quot;Slide 32 - &amp;quot;Berdasarkan perkembangannya  &amp;#x0D;&amp;#x0A;terdapat 3 generasi perjuangan HAM &amp;quot;&quot;/&gt;&lt;property id=&quot;20307&quot; value=&quot;268&quot;/&gt;&lt;/object&gt;&lt;object type=&quot;3&quot; unique_id=&quot;10385&quot;&gt;&lt;property id=&quot;20148&quot; value=&quot;5&quot;/&gt;&lt;property id=&quot;20300&quot; value=&quot;Slide 13 - &amp;quot;EMPAT PANDANGAN HAM&amp;quot;&quot;/&gt;&lt;property id=&quot;20307&quot; value=&quot;285&quot;/&gt;&lt;/object&gt;&lt;object type=&quot;3&quot; unique_id=&quot;10386&quot;&gt;&lt;property id=&quot;20148&quot; value=&quot;5&quot;/&gt;&lt;property id=&quot;20300&quot; value=&quot;Slide 14 - &amp;quot;PANDANGAN UNIVERSAL ABSOLUT&amp;quot;&quot;/&gt;&lt;property id=&quot;20307&quot; value=&quot;283&quot;/&gt;&lt;/object&gt;&lt;object type=&quot;3&quot; unique_id=&quot;10387&quot;&gt;&lt;property id=&quot;20148&quot; value=&quot;5&quot;/&gt;&lt;property id=&quot;20300&quot; value=&quot;Slide 15 - &amp;quot;PANDANGAN UNIVERSAL RELATIF&amp;quot;&quot;/&gt;&lt;property id=&quot;20307&quot; value=&quot;286&quot;/&gt;&lt;/object&gt;&lt;object type=&quot;3&quot; unique_id=&quot;10388&quot;&gt;&lt;property id=&quot;20148&quot; value=&quot;5&quot;/&gt;&lt;property id=&quot;20300&quot; value=&quot;Slide 16 - &amp;quot;PANDANGAN PARTIKULARISTIS ABSOLUT&amp;quot;&quot;/&gt;&lt;property id=&quot;20307&quot; value=&quot;287&quot;/&gt;&lt;/object&gt;&lt;object type=&quot;3&quot; unique_id=&quot;10389&quot;&gt;&lt;property id=&quot;20148&quot; value=&quot;5&quot;/&gt;&lt;property id=&quot;20300&quot; value=&quot;Slide 17 - &amp;quot;PANDANGAN PARTIKULARISTIS  RELATIF&amp;quot;&quot;/&gt;&lt;property id=&quot;20307&quot; value=&quot;288&quot;/&gt;&lt;/object&gt;&lt;object type=&quot;3&quot; unique_id=&quot;10390&quot;&gt;&lt;property id=&quot;20148&quot; value=&quot;5&quot;/&gt;&lt;property id=&quot;20300&quot; value=&quot;Slide 20 - &amp;quot;UNDANG-UNDANG NOMOR 39 TAHUN 1999 TENTANG HAK ASASI MANUSIA PASAL 1 &amp;quot;&quot;/&gt;&lt;property id=&quot;20307&quot; value=&quot;289&quot;/&gt;&lt;/object&gt;&lt;object type=&quot;3&quot; unique_id=&quot;10391&quot;&gt;&lt;property id=&quot;20148&quot; value=&quot;5&quot;/&gt;&lt;property id=&quot;20300&quot; value=&quot;Slide 24 - &amp;quot;Hubungan HAM, Negara, Demokrasi dan Hukum&amp;quot;&quot;/&gt;&lt;property id=&quot;20307&quot; value=&quot;290&quot;/&gt;&lt;/object&gt;&lt;object type=&quot;3&quot; unique_id=&quot;10392&quot;&gt;&lt;property id=&quot;20148&quot; value=&quot;5&quot;/&gt;&lt;property id=&quot;20300&quot; value=&quot;Slide 25&quot;/&gt;&lt;property id=&quot;20307&quot; value=&quot;291&quot;/&gt;&lt;/object&gt;&lt;object type=&quot;3&quot; unique_id=&quot;10543&quot;&gt;&lt;property id=&quot;20148&quot; value=&quot;5&quot;/&gt;&lt;property id=&quot;20300&quot; value=&quot;Slide 3 - &amp;quot;SILABUS UKD II&amp;quot;&quot;/&gt;&lt;property id=&quot;20307&quot; value=&quot;292&quot;/&gt;&lt;/object&gt;&lt;object type=&quot;3&quot; unique_id=&quot;10544&quot;&gt;&lt;property id=&quot;20148&quot; value=&quot;5&quot;/&gt;&lt;property id=&quot;20300&quot; value=&quot;Slide 4 - &amp;quot;SILABUS UKD III&amp;quot;&quot;/&gt;&lt;property id=&quot;20307&quot; value=&quot;293&quot;/&gt;&lt;/object&gt;&lt;object type=&quot;3&quot; unique_id=&quot;10545&quot;&gt;&lt;property id=&quot;20148&quot; value=&quot;5&quot;/&gt;&lt;property id=&quot;20300&quot; value=&quot;Slide 5 - &amp;quot;SILABUS UKD IV&amp;quot;&quot;/&gt;&lt;property id=&quot;20307&quot; value=&quot;294&quot;/&gt;&lt;/object&gt;&lt;object type=&quot;3&quot; unique_id=&quot;10579&quot;&gt;&lt;property id=&quot;20148&quot; value=&quot;5&quot;/&gt;&lt;property id=&quot;20300&quot; value=&quot;Slide 26 - &amp;quot;KONSTITUSI DEMOKRASI &amp;quot;&quot;/&gt;&lt;property id=&quot;20307&quot; value=&quot;295&quot;/&gt;&lt;/object&gt;&lt;/object&gt;&lt;/object&gt;&lt;/database&gt;"/>
  <p:tag name="SECTOMILLISECCONVERTED" val="1"/>
</p:tagLst>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502</TotalTime>
  <Words>2131</Words>
  <Application>Microsoft Office PowerPoint</Application>
  <PresentationFormat>On-screen Show (4:3)</PresentationFormat>
  <Paragraphs>182</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Wingdings</vt:lpstr>
      <vt:lpstr>Calibri</vt:lpstr>
      <vt:lpstr>Refined</vt:lpstr>
      <vt:lpstr>HUKUM  HAK ASASI MANUSIA (SEBUAH PENGANTAR)</vt:lpstr>
      <vt:lpstr>SILABUS UKD I</vt:lpstr>
      <vt:lpstr>SILABUS UKD II</vt:lpstr>
      <vt:lpstr>SILABUS UKD III</vt:lpstr>
      <vt:lpstr>SILABUS UKD IV</vt:lpstr>
      <vt:lpstr>LITERATUR</vt:lpstr>
      <vt:lpstr>Slide 7</vt:lpstr>
      <vt:lpstr>Slide 8</vt:lpstr>
      <vt:lpstr>Slide 9</vt:lpstr>
      <vt:lpstr>Tinjauan Filosofis</vt:lpstr>
      <vt:lpstr>Teori Pemikiran</vt:lpstr>
      <vt:lpstr>Slide 12</vt:lpstr>
      <vt:lpstr>EMPAT PANDANGAN HAM</vt:lpstr>
      <vt:lpstr>PANDANGAN UNIVERSAL ABSOLUT</vt:lpstr>
      <vt:lpstr>PANDANGAN UNIVERSAL RELATIF</vt:lpstr>
      <vt:lpstr>PANDANGAN PARTIKULARISTIS ABSOLUT</vt:lpstr>
      <vt:lpstr>PANDANGAN PARTIKULARISTIS  RELATIF</vt:lpstr>
      <vt:lpstr>PENGERTIAN HAM</vt:lpstr>
      <vt:lpstr>DEFINISI HAM</vt:lpstr>
      <vt:lpstr>UNDANG-UNDANG NOMOR 39 TAHUN 1999 TENTANG HAK ASASI MANUSIA PASAL 1 </vt:lpstr>
      <vt:lpstr>Ciri pokok HAM</vt:lpstr>
      <vt:lpstr>Sifat HAM</vt:lpstr>
      <vt:lpstr>Slide 23</vt:lpstr>
      <vt:lpstr>Hubungan HAM, Negara, Demokrasi dan Hukum</vt:lpstr>
      <vt:lpstr>Slide 25</vt:lpstr>
      <vt:lpstr>KONSTITUSI DEMOKRASI </vt:lpstr>
      <vt:lpstr>Sejarah perkemb perjuangan HAM</vt:lpstr>
      <vt:lpstr>Lanj...</vt:lpstr>
      <vt:lpstr>Universal Declaration of Human Rights 10 desember 1948</vt:lpstr>
      <vt:lpstr>Covenants on Human Rights 1966 diratifikasi negara-negara anggota PBB</vt:lpstr>
      <vt:lpstr>Beberapa deklarasi lain mengenai HAM di dunia, </vt:lpstr>
      <vt:lpstr>Berdasarkan perkembangannya   terdapat 3 generasi perjuangan HAM </vt:lpstr>
    </vt:vector>
  </TitlesOfParts>
  <Company>UGM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dc:title>
  <dc:creator>Arni</dc:creator>
  <cp:lastModifiedBy>hendra</cp:lastModifiedBy>
  <cp:revision>42</cp:revision>
  <dcterms:created xsi:type="dcterms:W3CDTF">2007-04-23T04:05:55Z</dcterms:created>
  <dcterms:modified xsi:type="dcterms:W3CDTF">2013-11-13T14:33:14Z</dcterms:modified>
</cp:coreProperties>
</file>