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7" r:id="rId2"/>
    <p:sldId id="262" r:id="rId3"/>
    <p:sldId id="263" r:id="rId4"/>
    <p:sldId id="264" r:id="rId5"/>
    <p:sldId id="265" r:id="rId6"/>
    <p:sldId id="266" r:id="rId7"/>
    <p:sldId id="267" r:id="rId8"/>
    <p:sldId id="269" r:id="rId9"/>
    <p:sldId id="271" r:id="rId10"/>
    <p:sldId id="273" r:id="rId11"/>
    <p:sldId id="275" r:id="rId12"/>
    <p:sldId id="277"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59" r:id="rId29"/>
    <p:sldId id="261"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defRPr>
            </a:lvl1pPr>
          </a:lstStyle>
          <a:p>
            <a:pPr>
              <a:defRPr/>
            </a:pPr>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charset="0"/>
              </a:defRPr>
            </a:lvl1pPr>
          </a:lstStyle>
          <a:p>
            <a:pPr>
              <a:defRPr/>
            </a:pPr>
            <a:fld id="{317ED6FF-BA78-4E8E-8F09-B2CF07FDE6E8}" type="datetimeFigureOut">
              <a:rPr lang="id-ID"/>
              <a:pPr>
                <a:defRPr/>
              </a:pPr>
              <a:t>08/10/2013</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Arial" charset="0"/>
              </a:defRPr>
            </a:lvl1pPr>
          </a:lstStyle>
          <a:p>
            <a:pPr>
              <a:defRPr/>
            </a:pPr>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defRPr>
            </a:lvl1pPr>
          </a:lstStyle>
          <a:p>
            <a:pPr>
              <a:defRPr/>
            </a:pPr>
            <a:fld id="{14920BD0-DCE0-42AD-9994-56005C62ADFF}" type="slidenum">
              <a:rPr lang="id-ID"/>
              <a:pPr>
                <a:defRPr/>
              </a:pPr>
              <a:t>‹#›</a:t>
            </a:fld>
            <a:endParaRPr lang="id-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512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A882CFE5-56AD-4862-8966-4E5E802398C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7F36569-4875-47B2-BF4D-8BD9A99A8758}" type="slidenum">
              <a:rPr lang="en-US">
                <a:latin typeface="Arial" pitchFamily="34" charset="0"/>
              </a:rPr>
              <a:pPr/>
              <a:t>9</a:t>
            </a:fld>
            <a:endParaRPr lang="en-US">
              <a:latin typeface="Arial" pitchFamily="34" charset="0"/>
            </a:endParaRPr>
          </a:p>
        </p:txBody>
      </p:sp>
      <p:sp>
        <p:nvSpPr>
          <p:cNvPr id="52227" name="Rectangle 2"/>
          <p:cNvSpPr>
            <a:spLocks noChangeArrowheads="1" noTextEdit="1"/>
          </p:cNvSpPr>
          <p:nvPr>
            <p:ph type="sldImg"/>
          </p:nvPr>
        </p:nvSpPr>
        <p:spPr>
          <a:xfrm>
            <a:off x="1143000" y="695325"/>
            <a:ext cx="4572000" cy="3429000"/>
          </a:xfrm>
          <a:ln/>
        </p:spPr>
      </p:sp>
      <p:sp>
        <p:nvSpPr>
          <p:cNvPr id="52228" name="Rectangle 3"/>
          <p:cNvSpPr>
            <a:spLocks noChangeArrowheads="1"/>
          </p:cNvSpPr>
          <p:nvPr>
            <p:ph type="body" idx="1"/>
          </p:nvPr>
        </p:nvSpPr>
        <p:spPr>
          <a:noFill/>
          <a:ln/>
        </p:spPr>
        <p:txBody>
          <a:bodyPr wrap="none" anchor="ctr"/>
          <a:lstStyle/>
          <a:p>
            <a:pPr eaLnBrk="1" hangingPunct="1"/>
            <a:endParaRPr lang="id-ID"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F96DDBA-8D8C-4E03-AC47-79388C44DD0B}" type="slidenum">
              <a:rPr lang="en-US">
                <a:latin typeface="Arial" pitchFamily="34" charset="0"/>
              </a:rPr>
              <a:pPr/>
              <a:t>18</a:t>
            </a:fld>
            <a:endParaRPr lang="en-US">
              <a:latin typeface="Arial" pitchFamily="34" charset="0"/>
            </a:endParaRPr>
          </a:p>
        </p:txBody>
      </p:sp>
      <p:sp>
        <p:nvSpPr>
          <p:cNvPr id="61443" name="Rectangle 2"/>
          <p:cNvSpPr>
            <a:spLocks noChangeArrowheads="1" noTextEdit="1"/>
          </p:cNvSpPr>
          <p:nvPr>
            <p:ph type="sldImg"/>
          </p:nvPr>
        </p:nvSpPr>
        <p:spPr>
          <a:xfrm>
            <a:off x="1143000" y="695325"/>
            <a:ext cx="4572000" cy="3429000"/>
          </a:xfrm>
          <a:ln/>
        </p:spPr>
      </p:sp>
      <p:sp>
        <p:nvSpPr>
          <p:cNvPr id="61444" name="Rectangle 3"/>
          <p:cNvSpPr>
            <a:spLocks noChangeArrowheads="1"/>
          </p:cNvSpPr>
          <p:nvPr>
            <p:ph type="body" idx="1"/>
          </p:nvPr>
        </p:nvSpPr>
        <p:spPr>
          <a:noFill/>
          <a:ln/>
        </p:spPr>
        <p:txBody>
          <a:bodyPr wrap="none" anchor="ctr"/>
          <a:lstStyle/>
          <a:p>
            <a:pPr eaLnBrk="1" hangingPunct="1"/>
            <a:endParaRPr lang="id-ID"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50D931C-F19F-4A9A-B09B-F8E8838690D6}" type="slidenum">
              <a:rPr lang="en-US">
                <a:latin typeface="Arial" pitchFamily="34" charset="0"/>
              </a:rPr>
              <a:pPr/>
              <a:t>19</a:t>
            </a:fld>
            <a:endParaRPr lang="en-US">
              <a:latin typeface="Arial" pitchFamily="34" charset="0"/>
            </a:endParaRPr>
          </a:p>
        </p:txBody>
      </p:sp>
      <p:sp>
        <p:nvSpPr>
          <p:cNvPr id="62467" name="Rectangle 2"/>
          <p:cNvSpPr>
            <a:spLocks noChangeArrowheads="1" noTextEdit="1"/>
          </p:cNvSpPr>
          <p:nvPr>
            <p:ph type="sldImg"/>
          </p:nvPr>
        </p:nvSpPr>
        <p:spPr>
          <a:xfrm>
            <a:off x="1143000" y="695325"/>
            <a:ext cx="4572000" cy="3429000"/>
          </a:xfrm>
          <a:ln/>
        </p:spPr>
      </p:sp>
      <p:sp>
        <p:nvSpPr>
          <p:cNvPr id="62468" name="Rectangle 3"/>
          <p:cNvSpPr>
            <a:spLocks noChangeArrowheads="1"/>
          </p:cNvSpPr>
          <p:nvPr>
            <p:ph type="body" idx="1"/>
          </p:nvPr>
        </p:nvSpPr>
        <p:spPr>
          <a:noFill/>
          <a:ln/>
        </p:spPr>
        <p:txBody>
          <a:bodyPr wrap="none" anchor="ctr"/>
          <a:lstStyle/>
          <a:p>
            <a:pPr eaLnBrk="1" hangingPunct="1"/>
            <a:endParaRPr lang="id-ID"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45A6E76-3C54-4703-86EC-3FAC12D01A57}" type="slidenum">
              <a:rPr lang="en-US">
                <a:latin typeface="Arial" pitchFamily="34" charset="0"/>
              </a:rPr>
              <a:pPr/>
              <a:t>20</a:t>
            </a:fld>
            <a:endParaRPr lang="en-US">
              <a:latin typeface="Arial" pitchFamily="34" charset="0"/>
            </a:endParaRPr>
          </a:p>
        </p:txBody>
      </p:sp>
      <p:sp>
        <p:nvSpPr>
          <p:cNvPr id="63491" name="Rectangle 2"/>
          <p:cNvSpPr>
            <a:spLocks noChangeArrowheads="1" noTextEdit="1"/>
          </p:cNvSpPr>
          <p:nvPr>
            <p:ph type="sldImg"/>
          </p:nvPr>
        </p:nvSpPr>
        <p:spPr>
          <a:xfrm>
            <a:off x="1143000" y="695325"/>
            <a:ext cx="4572000" cy="3429000"/>
          </a:xfrm>
          <a:ln/>
        </p:spPr>
      </p:sp>
      <p:sp>
        <p:nvSpPr>
          <p:cNvPr id="63492" name="Rectangle 3"/>
          <p:cNvSpPr>
            <a:spLocks noChangeArrowheads="1"/>
          </p:cNvSpPr>
          <p:nvPr>
            <p:ph type="body" idx="1"/>
          </p:nvPr>
        </p:nvSpPr>
        <p:spPr>
          <a:noFill/>
          <a:ln/>
        </p:spPr>
        <p:txBody>
          <a:bodyPr wrap="none" anchor="ctr"/>
          <a:lstStyle/>
          <a:p>
            <a:pPr eaLnBrk="1" hangingPunct="1"/>
            <a:endParaRPr lang="id-ID"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8F1B3C1-D9DB-4EDD-B68E-9DD5EE412197}" type="slidenum">
              <a:rPr lang="en-US">
                <a:latin typeface="Arial" pitchFamily="34" charset="0"/>
              </a:rPr>
              <a:pPr/>
              <a:t>21</a:t>
            </a:fld>
            <a:endParaRPr lang="en-US">
              <a:latin typeface="Arial" pitchFamily="34" charset="0"/>
            </a:endParaRPr>
          </a:p>
        </p:txBody>
      </p:sp>
      <p:sp>
        <p:nvSpPr>
          <p:cNvPr id="64515" name="Rectangle 2"/>
          <p:cNvSpPr>
            <a:spLocks noChangeArrowheads="1" noTextEdit="1"/>
          </p:cNvSpPr>
          <p:nvPr>
            <p:ph type="sldImg"/>
          </p:nvPr>
        </p:nvSpPr>
        <p:spPr>
          <a:xfrm>
            <a:off x="1143000" y="695325"/>
            <a:ext cx="4572000" cy="3429000"/>
          </a:xfrm>
          <a:ln/>
        </p:spPr>
      </p:sp>
      <p:sp>
        <p:nvSpPr>
          <p:cNvPr id="64516" name="Rectangle 3"/>
          <p:cNvSpPr>
            <a:spLocks noChangeArrowheads="1"/>
          </p:cNvSpPr>
          <p:nvPr>
            <p:ph type="body" idx="1"/>
          </p:nvPr>
        </p:nvSpPr>
        <p:spPr>
          <a:noFill/>
          <a:ln/>
        </p:spPr>
        <p:txBody>
          <a:bodyPr wrap="none" anchor="ctr"/>
          <a:lstStyle/>
          <a:p>
            <a:pPr eaLnBrk="1" hangingPunct="1"/>
            <a:endParaRPr lang="id-ID"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A025BBE-745E-4250-8ED4-48E73E63BC16}" type="slidenum">
              <a:rPr lang="en-US">
                <a:latin typeface="Arial" pitchFamily="34" charset="0"/>
              </a:rPr>
              <a:pPr/>
              <a:t>22</a:t>
            </a:fld>
            <a:endParaRPr lang="en-US">
              <a:latin typeface="Arial" pitchFamily="34" charset="0"/>
            </a:endParaRPr>
          </a:p>
        </p:txBody>
      </p:sp>
      <p:sp>
        <p:nvSpPr>
          <p:cNvPr id="65539" name="Rectangle 2"/>
          <p:cNvSpPr>
            <a:spLocks noChangeArrowheads="1" noTextEdit="1"/>
          </p:cNvSpPr>
          <p:nvPr>
            <p:ph type="sldImg"/>
          </p:nvPr>
        </p:nvSpPr>
        <p:spPr>
          <a:xfrm>
            <a:off x="1143000" y="695325"/>
            <a:ext cx="4572000" cy="3429000"/>
          </a:xfrm>
          <a:ln/>
        </p:spPr>
      </p:sp>
      <p:sp>
        <p:nvSpPr>
          <p:cNvPr id="65540" name="Rectangle 3"/>
          <p:cNvSpPr>
            <a:spLocks noChangeArrowheads="1"/>
          </p:cNvSpPr>
          <p:nvPr>
            <p:ph type="body" idx="1"/>
          </p:nvPr>
        </p:nvSpPr>
        <p:spPr>
          <a:noFill/>
          <a:ln/>
        </p:spPr>
        <p:txBody>
          <a:bodyPr wrap="none" anchor="ctr"/>
          <a:lstStyle/>
          <a:p>
            <a:pPr eaLnBrk="1" hangingPunct="1"/>
            <a:endParaRPr lang="id-ID"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0ACF91A-1684-41A2-B39D-10F6D142CD23}" type="slidenum">
              <a:rPr lang="en-US">
                <a:latin typeface="Arial" pitchFamily="34" charset="0"/>
              </a:rPr>
              <a:pPr/>
              <a:t>23</a:t>
            </a:fld>
            <a:endParaRPr lang="en-US">
              <a:latin typeface="Arial" pitchFamily="34" charset="0"/>
            </a:endParaRPr>
          </a:p>
        </p:txBody>
      </p:sp>
      <p:sp>
        <p:nvSpPr>
          <p:cNvPr id="66563" name="Rectangle 2"/>
          <p:cNvSpPr>
            <a:spLocks noChangeArrowheads="1" noTextEdit="1"/>
          </p:cNvSpPr>
          <p:nvPr>
            <p:ph type="sldImg"/>
          </p:nvPr>
        </p:nvSpPr>
        <p:spPr>
          <a:xfrm>
            <a:off x="1143000" y="695325"/>
            <a:ext cx="4572000" cy="3429000"/>
          </a:xfrm>
          <a:ln/>
        </p:spPr>
      </p:sp>
      <p:sp>
        <p:nvSpPr>
          <p:cNvPr id="66564" name="Rectangle 3"/>
          <p:cNvSpPr>
            <a:spLocks noChangeArrowheads="1"/>
          </p:cNvSpPr>
          <p:nvPr>
            <p:ph type="body" idx="1"/>
          </p:nvPr>
        </p:nvSpPr>
        <p:spPr>
          <a:noFill/>
          <a:ln/>
        </p:spPr>
        <p:txBody>
          <a:bodyPr wrap="none" anchor="ctr"/>
          <a:lstStyle/>
          <a:p>
            <a:pPr eaLnBrk="1" hangingPunct="1"/>
            <a:endParaRPr lang="id-ID"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7482504-26DE-4DD5-8CFC-8A9A5CA77783}" type="slidenum">
              <a:rPr lang="en-US">
                <a:latin typeface="Arial" pitchFamily="34" charset="0"/>
              </a:rPr>
              <a:pPr/>
              <a:t>24</a:t>
            </a:fld>
            <a:endParaRPr lang="en-US">
              <a:latin typeface="Arial" pitchFamily="34" charset="0"/>
            </a:endParaRPr>
          </a:p>
        </p:txBody>
      </p:sp>
      <p:sp>
        <p:nvSpPr>
          <p:cNvPr id="67587" name="Rectangle 2"/>
          <p:cNvSpPr>
            <a:spLocks noChangeArrowheads="1" noTextEdit="1"/>
          </p:cNvSpPr>
          <p:nvPr>
            <p:ph type="sldImg"/>
          </p:nvPr>
        </p:nvSpPr>
        <p:spPr>
          <a:xfrm>
            <a:off x="1143000" y="695325"/>
            <a:ext cx="4572000" cy="3429000"/>
          </a:xfrm>
          <a:ln/>
        </p:spPr>
      </p:sp>
      <p:sp>
        <p:nvSpPr>
          <p:cNvPr id="67588" name="Rectangle 3"/>
          <p:cNvSpPr>
            <a:spLocks noChangeArrowheads="1"/>
          </p:cNvSpPr>
          <p:nvPr>
            <p:ph type="body" idx="1"/>
          </p:nvPr>
        </p:nvSpPr>
        <p:spPr>
          <a:noFill/>
          <a:ln/>
        </p:spPr>
        <p:txBody>
          <a:bodyPr wrap="none" anchor="ctr"/>
          <a:lstStyle/>
          <a:p>
            <a:pPr eaLnBrk="1" hangingPunct="1"/>
            <a:endParaRPr lang="id-ID"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02E27C1-2F65-46B7-8D13-DABB7AF9DE2E}" type="slidenum">
              <a:rPr lang="en-US">
                <a:latin typeface="Arial" pitchFamily="34" charset="0"/>
              </a:rPr>
              <a:pPr/>
              <a:t>25</a:t>
            </a:fld>
            <a:endParaRPr lang="en-US">
              <a:latin typeface="Arial" pitchFamily="34" charset="0"/>
            </a:endParaRPr>
          </a:p>
        </p:txBody>
      </p:sp>
      <p:sp>
        <p:nvSpPr>
          <p:cNvPr id="68611" name="Rectangle 2"/>
          <p:cNvSpPr>
            <a:spLocks noChangeArrowheads="1" noTextEdit="1"/>
          </p:cNvSpPr>
          <p:nvPr>
            <p:ph type="sldImg"/>
          </p:nvPr>
        </p:nvSpPr>
        <p:spPr>
          <a:xfrm>
            <a:off x="1143000" y="695325"/>
            <a:ext cx="4572000" cy="3429000"/>
          </a:xfrm>
          <a:ln/>
        </p:spPr>
      </p:sp>
      <p:sp>
        <p:nvSpPr>
          <p:cNvPr id="68612" name="Rectangle 3"/>
          <p:cNvSpPr>
            <a:spLocks noChangeArrowheads="1"/>
          </p:cNvSpPr>
          <p:nvPr>
            <p:ph type="body" idx="1"/>
          </p:nvPr>
        </p:nvSpPr>
        <p:spPr>
          <a:noFill/>
          <a:ln/>
        </p:spPr>
        <p:txBody>
          <a:bodyPr wrap="none" anchor="ctr"/>
          <a:lstStyle/>
          <a:p>
            <a:pPr eaLnBrk="1" hangingPunct="1"/>
            <a:endParaRPr lang="id-ID"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7B28EE0-3A6D-487B-9084-8C750E84B86A}" type="slidenum">
              <a:rPr lang="en-US">
                <a:latin typeface="Arial" pitchFamily="34" charset="0"/>
              </a:rPr>
              <a:pPr/>
              <a:t>26</a:t>
            </a:fld>
            <a:endParaRPr lang="en-US">
              <a:latin typeface="Arial" pitchFamily="34" charset="0"/>
            </a:endParaRPr>
          </a:p>
        </p:txBody>
      </p:sp>
      <p:sp>
        <p:nvSpPr>
          <p:cNvPr id="69635" name="Rectangle 2"/>
          <p:cNvSpPr>
            <a:spLocks noChangeArrowheads="1" noTextEdit="1"/>
          </p:cNvSpPr>
          <p:nvPr>
            <p:ph type="sldImg"/>
          </p:nvPr>
        </p:nvSpPr>
        <p:spPr>
          <a:xfrm>
            <a:off x="1143000" y="695325"/>
            <a:ext cx="4572000" cy="3429000"/>
          </a:xfrm>
          <a:ln/>
        </p:spPr>
      </p:sp>
      <p:sp>
        <p:nvSpPr>
          <p:cNvPr id="69636" name="Rectangle 3"/>
          <p:cNvSpPr>
            <a:spLocks noChangeArrowheads="1"/>
          </p:cNvSpPr>
          <p:nvPr>
            <p:ph type="body" idx="1"/>
          </p:nvPr>
        </p:nvSpPr>
        <p:spPr>
          <a:noFill/>
          <a:ln/>
        </p:spPr>
        <p:txBody>
          <a:bodyPr wrap="none" anchor="ctr"/>
          <a:lstStyle/>
          <a:p>
            <a:pPr eaLnBrk="1" hangingPunct="1"/>
            <a:endParaRPr lang="id-ID"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EEC2BAC-437F-415F-A0ED-0B257004B6D0}" type="slidenum">
              <a:rPr lang="en-US">
                <a:latin typeface="Arial" pitchFamily="34" charset="0"/>
              </a:rPr>
              <a:pPr/>
              <a:t>27</a:t>
            </a:fld>
            <a:endParaRPr lang="en-US">
              <a:latin typeface="Arial" pitchFamily="34" charset="0"/>
            </a:endParaRPr>
          </a:p>
        </p:txBody>
      </p:sp>
      <p:sp>
        <p:nvSpPr>
          <p:cNvPr id="70659" name="Rectangle 2"/>
          <p:cNvSpPr>
            <a:spLocks noChangeArrowheads="1" noTextEdit="1"/>
          </p:cNvSpPr>
          <p:nvPr>
            <p:ph type="sldImg"/>
          </p:nvPr>
        </p:nvSpPr>
        <p:spPr>
          <a:xfrm>
            <a:off x="1143000" y="695325"/>
            <a:ext cx="4572000" cy="3429000"/>
          </a:xfrm>
          <a:ln/>
        </p:spPr>
      </p:sp>
      <p:sp>
        <p:nvSpPr>
          <p:cNvPr id="70660" name="Rectangle 3"/>
          <p:cNvSpPr>
            <a:spLocks noChangeArrowheads="1"/>
          </p:cNvSpPr>
          <p:nvPr>
            <p:ph type="body" idx="1"/>
          </p:nvPr>
        </p:nvSpPr>
        <p:spPr>
          <a:noFill/>
          <a:ln/>
        </p:spPr>
        <p:txBody>
          <a:bodyPr wrap="none" anchor="ctr"/>
          <a:lstStyle/>
          <a:p>
            <a:pPr eaLnBrk="1" hangingPunct="1"/>
            <a:endParaRPr lang="id-ID"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8568D67-D864-4C3B-AEE8-4C739C2D27EA}" type="slidenum">
              <a:rPr lang="en-US">
                <a:latin typeface="Arial" pitchFamily="34" charset="0"/>
              </a:rPr>
              <a:pPr/>
              <a:t>10</a:t>
            </a:fld>
            <a:endParaRPr lang="en-US">
              <a:latin typeface="Arial" pitchFamily="34" charset="0"/>
            </a:endParaRPr>
          </a:p>
        </p:txBody>
      </p:sp>
      <p:sp>
        <p:nvSpPr>
          <p:cNvPr id="53251" name="Rectangle 2"/>
          <p:cNvSpPr>
            <a:spLocks noChangeArrowheads="1" noTextEdit="1"/>
          </p:cNvSpPr>
          <p:nvPr>
            <p:ph type="sldImg"/>
          </p:nvPr>
        </p:nvSpPr>
        <p:spPr>
          <a:xfrm>
            <a:off x="1143000" y="695325"/>
            <a:ext cx="4572000" cy="3429000"/>
          </a:xfrm>
          <a:ln/>
        </p:spPr>
      </p:sp>
      <p:sp>
        <p:nvSpPr>
          <p:cNvPr id="53252" name="Rectangle 3"/>
          <p:cNvSpPr>
            <a:spLocks noChangeArrowheads="1"/>
          </p:cNvSpPr>
          <p:nvPr>
            <p:ph type="body" idx="1"/>
          </p:nvPr>
        </p:nvSpPr>
        <p:spPr>
          <a:noFill/>
          <a:ln/>
        </p:spPr>
        <p:txBody>
          <a:bodyPr wrap="none" anchor="ctr"/>
          <a:lstStyle/>
          <a:p>
            <a:pPr eaLnBrk="1" hangingPunct="1"/>
            <a:endParaRPr lang="id-ID"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80D1651-6D4D-4A7B-B9FB-BD2C6466E333}" type="slidenum">
              <a:rPr lang="en-US">
                <a:latin typeface="Arial" pitchFamily="34" charset="0"/>
              </a:rPr>
              <a:pPr/>
              <a:t>11</a:t>
            </a:fld>
            <a:endParaRPr lang="en-US">
              <a:latin typeface="Arial" pitchFamily="34" charset="0"/>
            </a:endParaRPr>
          </a:p>
        </p:txBody>
      </p:sp>
      <p:sp>
        <p:nvSpPr>
          <p:cNvPr id="54275" name="Rectangle 2"/>
          <p:cNvSpPr>
            <a:spLocks noChangeArrowheads="1" noTextEdit="1"/>
          </p:cNvSpPr>
          <p:nvPr>
            <p:ph type="sldImg"/>
          </p:nvPr>
        </p:nvSpPr>
        <p:spPr>
          <a:xfrm>
            <a:off x="1143000" y="695325"/>
            <a:ext cx="4572000" cy="3429000"/>
          </a:xfrm>
          <a:ln/>
        </p:spPr>
      </p:sp>
      <p:sp>
        <p:nvSpPr>
          <p:cNvPr id="54276" name="Rectangle 3"/>
          <p:cNvSpPr>
            <a:spLocks noChangeArrowheads="1"/>
          </p:cNvSpPr>
          <p:nvPr>
            <p:ph type="body" idx="1"/>
          </p:nvPr>
        </p:nvSpPr>
        <p:spPr>
          <a:noFill/>
          <a:ln/>
        </p:spPr>
        <p:txBody>
          <a:bodyPr wrap="none" anchor="ctr"/>
          <a:lstStyle/>
          <a:p>
            <a:pPr eaLnBrk="1" hangingPunct="1"/>
            <a:endParaRPr lang="id-ID"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6E995DE-37A9-4DBF-BE6F-683FC79FD3F9}" type="slidenum">
              <a:rPr lang="en-US">
                <a:latin typeface="Arial" pitchFamily="34" charset="0"/>
              </a:rPr>
              <a:pPr/>
              <a:t>12</a:t>
            </a:fld>
            <a:endParaRPr lang="en-US">
              <a:latin typeface="Arial" pitchFamily="34" charset="0"/>
            </a:endParaRPr>
          </a:p>
        </p:txBody>
      </p:sp>
      <p:sp>
        <p:nvSpPr>
          <p:cNvPr id="55299" name="Rectangle 2"/>
          <p:cNvSpPr>
            <a:spLocks noChangeArrowheads="1" noTextEdit="1"/>
          </p:cNvSpPr>
          <p:nvPr>
            <p:ph type="sldImg"/>
          </p:nvPr>
        </p:nvSpPr>
        <p:spPr>
          <a:xfrm>
            <a:off x="1143000" y="695325"/>
            <a:ext cx="4572000" cy="3429000"/>
          </a:xfrm>
          <a:ln/>
        </p:spPr>
      </p:sp>
      <p:sp>
        <p:nvSpPr>
          <p:cNvPr id="55300" name="Rectangle 3"/>
          <p:cNvSpPr>
            <a:spLocks noChangeArrowheads="1"/>
          </p:cNvSpPr>
          <p:nvPr>
            <p:ph type="body" idx="1"/>
          </p:nvPr>
        </p:nvSpPr>
        <p:spPr>
          <a:noFill/>
          <a:ln/>
        </p:spPr>
        <p:txBody>
          <a:bodyPr wrap="none" anchor="ctr"/>
          <a:lstStyle/>
          <a:p>
            <a:pPr eaLnBrk="1" hangingPunct="1"/>
            <a:endParaRPr lang="id-ID"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1927D0D-2BE4-44E9-899B-C29F7398D57C}" type="slidenum">
              <a:rPr lang="en-US">
                <a:latin typeface="Arial" pitchFamily="34" charset="0"/>
              </a:rPr>
              <a:pPr/>
              <a:t>13</a:t>
            </a:fld>
            <a:endParaRPr lang="en-US">
              <a:latin typeface="Arial" pitchFamily="34" charset="0"/>
            </a:endParaRPr>
          </a:p>
        </p:txBody>
      </p:sp>
      <p:sp>
        <p:nvSpPr>
          <p:cNvPr id="56323" name="Rectangle 2"/>
          <p:cNvSpPr>
            <a:spLocks noChangeArrowheads="1" noTextEdit="1"/>
          </p:cNvSpPr>
          <p:nvPr>
            <p:ph type="sldImg"/>
          </p:nvPr>
        </p:nvSpPr>
        <p:spPr>
          <a:xfrm>
            <a:off x="1143000" y="695325"/>
            <a:ext cx="4572000" cy="3429000"/>
          </a:xfrm>
          <a:ln/>
        </p:spPr>
      </p:sp>
      <p:sp>
        <p:nvSpPr>
          <p:cNvPr id="56324" name="Rectangle 3"/>
          <p:cNvSpPr>
            <a:spLocks noChangeArrowheads="1"/>
          </p:cNvSpPr>
          <p:nvPr>
            <p:ph type="body" idx="1"/>
          </p:nvPr>
        </p:nvSpPr>
        <p:spPr>
          <a:noFill/>
          <a:ln/>
        </p:spPr>
        <p:txBody>
          <a:bodyPr wrap="none" anchor="ctr"/>
          <a:lstStyle/>
          <a:p>
            <a:pPr eaLnBrk="1" hangingPunct="1"/>
            <a:endParaRPr lang="id-ID"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1748662-705F-4FC3-A63D-F13463399F9C}" type="slidenum">
              <a:rPr lang="en-US">
                <a:latin typeface="Arial" pitchFamily="34" charset="0"/>
              </a:rPr>
              <a:pPr/>
              <a:t>14</a:t>
            </a:fld>
            <a:endParaRPr lang="en-US">
              <a:latin typeface="Arial" pitchFamily="34" charset="0"/>
            </a:endParaRPr>
          </a:p>
        </p:txBody>
      </p:sp>
      <p:sp>
        <p:nvSpPr>
          <p:cNvPr id="57347" name="Rectangle 2"/>
          <p:cNvSpPr>
            <a:spLocks noChangeArrowheads="1" noTextEdit="1"/>
          </p:cNvSpPr>
          <p:nvPr>
            <p:ph type="sldImg"/>
          </p:nvPr>
        </p:nvSpPr>
        <p:spPr>
          <a:xfrm>
            <a:off x="1143000" y="695325"/>
            <a:ext cx="4572000" cy="3429000"/>
          </a:xfrm>
          <a:ln/>
        </p:spPr>
      </p:sp>
      <p:sp>
        <p:nvSpPr>
          <p:cNvPr id="57348" name="Rectangle 3"/>
          <p:cNvSpPr>
            <a:spLocks noChangeArrowheads="1"/>
          </p:cNvSpPr>
          <p:nvPr>
            <p:ph type="body" idx="1"/>
          </p:nvPr>
        </p:nvSpPr>
        <p:spPr>
          <a:noFill/>
          <a:ln/>
        </p:spPr>
        <p:txBody>
          <a:bodyPr wrap="none" anchor="ctr"/>
          <a:lstStyle/>
          <a:p>
            <a:pPr eaLnBrk="1" hangingPunct="1"/>
            <a:endParaRPr lang="id-ID"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5B3C344-A203-4A68-B59F-63E3EA9D3560}" type="slidenum">
              <a:rPr lang="en-US">
                <a:latin typeface="Arial" pitchFamily="34" charset="0"/>
              </a:rPr>
              <a:pPr/>
              <a:t>15</a:t>
            </a:fld>
            <a:endParaRPr lang="en-US">
              <a:latin typeface="Arial" pitchFamily="34" charset="0"/>
            </a:endParaRPr>
          </a:p>
        </p:txBody>
      </p:sp>
      <p:sp>
        <p:nvSpPr>
          <p:cNvPr id="58371" name="Rectangle 2"/>
          <p:cNvSpPr>
            <a:spLocks noChangeArrowheads="1" noTextEdit="1"/>
          </p:cNvSpPr>
          <p:nvPr>
            <p:ph type="sldImg"/>
          </p:nvPr>
        </p:nvSpPr>
        <p:spPr>
          <a:xfrm>
            <a:off x="1143000" y="695325"/>
            <a:ext cx="4572000" cy="3429000"/>
          </a:xfrm>
          <a:ln/>
        </p:spPr>
      </p:sp>
      <p:sp>
        <p:nvSpPr>
          <p:cNvPr id="58372" name="Rectangle 3"/>
          <p:cNvSpPr>
            <a:spLocks noChangeArrowheads="1"/>
          </p:cNvSpPr>
          <p:nvPr>
            <p:ph type="body" idx="1"/>
          </p:nvPr>
        </p:nvSpPr>
        <p:spPr>
          <a:noFill/>
          <a:ln/>
        </p:spPr>
        <p:txBody>
          <a:bodyPr wrap="none" anchor="ctr"/>
          <a:lstStyle/>
          <a:p>
            <a:pPr eaLnBrk="1" hangingPunct="1"/>
            <a:endParaRPr lang="id-ID"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FEB3048-5309-4CC2-9EBC-63A057511FA3}" type="slidenum">
              <a:rPr lang="en-US">
                <a:latin typeface="Arial" pitchFamily="34" charset="0"/>
              </a:rPr>
              <a:pPr/>
              <a:t>16</a:t>
            </a:fld>
            <a:endParaRPr lang="en-US">
              <a:latin typeface="Arial" pitchFamily="34" charset="0"/>
            </a:endParaRPr>
          </a:p>
        </p:txBody>
      </p:sp>
      <p:sp>
        <p:nvSpPr>
          <p:cNvPr id="59395" name="Rectangle 2"/>
          <p:cNvSpPr>
            <a:spLocks noChangeArrowheads="1" noTextEdit="1"/>
          </p:cNvSpPr>
          <p:nvPr>
            <p:ph type="sldImg"/>
          </p:nvPr>
        </p:nvSpPr>
        <p:spPr>
          <a:xfrm>
            <a:off x="1143000" y="695325"/>
            <a:ext cx="4572000" cy="3429000"/>
          </a:xfrm>
          <a:ln/>
        </p:spPr>
      </p:sp>
      <p:sp>
        <p:nvSpPr>
          <p:cNvPr id="59396" name="Rectangle 3"/>
          <p:cNvSpPr>
            <a:spLocks noChangeArrowheads="1"/>
          </p:cNvSpPr>
          <p:nvPr>
            <p:ph type="body" idx="1"/>
          </p:nvPr>
        </p:nvSpPr>
        <p:spPr>
          <a:noFill/>
          <a:ln/>
        </p:spPr>
        <p:txBody>
          <a:bodyPr wrap="none" anchor="ctr"/>
          <a:lstStyle/>
          <a:p>
            <a:pPr eaLnBrk="1" hangingPunct="1"/>
            <a:endParaRPr lang="id-ID"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FE2BEFF-2892-4AAF-8241-3EDE519120E8}" type="slidenum">
              <a:rPr lang="en-US">
                <a:latin typeface="Arial" pitchFamily="34" charset="0"/>
              </a:rPr>
              <a:pPr/>
              <a:t>17</a:t>
            </a:fld>
            <a:endParaRPr lang="en-US">
              <a:latin typeface="Arial" pitchFamily="34" charset="0"/>
            </a:endParaRPr>
          </a:p>
        </p:txBody>
      </p:sp>
      <p:sp>
        <p:nvSpPr>
          <p:cNvPr id="60419" name="Rectangle 2"/>
          <p:cNvSpPr>
            <a:spLocks noChangeArrowheads="1" noTextEdit="1"/>
          </p:cNvSpPr>
          <p:nvPr>
            <p:ph type="sldImg"/>
          </p:nvPr>
        </p:nvSpPr>
        <p:spPr>
          <a:xfrm>
            <a:off x="1143000" y="695325"/>
            <a:ext cx="4572000" cy="3429000"/>
          </a:xfrm>
          <a:ln/>
        </p:spPr>
      </p:sp>
      <p:sp>
        <p:nvSpPr>
          <p:cNvPr id="60420" name="Rectangle 3"/>
          <p:cNvSpPr>
            <a:spLocks noChangeArrowheads="1"/>
          </p:cNvSpPr>
          <p:nvPr>
            <p:ph type="body" idx="1"/>
          </p:nvPr>
        </p:nvSpPr>
        <p:spPr>
          <a:noFill/>
          <a:ln/>
        </p:spPr>
        <p:txBody>
          <a:bodyPr wrap="none" anchor="ctr"/>
          <a:lstStyle/>
          <a:p>
            <a:pPr eaLnBrk="1" hangingPunct="1"/>
            <a:endParaRPr lang="id-ID"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42CB23-EDEC-4E69-B8BD-92CE81B4CC8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093C2F-F3F1-46F1-AFDC-423D5763D73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453D8A-EE1D-453D-9A81-9DB05B975A5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07D4E8-7A18-4DD4-B305-BD6ADEA91C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B2672D-4C1C-4FB8-B354-54E5CC156CD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5F07DF-52F2-4380-A421-4E9F474779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5AEBAC-F336-4120-817C-6A64753BBA4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C9697A-55CC-4AE0-AE1B-D6327C2EC59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97764A-85A2-4219-894E-E0C053724C5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F3025C-4332-471C-A50A-CEACD7EE79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CAB49F-3233-48CA-9DE6-3179E064433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34202A-111F-4AB2-BE44-CA52ECFA40D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369E4EE1-F0B5-4EE3-ACF3-C9B8BB8C1D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944563" y="576263"/>
            <a:ext cx="7258050" cy="5943600"/>
          </a:xfrm>
          <a:prstGeom prst="rect">
            <a:avLst/>
          </a:prstGeom>
        </p:spPr>
        <p:txBody>
          <a:bodyPr wrap="none" fromWordArt="1">
            <a:prstTxWarp prst="textPlain">
              <a:avLst>
                <a:gd name="adj" fmla="val 50000"/>
              </a:avLst>
            </a:prstTxWarp>
            <a:scene3d>
              <a:camera prst="legacyObliqueTopRight"/>
              <a:lightRig rig="legacyHarsh3" dir="l"/>
            </a:scene3d>
            <a:sp3d extrusionH="430200" prstMaterial="legacyMatte">
              <a:extrusionClr>
                <a:srgbClr val="9400ED"/>
              </a:extrusionClr>
            </a:sp3d>
          </a:bodyPr>
          <a:lstStyle/>
          <a:p>
            <a:pPr algn="ctr"/>
            <a:r>
              <a:rPr lang="en-US" sz="3600"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7961" dir="13500000" algn="ctr" rotWithShape="0">
                    <a:srgbClr val="59008E"/>
                  </a:outerShdw>
                </a:effectLst>
                <a:latin typeface="Arial Black"/>
              </a:rPr>
              <a:t>Geopolitik</a:t>
            </a:r>
          </a:p>
          <a:p>
            <a:pPr algn="ctr"/>
            <a:r>
              <a:rPr lang="en-US" sz="3600"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7961" dir="13500000" algn="ctr" rotWithShape="0">
                    <a:srgbClr val="59008E"/>
                  </a:outerShdw>
                </a:effectLst>
                <a:latin typeface="Arial Black"/>
              </a:rPr>
              <a:t>Geostrategi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rot="5820000" flipH="1">
            <a:off x="1538288" y="3141663"/>
            <a:ext cx="5092700" cy="101600"/>
          </a:xfrm>
          <a:prstGeom prst="doubleWave">
            <a:avLst>
              <a:gd name="adj1" fmla="val 6481"/>
              <a:gd name="adj2" fmla="val 0"/>
            </a:avLst>
          </a:prstGeom>
          <a:gradFill rotWithShape="0">
            <a:gsLst>
              <a:gs pos="0">
                <a:srgbClr val="009999"/>
              </a:gs>
              <a:gs pos="50000">
                <a:srgbClr val="FFFF00"/>
              </a:gs>
              <a:gs pos="100000">
                <a:srgbClr val="009999"/>
              </a:gs>
            </a:gsLst>
            <a:lin ang="10800000" scaled="1"/>
          </a:gradFill>
          <a:ln w="9525">
            <a:noFill/>
            <a:round/>
            <a:headEnd/>
            <a:tailEnd/>
          </a:ln>
        </p:spPr>
        <p:txBody>
          <a:bodyPr wrap="none" anchor="ctr"/>
          <a:lstStyle/>
          <a:p>
            <a:endParaRPr lang="id-ID"/>
          </a:p>
        </p:txBody>
      </p:sp>
      <p:sp>
        <p:nvSpPr>
          <p:cNvPr id="23555" name="Text Box 3"/>
          <p:cNvSpPr txBox="1">
            <a:spLocks noChangeArrowheads="1"/>
          </p:cNvSpPr>
          <p:nvPr/>
        </p:nvSpPr>
        <p:spPr bwMode="auto">
          <a:xfrm>
            <a:off x="0" y="5695950"/>
            <a:ext cx="9144000" cy="642938"/>
          </a:xfrm>
          <a:prstGeom prst="rect">
            <a:avLst/>
          </a:prstGeom>
          <a:solidFill>
            <a:srgbClr val="0000CC"/>
          </a:solidFill>
          <a:ln w="9525">
            <a:noFill/>
            <a:round/>
            <a:headEnd/>
            <a:tailEnd/>
          </a:ln>
          <a:effectLst/>
        </p:spPr>
        <p:txBody>
          <a:bodyPr lIns="90000" tIns="46800" rIns="90000" bIns="46800">
            <a:spAutoFit/>
          </a:bodyPr>
          <a:lstStyle/>
          <a:p>
            <a:pPr algn="ctr" defTabSz="457200">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a:solidFill>
                  <a:srgbClr val="FFFFFF"/>
                </a:solidFill>
                <a:effectLst>
                  <a:outerShdw blurRad="38100" dist="38100" dir="2700000" algn="tl">
                    <a:srgbClr val="000000"/>
                  </a:outerShdw>
                </a:effectLst>
                <a:latin typeface="Arial" charset="0"/>
                <a:cs typeface="Arial" charset="0"/>
              </a:rPr>
              <a:t>NASIONALISME &amp; BELA NEGARA</a:t>
            </a:r>
          </a:p>
        </p:txBody>
      </p:sp>
      <p:pic>
        <p:nvPicPr>
          <p:cNvPr id="23556" name="Picture 4"/>
          <p:cNvPicPr>
            <a:picLocks noChangeAspect="1" noChangeArrowheads="1"/>
          </p:cNvPicPr>
          <p:nvPr/>
        </p:nvPicPr>
        <p:blipFill>
          <a:blip r:embed="rId3" cstate="print"/>
          <a:srcRect/>
          <a:stretch>
            <a:fillRect/>
          </a:stretch>
        </p:blipFill>
        <p:spPr bwMode="auto">
          <a:xfrm>
            <a:off x="838200" y="3902075"/>
            <a:ext cx="1981200" cy="1508125"/>
          </a:xfrm>
          <a:prstGeom prst="rect">
            <a:avLst/>
          </a:prstGeom>
          <a:noFill/>
          <a:ln w="9525">
            <a:noFill/>
            <a:round/>
            <a:headEnd/>
            <a:tailEnd/>
          </a:ln>
        </p:spPr>
      </p:pic>
      <p:grpSp>
        <p:nvGrpSpPr>
          <p:cNvPr id="12293" name="Group 5"/>
          <p:cNvGrpSpPr>
            <a:grpSpLocks/>
          </p:cNvGrpSpPr>
          <p:nvPr/>
        </p:nvGrpSpPr>
        <p:grpSpPr bwMode="auto">
          <a:xfrm>
            <a:off x="5695950" y="3886200"/>
            <a:ext cx="1065213" cy="1751013"/>
            <a:chOff x="3588" y="2448"/>
            <a:chExt cx="671" cy="1103"/>
          </a:xfrm>
        </p:grpSpPr>
        <p:pic>
          <p:nvPicPr>
            <p:cNvPr id="12303" name="Picture 6"/>
            <p:cNvPicPr>
              <a:picLocks noChangeAspect="1" noChangeArrowheads="1"/>
            </p:cNvPicPr>
            <p:nvPr/>
          </p:nvPicPr>
          <p:blipFill>
            <a:blip r:embed="rId4" cstate="print"/>
            <a:srcRect/>
            <a:stretch>
              <a:fillRect/>
            </a:stretch>
          </p:blipFill>
          <p:spPr bwMode="auto">
            <a:xfrm>
              <a:off x="3588" y="2448"/>
              <a:ext cx="324" cy="912"/>
            </a:xfrm>
            <a:prstGeom prst="rect">
              <a:avLst/>
            </a:prstGeom>
            <a:noFill/>
            <a:ln w="9525">
              <a:noFill/>
              <a:round/>
              <a:headEnd/>
              <a:tailEnd/>
            </a:ln>
          </p:spPr>
        </p:pic>
        <p:pic>
          <p:nvPicPr>
            <p:cNvPr id="12304" name="Picture 7"/>
            <p:cNvPicPr>
              <a:picLocks noChangeAspect="1" noChangeArrowheads="1"/>
            </p:cNvPicPr>
            <p:nvPr/>
          </p:nvPicPr>
          <p:blipFill>
            <a:blip r:embed="rId4" cstate="print"/>
            <a:srcRect/>
            <a:stretch>
              <a:fillRect/>
            </a:stretch>
          </p:blipFill>
          <p:spPr bwMode="auto">
            <a:xfrm>
              <a:off x="3744" y="2544"/>
              <a:ext cx="324" cy="912"/>
            </a:xfrm>
            <a:prstGeom prst="rect">
              <a:avLst/>
            </a:prstGeom>
            <a:noFill/>
            <a:ln w="9525">
              <a:noFill/>
              <a:round/>
              <a:headEnd/>
              <a:tailEnd/>
            </a:ln>
          </p:spPr>
        </p:pic>
        <p:pic>
          <p:nvPicPr>
            <p:cNvPr id="12305" name="Picture 8"/>
            <p:cNvPicPr>
              <a:picLocks noChangeAspect="1" noChangeArrowheads="1"/>
            </p:cNvPicPr>
            <p:nvPr/>
          </p:nvPicPr>
          <p:blipFill>
            <a:blip r:embed="rId4" cstate="print"/>
            <a:srcRect/>
            <a:stretch>
              <a:fillRect/>
            </a:stretch>
          </p:blipFill>
          <p:spPr bwMode="auto">
            <a:xfrm>
              <a:off x="3936" y="2640"/>
              <a:ext cx="324" cy="912"/>
            </a:xfrm>
            <a:prstGeom prst="rect">
              <a:avLst/>
            </a:prstGeom>
            <a:noFill/>
            <a:ln w="9525">
              <a:noFill/>
              <a:round/>
              <a:headEnd/>
              <a:tailEnd/>
            </a:ln>
          </p:spPr>
        </p:pic>
      </p:grpSp>
      <p:pic>
        <p:nvPicPr>
          <p:cNvPr id="12294" name="Picture 9"/>
          <p:cNvPicPr>
            <a:picLocks noChangeAspect="1" noChangeArrowheads="1"/>
          </p:cNvPicPr>
          <p:nvPr/>
        </p:nvPicPr>
        <p:blipFill>
          <a:blip r:embed="rId5" cstate="print"/>
          <a:srcRect/>
          <a:stretch>
            <a:fillRect/>
          </a:stretch>
        </p:blipFill>
        <p:spPr bwMode="auto">
          <a:xfrm>
            <a:off x="6915150" y="2952750"/>
            <a:ext cx="908050" cy="609600"/>
          </a:xfrm>
          <a:prstGeom prst="rect">
            <a:avLst/>
          </a:prstGeom>
          <a:noFill/>
          <a:ln w="9525">
            <a:noFill/>
            <a:round/>
            <a:headEnd/>
            <a:tailEnd/>
          </a:ln>
        </p:spPr>
      </p:pic>
      <p:sp>
        <p:nvSpPr>
          <p:cNvPr id="12295" name="AutoShape 10"/>
          <p:cNvSpPr>
            <a:spLocks noChangeArrowheads="1"/>
          </p:cNvSpPr>
          <p:nvPr/>
        </p:nvSpPr>
        <p:spPr bwMode="auto">
          <a:xfrm>
            <a:off x="6877050" y="2978150"/>
            <a:ext cx="150813" cy="2717800"/>
          </a:xfrm>
          <a:prstGeom prst="triangle">
            <a:avLst>
              <a:gd name="adj" fmla="val 50000"/>
            </a:avLst>
          </a:prstGeom>
          <a:gradFill rotWithShape="0">
            <a:gsLst>
              <a:gs pos="0">
                <a:srgbClr val="000000"/>
              </a:gs>
              <a:gs pos="100000">
                <a:srgbClr val="000000"/>
              </a:gs>
            </a:gsLst>
            <a:lin ang="10800000" scaled="1"/>
          </a:gradFill>
          <a:ln w="28440">
            <a:solidFill>
              <a:srgbClr val="000000"/>
            </a:solidFill>
            <a:miter lim="800000"/>
            <a:headEnd/>
            <a:tailEnd/>
          </a:ln>
        </p:spPr>
        <p:txBody>
          <a:bodyPr wrap="none" anchor="ctr"/>
          <a:lstStyle/>
          <a:p>
            <a:endParaRPr lang="id-ID"/>
          </a:p>
        </p:txBody>
      </p:sp>
      <p:sp>
        <p:nvSpPr>
          <p:cNvPr id="12296" name="AutoShape 11"/>
          <p:cNvSpPr>
            <a:spLocks noChangeArrowheads="1"/>
          </p:cNvSpPr>
          <p:nvPr/>
        </p:nvSpPr>
        <p:spPr bwMode="auto">
          <a:xfrm>
            <a:off x="6877050" y="2724150"/>
            <a:ext cx="152400" cy="228600"/>
          </a:xfrm>
          <a:prstGeom prst="diamond">
            <a:avLst/>
          </a:prstGeom>
          <a:gradFill rotWithShape="0">
            <a:gsLst>
              <a:gs pos="0">
                <a:srgbClr val="454545"/>
              </a:gs>
              <a:gs pos="50000">
                <a:srgbClr val="969696"/>
              </a:gs>
              <a:gs pos="100000">
                <a:srgbClr val="454545"/>
              </a:gs>
            </a:gsLst>
            <a:lin ang="5400000" scaled="1"/>
          </a:gradFill>
          <a:ln w="38160">
            <a:solidFill>
              <a:srgbClr val="808080"/>
            </a:solidFill>
            <a:miter lim="800000"/>
            <a:headEnd/>
            <a:tailEnd/>
          </a:ln>
        </p:spPr>
        <p:txBody>
          <a:bodyPr wrap="none" anchor="ctr"/>
          <a:lstStyle/>
          <a:p>
            <a:endParaRPr lang="id-ID"/>
          </a:p>
        </p:txBody>
      </p:sp>
      <p:sp>
        <p:nvSpPr>
          <p:cNvPr id="23564" name="Text Box 12"/>
          <p:cNvSpPr txBox="1">
            <a:spLocks noChangeArrowheads="1"/>
          </p:cNvSpPr>
          <p:nvPr/>
        </p:nvSpPr>
        <p:spPr bwMode="auto">
          <a:xfrm>
            <a:off x="838200" y="876300"/>
            <a:ext cx="3200400" cy="825500"/>
          </a:xfrm>
          <a:prstGeom prst="rect">
            <a:avLst/>
          </a:prstGeom>
          <a:solidFill>
            <a:srgbClr val="FF0000"/>
          </a:solidFill>
          <a:ln w="9525">
            <a:noFill/>
            <a:round/>
            <a:headEnd/>
            <a:tailEnd/>
          </a:ln>
          <a:effectLst/>
        </p:spPr>
        <p:txBody>
          <a:bodyPr lIns="90000" tIns="46800" rIns="90000" bIns="46800">
            <a:spAutoFit/>
          </a:bodyPr>
          <a:lstStyle/>
          <a:p>
            <a:pPr defTabSz="457200">
              <a:buClr>
                <a:srgbClr val="FFFF66"/>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FFFF66"/>
                </a:solidFill>
                <a:effectLst>
                  <a:outerShdw blurRad="38100" dist="38100" dir="2700000" algn="tl">
                    <a:srgbClr val="000000"/>
                  </a:outerShdw>
                </a:effectLst>
                <a:latin typeface="Arial" charset="0"/>
                <a:cs typeface="Arial" charset="0"/>
              </a:rPr>
              <a:t>  Nasionalisme</a:t>
            </a:r>
          </a:p>
          <a:p>
            <a:pPr defTabSz="457200">
              <a:buClr>
                <a:srgbClr val="FFFF66"/>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FFFF66"/>
                </a:solidFill>
                <a:effectLst>
                  <a:outerShdw blurRad="38100" dist="38100" dir="2700000" algn="tl">
                    <a:srgbClr val="000000"/>
                  </a:outerShdw>
                </a:effectLst>
                <a:latin typeface="Arial" charset="0"/>
                <a:cs typeface="Arial" charset="0"/>
              </a:rPr>
              <a:t>     Primordial</a:t>
            </a:r>
          </a:p>
        </p:txBody>
      </p:sp>
      <p:sp>
        <p:nvSpPr>
          <p:cNvPr id="23565" name="Text Box 13"/>
          <p:cNvSpPr txBox="1">
            <a:spLocks noChangeArrowheads="1"/>
          </p:cNvSpPr>
          <p:nvPr/>
        </p:nvSpPr>
        <p:spPr bwMode="auto">
          <a:xfrm>
            <a:off x="4876800" y="876300"/>
            <a:ext cx="3124200" cy="825500"/>
          </a:xfrm>
          <a:prstGeom prst="rect">
            <a:avLst/>
          </a:prstGeom>
          <a:solidFill>
            <a:srgbClr val="006600"/>
          </a:solidFill>
          <a:ln w="9525">
            <a:noFill/>
            <a:round/>
            <a:headEnd/>
            <a:tailEnd/>
          </a:ln>
          <a:effectLst/>
        </p:spPr>
        <p:txBody>
          <a:bodyPr lIns="90000" tIns="46800" rIns="90000" bIns="46800">
            <a:spAutoFit/>
          </a:bodyPr>
          <a:lstStyle/>
          <a:p>
            <a:pPr defTabSz="457200">
              <a:buClr>
                <a:srgbClr val="FFFF66"/>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FFFF66"/>
                </a:solidFill>
                <a:effectLst>
                  <a:outerShdw blurRad="38100" dist="38100" dir="2700000" algn="tl">
                    <a:srgbClr val="000000"/>
                  </a:outerShdw>
                </a:effectLst>
                <a:latin typeface="Arial" charset="0"/>
                <a:cs typeface="Arial" charset="0"/>
              </a:rPr>
              <a:t>  Nasionalisme</a:t>
            </a:r>
          </a:p>
          <a:p>
            <a:pPr defTabSz="457200">
              <a:buClr>
                <a:srgbClr val="FFFF66"/>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FFFF66"/>
                </a:solidFill>
                <a:effectLst>
                  <a:outerShdw blurRad="38100" dist="38100" dir="2700000" algn="tl">
                    <a:srgbClr val="000000"/>
                  </a:outerShdw>
                </a:effectLst>
                <a:latin typeface="Arial" charset="0"/>
                <a:cs typeface="Arial" charset="0"/>
              </a:rPr>
              <a:t>     Modern</a:t>
            </a:r>
          </a:p>
        </p:txBody>
      </p:sp>
      <p:sp>
        <p:nvSpPr>
          <p:cNvPr id="23566" name="Text Box 14"/>
          <p:cNvSpPr txBox="1">
            <a:spLocks noChangeArrowheads="1"/>
          </p:cNvSpPr>
          <p:nvPr/>
        </p:nvSpPr>
        <p:spPr bwMode="auto">
          <a:xfrm>
            <a:off x="762000" y="1838325"/>
            <a:ext cx="3200400" cy="1557338"/>
          </a:xfrm>
          <a:prstGeom prst="rect">
            <a:avLst/>
          </a:prstGeom>
          <a:noFill/>
          <a:ln w="9525">
            <a:noFill/>
            <a:round/>
            <a:headEnd/>
            <a:tailEnd/>
          </a:ln>
          <a:effectLst/>
        </p:spPr>
        <p:txBody>
          <a:bodyPr lIns="90000" tIns="46800" rIns="90000" bIns="46800">
            <a:spAutoFit/>
          </a:bodyPr>
          <a:lstStyle/>
          <a:p>
            <a:pPr defTabSz="457200">
              <a:buClr>
                <a:srgbClr val="00000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FFFFFF"/>
                  </a:outerShdw>
                </a:effectLst>
                <a:latin typeface="Arial" charset="0"/>
                <a:cs typeface="Arial" charset="0"/>
              </a:rPr>
              <a:t>Setia kepada : </a:t>
            </a:r>
          </a:p>
          <a:p>
            <a:pPr defTabSz="457200">
              <a:buClr>
                <a:srgbClr val="00000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FFFFFF"/>
                  </a:outerShdw>
                </a:effectLst>
                <a:latin typeface="Arial" charset="0"/>
                <a:cs typeface="Arial" charset="0"/>
              </a:rPr>
              <a:t>Raja, Daerah,</a:t>
            </a:r>
          </a:p>
          <a:p>
            <a:pPr defTabSz="457200">
              <a:buClr>
                <a:srgbClr val="00000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FFFFFF"/>
                  </a:outerShdw>
                </a:effectLst>
                <a:latin typeface="Arial" charset="0"/>
                <a:cs typeface="Arial" charset="0"/>
              </a:rPr>
              <a:t>Golongan, Suku,</a:t>
            </a:r>
          </a:p>
          <a:p>
            <a:pPr defTabSz="457200">
              <a:buClr>
                <a:srgbClr val="00000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FFFFFF"/>
                  </a:outerShdw>
                </a:effectLst>
                <a:latin typeface="Arial" charset="0"/>
                <a:cs typeface="Arial" charset="0"/>
              </a:rPr>
              <a:t>Agama</a:t>
            </a:r>
          </a:p>
        </p:txBody>
      </p:sp>
      <p:sp>
        <p:nvSpPr>
          <p:cNvPr id="23567" name="Text Box 15"/>
          <p:cNvSpPr txBox="1">
            <a:spLocks noChangeArrowheads="1"/>
          </p:cNvSpPr>
          <p:nvPr/>
        </p:nvSpPr>
        <p:spPr bwMode="auto">
          <a:xfrm>
            <a:off x="4781550" y="1847850"/>
            <a:ext cx="3200400" cy="825500"/>
          </a:xfrm>
          <a:prstGeom prst="rect">
            <a:avLst/>
          </a:prstGeom>
          <a:noFill/>
          <a:ln w="9525">
            <a:noFill/>
            <a:round/>
            <a:headEnd/>
            <a:tailEnd/>
          </a:ln>
          <a:effectLst/>
        </p:spPr>
        <p:txBody>
          <a:bodyPr lIns="90000" tIns="46800" rIns="90000" bIns="46800">
            <a:spAutoFit/>
          </a:bodyPr>
          <a:lstStyle/>
          <a:p>
            <a:pPr defTabSz="457200">
              <a:buClr>
                <a:srgbClr val="00000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FFFFFF"/>
                  </a:outerShdw>
                </a:effectLst>
                <a:latin typeface="Arial" charset="0"/>
                <a:cs typeface="Arial" charset="0"/>
              </a:rPr>
              <a:t>Setia kepada : </a:t>
            </a:r>
          </a:p>
          <a:p>
            <a:pPr defTabSz="457200">
              <a:buClr>
                <a:srgbClr val="00000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FFFFFF"/>
                  </a:outerShdw>
                </a:effectLst>
                <a:latin typeface="Arial" charset="0"/>
                <a:cs typeface="Arial" charset="0"/>
              </a:rPr>
              <a:t>Citanas &amp; Tunas</a:t>
            </a:r>
          </a:p>
        </p:txBody>
      </p:sp>
      <p:sp>
        <p:nvSpPr>
          <p:cNvPr id="12301" name="Rectangle 16"/>
          <p:cNvSpPr>
            <a:spLocks noChangeArrowheads="1"/>
          </p:cNvSpPr>
          <p:nvPr/>
        </p:nvSpPr>
        <p:spPr bwMode="auto">
          <a:xfrm>
            <a:off x="0" y="647700"/>
            <a:ext cx="4419600" cy="76200"/>
          </a:xfrm>
          <a:prstGeom prst="rect">
            <a:avLst/>
          </a:prstGeom>
          <a:gradFill rotWithShape="0">
            <a:gsLst>
              <a:gs pos="0">
                <a:srgbClr val="009999"/>
              </a:gs>
              <a:gs pos="100000">
                <a:srgbClr val="004646"/>
              </a:gs>
            </a:gsLst>
            <a:lin ang="10800000" scaled="1"/>
          </a:gradFill>
          <a:ln w="9525">
            <a:noFill/>
            <a:round/>
            <a:headEnd/>
            <a:tailEnd/>
          </a:ln>
        </p:spPr>
        <p:txBody>
          <a:bodyPr wrap="none" anchor="ctr"/>
          <a:lstStyle/>
          <a:p>
            <a:endParaRPr lang="id-ID"/>
          </a:p>
        </p:txBody>
      </p:sp>
      <p:sp>
        <p:nvSpPr>
          <p:cNvPr id="12302" name="Rectangle 17"/>
          <p:cNvSpPr>
            <a:spLocks noChangeArrowheads="1"/>
          </p:cNvSpPr>
          <p:nvPr/>
        </p:nvSpPr>
        <p:spPr bwMode="auto">
          <a:xfrm>
            <a:off x="4419600" y="647700"/>
            <a:ext cx="4724400" cy="76200"/>
          </a:xfrm>
          <a:prstGeom prst="rect">
            <a:avLst/>
          </a:prstGeom>
          <a:gradFill rotWithShape="0">
            <a:gsLst>
              <a:gs pos="0">
                <a:srgbClr val="757500"/>
              </a:gs>
              <a:gs pos="100000">
                <a:srgbClr val="FFFF00"/>
              </a:gs>
            </a:gsLst>
            <a:lin ang="10800000" scaled="1"/>
          </a:gradFill>
          <a:ln w="9525">
            <a:noFill/>
            <a:round/>
            <a:headEnd/>
            <a:tailEnd/>
          </a:ln>
        </p:spPr>
        <p:txBody>
          <a:bodyPr wrap="none" anchor="ctr"/>
          <a:lstStyle/>
          <a:p>
            <a:endParaRPr lang="id-ID"/>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ppt_x</p:attrName>
                                        </p:attrNameLst>
                                      </p:cBhvr>
                                      <p:tavLst>
                                        <p:tav tm="100000">
                                          <p:val>
                                            <p:strVal val="0-#ppt_w/2"/>
                                          </p:val>
                                        </p:tav>
                                        <p:tav>
                                          <p:val>
                                            <p:strVal val="#ppt_x"/>
                                          </p:val>
                                        </p:tav>
                                      </p:tavLst>
                                    </p:anim>
                                    <p:anim calcmode="lin" valueType="num">
                                      <p:cBhvr>
                                        <p:cTn id="8" dur="500" fill="hold"/>
                                        <p:tgtEl>
                                          <p:spTgt spid="23556"/>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45588" cy="6858000"/>
            <a:chOff x="400" y="306"/>
            <a:chExt cx="4939" cy="3750"/>
          </a:xfrm>
        </p:grpSpPr>
        <p:sp>
          <p:nvSpPr>
            <p:cNvPr id="13315" name="Rectangle 3"/>
            <p:cNvSpPr>
              <a:spLocks noChangeArrowheads="1"/>
            </p:cNvSpPr>
            <p:nvPr/>
          </p:nvSpPr>
          <p:spPr bwMode="auto">
            <a:xfrm>
              <a:off x="400" y="306"/>
              <a:ext cx="4939" cy="3750"/>
            </a:xfrm>
            <a:prstGeom prst="rect">
              <a:avLst/>
            </a:prstGeom>
            <a:blipFill dpi="0" rotWithShape="0">
              <a:blip r:embed="rId3" cstate="print"/>
              <a:srcRect/>
              <a:tile tx="0" ty="0" sx="100000" sy="100000" flip="none" algn="tl"/>
            </a:blipFill>
            <a:ln w="9525">
              <a:noFill/>
              <a:round/>
              <a:headEnd/>
              <a:tailEnd/>
            </a:ln>
          </p:spPr>
          <p:txBody>
            <a:bodyPr wrap="none" anchor="ctr"/>
            <a:lstStyle/>
            <a:p>
              <a:endParaRPr lang="id-ID"/>
            </a:p>
          </p:txBody>
        </p:sp>
        <p:sp>
          <p:nvSpPr>
            <p:cNvPr id="26628" name="Text Box 4"/>
            <p:cNvSpPr txBox="1">
              <a:spLocks noChangeArrowheads="1"/>
            </p:cNvSpPr>
            <p:nvPr/>
          </p:nvSpPr>
          <p:spPr bwMode="auto">
            <a:xfrm>
              <a:off x="996" y="660"/>
              <a:ext cx="2815" cy="284"/>
            </a:xfrm>
            <a:prstGeom prst="rect">
              <a:avLst/>
            </a:prstGeom>
            <a:solidFill>
              <a:srgbClr val="006600"/>
            </a:solidFill>
            <a:ln w="9525">
              <a:noFill/>
              <a:round/>
              <a:headEnd/>
              <a:tailEnd/>
            </a:ln>
            <a:effectLst/>
          </p:spPr>
          <p:txBody>
            <a:bodyPr lIns="90000" tIns="46800" rIns="90000" bIns="46800">
              <a:spAutoFit/>
            </a:bodyPr>
            <a:lstStyle/>
            <a:p>
              <a:pPr defTabSz="457200">
                <a:buClr>
                  <a:srgbClr val="FFFF66"/>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a:solidFill>
                    <a:srgbClr val="FFFF66"/>
                  </a:solidFill>
                  <a:effectLst>
                    <a:outerShdw blurRad="38100" dist="38100" dir="2700000" algn="tl">
                      <a:srgbClr val="000000"/>
                    </a:outerShdw>
                  </a:effectLst>
                  <a:latin typeface="Arial" charset="0"/>
                  <a:cs typeface="Arial" charset="0"/>
                </a:rPr>
                <a:t>  Nasionalisme Modern</a:t>
              </a:r>
            </a:p>
          </p:txBody>
        </p:sp>
        <p:pic>
          <p:nvPicPr>
            <p:cNvPr id="13317" name="Picture 5"/>
            <p:cNvPicPr>
              <a:picLocks noChangeAspect="1" noChangeArrowheads="1"/>
            </p:cNvPicPr>
            <p:nvPr/>
          </p:nvPicPr>
          <p:blipFill>
            <a:blip r:embed="rId4" cstate="print"/>
            <a:srcRect/>
            <a:stretch>
              <a:fillRect/>
            </a:stretch>
          </p:blipFill>
          <p:spPr bwMode="auto">
            <a:xfrm>
              <a:off x="2208" y="2892"/>
              <a:ext cx="371" cy="912"/>
            </a:xfrm>
            <a:prstGeom prst="rect">
              <a:avLst/>
            </a:prstGeom>
            <a:noFill/>
            <a:ln w="9525">
              <a:noFill/>
              <a:round/>
              <a:headEnd/>
              <a:tailEnd/>
            </a:ln>
          </p:spPr>
        </p:pic>
        <p:pic>
          <p:nvPicPr>
            <p:cNvPr id="13318" name="Picture 6"/>
            <p:cNvPicPr>
              <a:picLocks noChangeAspect="1" noChangeArrowheads="1"/>
            </p:cNvPicPr>
            <p:nvPr/>
          </p:nvPicPr>
          <p:blipFill>
            <a:blip r:embed="rId4" cstate="print"/>
            <a:srcRect/>
            <a:stretch>
              <a:fillRect/>
            </a:stretch>
          </p:blipFill>
          <p:spPr bwMode="auto">
            <a:xfrm>
              <a:off x="2387" y="2988"/>
              <a:ext cx="371" cy="912"/>
            </a:xfrm>
            <a:prstGeom prst="rect">
              <a:avLst/>
            </a:prstGeom>
            <a:noFill/>
            <a:ln w="9525">
              <a:noFill/>
              <a:round/>
              <a:headEnd/>
              <a:tailEnd/>
            </a:ln>
          </p:spPr>
        </p:pic>
        <p:pic>
          <p:nvPicPr>
            <p:cNvPr id="13319" name="Picture 7"/>
            <p:cNvPicPr>
              <a:picLocks noChangeAspect="1" noChangeArrowheads="1"/>
            </p:cNvPicPr>
            <p:nvPr/>
          </p:nvPicPr>
          <p:blipFill>
            <a:blip r:embed="rId4" cstate="print"/>
            <a:srcRect/>
            <a:stretch>
              <a:fillRect/>
            </a:stretch>
          </p:blipFill>
          <p:spPr bwMode="auto">
            <a:xfrm>
              <a:off x="2607" y="3084"/>
              <a:ext cx="371" cy="912"/>
            </a:xfrm>
            <a:prstGeom prst="rect">
              <a:avLst/>
            </a:prstGeom>
            <a:noFill/>
            <a:ln w="9525">
              <a:noFill/>
              <a:round/>
              <a:headEnd/>
              <a:tailEnd/>
            </a:ln>
          </p:spPr>
        </p:pic>
        <p:sp>
          <p:nvSpPr>
            <p:cNvPr id="13320" name="Line 8"/>
            <p:cNvSpPr>
              <a:spLocks noChangeShapeType="1"/>
            </p:cNvSpPr>
            <p:nvPr/>
          </p:nvSpPr>
          <p:spPr bwMode="auto">
            <a:xfrm>
              <a:off x="1440" y="2842"/>
              <a:ext cx="384" cy="1"/>
            </a:xfrm>
            <a:prstGeom prst="line">
              <a:avLst/>
            </a:prstGeom>
            <a:noFill/>
            <a:ln w="28440">
              <a:solidFill>
                <a:srgbClr val="000000"/>
              </a:solidFill>
              <a:miter lim="800000"/>
              <a:headEnd/>
              <a:tailEnd/>
            </a:ln>
          </p:spPr>
          <p:txBody>
            <a:bodyPr/>
            <a:lstStyle/>
            <a:p>
              <a:endParaRPr lang="en-US"/>
            </a:p>
          </p:txBody>
        </p:sp>
        <p:grpSp>
          <p:nvGrpSpPr>
            <p:cNvPr id="13321" name="Group 9"/>
            <p:cNvGrpSpPr>
              <a:grpSpLocks/>
            </p:cNvGrpSpPr>
            <p:nvPr/>
          </p:nvGrpSpPr>
          <p:grpSpPr bwMode="auto">
            <a:xfrm>
              <a:off x="1824" y="2266"/>
              <a:ext cx="383" cy="575"/>
              <a:chOff x="1824" y="2266"/>
              <a:chExt cx="383" cy="575"/>
            </a:xfrm>
          </p:grpSpPr>
          <p:sp>
            <p:nvSpPr>
              <p:cNvPr id="13334" name="Line 10"/>
              <p:cNvSpPr>
                <a:spLocks noChangeShapeType="1"/>
              </p:cNvSpPr>
              <p:nvPr/>
            </p:nvSpPr>
            <p:spPr bwMode="auto">
              <a:xfrm>
                <a:off x="1824" y="2266"/>
                <a:ext cx="1" cy="576"/>
              </a:xfrm>
              <a:prstGeom prst="line">
                <a:avLst/>
              </a:prstGeom>
              <a:noFill/>
              <a:ln w="28440">
                <a:solidFill>
                  <a:srgbClr val="000000"/>
                </a:solidFill>
                <a:miter lim="800000"/>
                <a:headEnd/>
                <a:tailEnd/>
              </a:ln>
            </p:spPr>
            <p:txBody>
              <a:bodyPr/>
              <a:lstStyle/>
              <a:p>
                <a:endParaRPr lang="en-US"/>
              </a:p>
            </p:txBody>
          </p:sp>
          <p:sp>
            <p:nvSpPr>
              <p:cNvPr id="13335" name="Line 11"/>
              <p:cNvSpPr>
                <a:spLocks noChangeShapeType="1"/>
              </p:cNvSpPr>
              <p:nvPr/>
            </p:nvSpPr>
            <p:spPr bwMode="auto">
              <a:xfrm>
                <a:off x="1824" y="2266"/>
                <a:ext cx="384" cy="1"/>
              </a:xfrm>
              <a:prstGeom prst="line">
                <a:avLst/>
              </a:prstGeom>
              <a:noFill/>
              <a:ln w="28440">
                <a:solidFill>
                  <a:srgbClr val="000000"/>
                </a:solidFill>
                <a:miter lim="800000"/>
                <a:headEnd/>
                <a:tailEnd/>
              </a:ln>
            </p:spPr>
            <p:txBody>
              <a:bodyPr/>
              <a:lstStyle/>
              <a:p>
                <a:endParaRPr lang="en-US"/>
              </a:p>
            </p:txBody>
          </p:sp>
        </p:grpSp>
        <p:grpSp>
          <p:nvGrpSpPr>
            <p:cNvPr id="13322" name="Group 12"/>
            <p:cNvGrpSpPr>
              <a:grpSpLocks/>
            </p:cNvGrpSpPr>
            <p:nvPr/>
          </p:nvGrpSpPr>
          <p:grpSpPr bwMode="auto">
            <a:xfrm>
              <a:off x="2208" y="1690"/>
              <a:ext cx="383" cy="575"/>
              <a:chOff x="2208" y="1690"/>
              <a:chExt cx="383" cy="575"/>
            </a:xfrm>
          </p:grpSpPr>
          <p:sp>
            <p:nvSpPr>
              <p:cNvPr id="13332" name="Line 13"/>
              <p:cNvSpPr>
                <a:spLocks noChangeShapeType="1"/>
              </p:cNvSpPr>
              <p:nvPr/>
            </p:nvSpPr>
            <p:spPr bwMode="auto">
              <a:xfrm>
                <a:off x="2208" y="1690"/>
                <a:ext cx="1" cy="576"/>
              </a:xfrm>
              <a:prstGeom prst="line">
                <a:avLst/>
              </a:prstGeom>
              <a:noFill/>
              <a:ln w="28440">
                <a:solidFill>
                  <a:srgbClr val="000000"/>
                </a:solidFill>
                <a:miter lim="800000"/>
                <a:headEnd/>
                <a:tailEnd/>
              </a:ln>
            </p:spPr>
            <p:txBody>
              <a:bodyPr/>
              <a:lstStyle/>
              <a:p>
                <a:endParaRPr lang="en-US"/>
              </a:p>
            </p:txBody>
          </p:sp>
          <p:sp>
            <p:nvSpPr>
              <p:cNvPr id="13333" name="Line 14"/>
              <p:cNvSpPr>
                <a:spLocks noChangeShapeType="1"/>
              </p:cNvSpPr>
              <p:nvPr/>
            </p:nvSpPr>
            <p:spPr bwMode="auto">
              <a:xfrm>
                <a:off x="2208" y="1690"/>
                <a:ext cx="384" cy="1"/>
              </a:xfrm>
              <a:prstGeom prst="line">
                <a:avLst/>
              </a:prstGeom>
              <a:noFill/>
              <a:ln w="28440">
                <a:solidFill>
                  <a:srgbClr val="000000"/>
                </a:solidFill>
                <a:miter lim="800000"/>
                <a:headEnd/>
                <a:tailEnd/>
              </a:ln>
            </p:spPr>
            <p:txBody>
              <a:bodyPr/>
              <a:lstStyle/>
              <a:p>
                <a:endParaRPr lang="en-US"/>
              </a:p>
            </p:txBody>
          </p:sp>
        </p:grpSp>
        <p:grpSp>
          <p:nvGrpSpPr>
            <p:cNvPr id="13323" name="Group 15"/>
            <p:cNvGrpSpPr>
              <a:grpSpLocks/>
            </p:cNvGrpSpPr>
            <p:nvPr/>
          </p:nvGrpSpPr>
          <p:grpSpPr bwMode="auto">
            <a:xfrm>
              <a:off x="2592" y="1114"/>
              <a:ext cx="383" cy="575"/>
              <a:chOff x="2592" y="1114"/>
              <a:chExt cx="383" cy="575"/>
            </a:xfrm>
          </p:grpSpPr>
          <p:sp>
            <p:nvSpPr>
              <p:cNvPr id="13330" name="Line 16"/>
              <p:cNvSpPr>
                <a:spLocks noChangeShapeType="1"/>
              </p:cNvSpPr>
              <p:nvPr/>
            </p:nvSpPr>
            <p:spPr bwMode="auto">
              <a:xfrm>
                <a:off x="2592" y="1114"/>
                <a:ext cx="1" cy="576"/>
              </a:xfrm>
              <a:prstGeom prst="line">
                <a:avLst/>
              </a:prstGeom>
              <a:noFill/>
              <a:ln w="28440">
                <a:solidFill>
                  <a:srgbClr val="000000"/>
                </a:solidFill>
                <a:miter lim="800000"/>
                <a:headEnd/>
                <a:tailEnd/>
              </a:ln>
            </p:spPr>
            <p:txBody>
              <a:bodyPr/>
              <a:lstStyle/>
              <a:p>
                <a:endParaRPr lang="en-US"/>
              </a:p>
            </p:txBody>
          </p:sp>
          <p:sp>
            <p:nvSpPr>
              <p:cNvPr id="13331" name="Line 17"/>
              <p:cNvSpPr>
                <a:spLocks noChangeShapeType="1"/>
              </p:cNvSpPr>
              <p:nvPr/>
            </p:nvSpPr>
            <p:spPr bwMode="auto">
              <a:xfrm>
                <a:off x="2592" y="1114"/>
                <a:ext cx="384" cy="1"/>
              </a:xfrm>
              <a:prstGeom prst="line">
                <a:avLst/>
              </a:prstGeom>
              <a:noFill/>
              <a:ln w="28440">
                <a:solidFill>
                  <a:srgbClr val="000000"/>
                </a:solidFill>
                <a:miter lim="800000"/>
                <a:headEnd/>
                <a:tailEnd/>
              </a:ln>
            </p:spPr>
            <p:txBody>
              <a:bodyPr/>
              <a:lstStyle/>
              <a:p>
                <a:endParaRPr lang="en-US"/>
              </a:p>
            </p:txBody>
          </p:sp>
        </p:grpSp>
        <p:sp>
          <p:nvSpPr>
            <p:cNvPr id="26642" name="Text Box 18"/>
            <p:cNvSpPr txBox="1">
              <a:spLocks noChangeArrowheads="1"/>
            </p:cNvSpPr>
            <p:nvPr/>
          </p:nvSpPr>
          <p:spPr bwMode="auto">
            <a:xfrm>
              <a:off x="1010" y="1900"/>
              <a:ext cx="984" cy="250"/>
            </a:xfrm>
            <a:prstGeom prst="rect">
              <a:avLst/>
            </a:prstGeom>
            <a:solidFill>
              <a:srgbClr val="FFFF66"/>
            </a:solidFill>
            <a:ln w="9525">
              <a:noFill/>
              <a:round/>
              <a:headEnd/>
              <a:tailEnd/>
            </a:ln>
            <a:effectLst/>
          </p:spPr>
          <p:txBody>
            <a:bodyPr wrap="none" lIns="90000" tIns="46800" rIns="90000" bIns="46800">
              <a:spAutoFit/>
            </a:bodyPr>
            <a:lstStyle/>
            <a:p>
              <a:pPr defTabSz="457200">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FFFFFF"/>
                  </a:solidFill>
                  <a:effectLst>
                    <a:outerShdw blurRad="38100" dist="38100" dir="2700000" algn="tl">
                      <a:srgbClr val="000000"/>
                    </a:outerShdw>
                  </a:effectLst>
                  <a:latin typeface="Arial" charset="0"/>
                  <a:cs typeface="Arial" charset="0"/>
                </a:rPr>
                <a:t>RECENTLY</a:t>
              </a:r>
            </a:p>
          </p:txBody>
        </p:sp>
        <p:sp>
          <p:nvSpPr>
            <p:cNvPr id="26643" name="Text Box 19"/>
            <p:cNvSpPr txBox="1">
              <a:spLocks noChangeArrowheads="1"/>
            </p:cNvSpPr>
            <p:nvPr/>
          </p:nvSpPr>
          <p:spPr bwMode="auto">
            <a:xfrm>
              <a:off x="998" y="2488"/>
              <a:ext cx="656" cy="250"/>
            </a:xfrm>
            <a:prstGeom prst="rect">
              <a:avLst/>
            </a:prstGeom>
            <a:solidFill>
              <a:srgbClr val="006600"/>
            </a:solidFill>
            <a:ln w="9525">
              <a:noFill/>
              <a:round/>
              <a:headEnd/>
              <a:tailEnd/>
            </a:ln>
            <a:effectLst/>
          </p:spPr>
          <p:txBody>
            <a:bodyPr wrap="none" lIns="90000" tIns="46800" rIns="90000" bIns="46800">
              <a:spAutoFit/>
            </a:bodyPr>
            <a:lstStyle/>
            <a:p>
              <a:pPr defTabSz="457200">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FFFFFF"/>
                  </a:solidFill>
                  <a:effectLst>
                    <a:outerShdw blurRad="38100" dist="38100" dir="2700000" algn="tl">
                      <a:srgbClr val="000000"/>
                    </a:outerShdw>
                  </a:effectLst>
                  <a:latin typeface="Arial" charset="0"/>
                  <a:cs typeface="Arial" charset="0"/>
                </a:rPr>
                <a:t>EARLY</a:t>
              </a:r>
            </a:p>
          </p:txBody>
        </p:sp>
        <p:sp>
          <p:nvSpPr>
            <p:cNvPr id="26644" name="Text Box 20"/>
            <p:cNvSpPr txBox="1">
              <a:spLocks noChangeArrowheads="1"/>
            </p:cNvSpPr>
            <p:nvPr/>
          </p:nvSpPr>
          <p:spPr bwMode="auto">
            <a:xfrm>
              <a:off x="1564" y="1324"/>
              <a:ext cx="830" cy="250"/>
            </a:xfrm>
            <a:prstGeom prst="rect">
              <a:avLst/>
            </a:prstGeom>
            <a:solidFill>
              <a:srgbClr val="FF0000"/>
            </a:solidFill>
            <a:ln w="9525">
              <a:noFill/>
              <a:round/>
              <a:headEnd/>
              <a:tailEnd/>
            </a:ln>
            <a:effectLst/>
          </p:spPr>
          <p:txBody>
            <a:bodyPr wrap="none" lIns="90000" tIns="46800" rIns="90000" bIns="46800">
              <a:spAutoFit/>
            </a:bodyPr>
            <a:lstStyle/>
            <a:p>
              <a:pPr defTabSz="457200">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FFFFFF"/>
                  </a:solidFill>
                  <a:effectLst>
                    <a:outerShdw blurRad="38100" dist="38100" dir="2700000" algn="tl">
                      <a:srgbClr val="000000"/>
                    </a:outerShdw>
                  </a:effectLst>
                  <a:latin typeface="Arial" charset="0"/>
                  <a:cs typeface="Arial" charset="0"/>
                </a:rPr>
                <a:t>MODERN</a:t>
              </a:r>
            </a:p>
          </p:txBody>
        </p:sp>
        <p:sp>
          <p:nvSpPr>
            <p:cNvPr id="26645" name="Text Box 21"/>
            <p:cNvSpPr txBox="1">
              <a:spLocks noChangeArrowheads="1"/>
            </p:cNvSpPr>
            <p:nvPr/>
          </p:nvSpPr>
          <p:spPr bwMode="auto">
            <a:xfrm>
              <a:off x="1920" y="2362"/>
              <a:ext cx="3038" cy="470"/>
            </a:xfrm>
            <a:prstGeom prst="rect">
              <a:avLst/>
            </a:prstGeom>
            <a:noFill/>
            <a:ln w="9525">
              <a:noFill/>
              <a:round/>
              <a:headEnd/>
              <a:tailEnd/>
            </a:ln>
            <a:effectLst/>
          </p:spPr>
          <p:txBody>
            <a:bodyPr lIns="90000" tIns="46800" rIns="90000" bIns="46800">
              <a:spAutoFit/>
            </a:bodyPr>
            <a:lstStyle/>
            <a:p>
              <a:pPr defTabSz="457200">
                <a:spcBef>
                  <a:spcPts val="300"/>
                </a:spcBef>
                <a:buClr>
                  <a:srgbClr val="000000"/>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C0C0C0"/>
                    </a:outerShdw>
                  </a:effectLst>
                  <a:latin typeface="Arial" charset="0"/>
                  <a:cs typeface="Arial" charset="0"/>
                </a:rPr>
                <a:t>  Cinta Tanah Air, Patriotisme</a:t>
              </a:r>
            </a:p>
            <a:p>
              <a:pPr defTabSz="457200">
                <a:spcBef>
                  <a:spcPts val="300"/>
                </a:spcBef>
                <a:buClr>
                  <a:srgbClr val="000000"/>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C0C0C0"/>
                    </a:outerShdw>
                  </a:effectLst>
                  <a:latin typeface="Arial" charset="0"/>
                  <a:cs typeface="Arial" charset="0"/>
                </a:rPr>
                <a:t>  Paham Kebangsaan</a:t>
              </a:r>
            </a:p>
          </p:txBody>
        </p:sp>
        <p:sp>
          <p:nvSpPr>
            <p:cNvPr id="26646" name="Text Box 22"/>
            <p:cNvSpPr txBox="1">
              <a:spLocks noChangeArrowheads="1"/>
            </p:cNvSpPr>
            <p:nvPr/>
          </p:nvSpPr>
          <p:spPr bwMode="auto">
            <a:xfrm>
              <a:off x="2256" y="1786"/>
              <a:ext cx="3030" cy="471"/>
            </a:xfrm>
            <a:prstGeom prst="rect">
              <a:avLst/>
            </a:prstGeom>
            <a:noFill/>
            <a:ln w="9525">
              <a:noFill/>
              <a:round/>
              <a:headEnd/>
              <a:tailEnd/>
            </a:ln>
            <a:effectLst/>
          </p:spPr>
          <p:txBody>
            <a:bodyPr lIns="90000" tIns="46800" rIns="90000" bIns="46800">
              <a:spAutoFit/>
            </a:bodyPr>
            <a:lstStyle/>
            <a:p>
              <a:pPr defTabSz="457200">
                <a:spcBef>
                  <a:spcPts val="300"/>
                </a:spcBef>
                <a:buClr>
                  <a:srgbClr val="000000"/>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C0C0C0"/>
                    </a:outerShdw>
                  </a:effectLst>
                  <a:latin typeface="Arial" charset="0"/>
                  <a:cs typeface="Arial" charset="0"/>
                </a:rPr>
                <a:t>  Kebanggaan (</a:t>
              </a:r>
              <a:r>
                <a:rPr lang="en-GB" sz="2400" b="1" i="1">
                  <a:solidFill>
                    <a:srgbClr val="000000"/>
                  </a:solidFill>
                  <a:effectLst>
                    <a:outerShdw blurRad="38100" dist="38100" dir="2700000" algn="tl">
                      <a:srgbClr val="C0C0C0"/>
                    </a:outerShdw>
                  </a:effectLst>
                  <a:latin typeface="Arial" charset="0"/>
                  <a:cs typeface="Arial" charset="0"/>
                </a:rPr>
                <a:t>Nation Pride</a:t>
              </a:r>
              <a:r>
                <a:rPr lang="en-GB" sz="2400" b="1">
                  <a:solidFill>
                    <a:srgbClr val="000000"/>
                  </a:solidFill>
                  <a:effectLst>
                    <a:outerShdw blurRad="38100" dist="38100" dir="2700000" algn="tl">
                      <a:srgbClr val="C0C0C0"/>
                    </a:outerShdw>
                  </a:effectLst>
                  <a:latin typeface="Arial" charset="0"/>
                  <a:cs typeface="Arial" charset="0"/>
                </a:rPr>
                <a:t>)</a:t>
              </a:r>
              <a:r>
                <a:rPr lang="ar-SA" sz="2400" b="1">
                  <a:solidFill>
                    <a:srgbClr val="000000"/>
                  </a:solidFill>
                  <a:effectLst>
                    <a:outerShdw blurRad="38100" dist="38100" dir="2700000" algn="tl">
                      <a:srgbClr val="C0C0C0"/>
                    </a:outerShdw>
                  </a:effectLst>
                  <a:latin typeface="Arial" charset="0"/>
                  <a:cs typeface="Arial" charset="0"/>
                </a:rPr>
                <a:t>‏</a:t>
              </a:r>
              <a:endParaRPr lang="en-GB" sz="2400" b="1">
                <a:solidFill>
                  <a:srgbClr val="000000"/>
                </a:solidFill>
                <a:effectLst>
                  <a:outerShdw blurRad="38100" dist="38100" dir="2700000" algn="tl">
                    <a:srgbClr val="C0C0C0"/>
                  </a:outerShdw>
                </a:effectLst>
                <a:latin typeface="Arial" charset="0"/>
                <a:cs typeface="Arial" charset="0"/>
              </a:endParaRPr>
            </a:p>
            <a:p>
              <a:pPr defTabSz="457200">
                <a:spcBef>
                  <a:spcPts val="300"/>
                </a:spcBef>
                <a:buClr>
                  <a:srgbClr val="000000"/>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C0C0C0"/>
                    </a:outerShdw>
                  </a:effectLst>
                  <a:latin typeface="Arial" charset="0"/>
                  <a:cs typeface="Arial" charset="0"/>
                </a:rPr>
                <a:t>  Harkat Martabat</a:t>
              </a:r>
            </a:p>
          </p:txBody>
        </p:sp>
        <p:sp>
          <p:nvSpPr>
            <p:cNvPr id="26647" name="Text Box 23"/>
            <p:cNvSpPr txBox="1">
              <a:spLocks noChangeArrowheads="1"/>
            </p:cNvSpPr>
            <p:nvPr/>
          </p:nvSpPr>
          <p:spPr bwMode="auto">
            <a:xfrm>
              <a:off x="2688" y="1162"/>
              <a:ext cx="2368" cy="451"/>
            </a:xfrm>
            <a:prstGeom prst="rect">
              <a:avLst/>
            </a:prstGeom>
            <a:noFill/>
            <a:ln w="9525">
              <a:noFill/>
              <a:round/>
              <a:headEnd/>
              <a:tailEnd/>
            </a:ln>
            <a:effectLst/>
          </p:spPr>
          <p:txBody>
            <a:bodyPr lIns="90000" tIns="46800" rIns="90000" bIns="46800">
              <a:spAutoFit/>
            </a:bodyPr>
            <a:lstStyle/>
            <a:p>
              <a:pPr defTabSz="457200">
                <a:buClr>
                  <a:srgbClr val="000000"/>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C0C0C0"/>
                    </a:outerShdw>
                  </a:effectLst>
                  <a:latin typeface="Arial" charset="0"/>
                  <a:cs typeface="Arial" charset="0"/>
                </a:rPr>
                <a:t>  Kemanusiaan</a:t>
              </a:r>
            </a:p>
            <a:p>
              <a:pPr defTabSz="457200">
                <a:buClr>
                  <a:srgbClr val="000000"/>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C0C0C0"/>
                    </a:outerShdw>
                  </a:effectLst>
                  <a:latin typeface="Arial" charset="0"/>
                  <a:cs typeface="Arial" charset="0"/>
                </a:rPr>
                <a:t>  Demokrasi, HAM, LH</a:t>
              </a:r>
            </a:p>
          </p:txBody>
        </p:sp>
      </p:grpSp>
    </p:spTree>
  </p:cSld>
  <p:clrMapOvr>
    <a:masterClrMapping/>
  </p:clrMapOvr>
  <p:transition>
    <p:push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15938" y="5087938"/>
            <a:ext cx="8215312" cy="531812"/>
          </a:xfrm>
          <a:prstGeom prst="rect">
            <a:avLst/>
          </a:prstGeom>
          <a:solidFill>
            <a:srgbClr val="BBE0E3"/>
          </a:solidFill>
          <a:ln w="9525">
            <a:noFill/>
            <a:round/>
            <a:headEnd/>
            <a:tailEnd/>
          </a:ln>
        </p:spPr>
        <p:txBody>
          <a:bodyPr wrap="none" anchor="ctr"/>
          <a:lstStyle/>
          <a:p>
            <a:endParaRPr lang="id-ID"/>
          </a:p>
        </p:txBody>
      </p:sp>
      <p:sp>
        <p:nvSpPr>
          <p:cNvPr id="14339" name="Rectangle 3"/>
          <p:cNvSpPr>
            <a:spLocks noChangeArrowheads="1"/>
          </p:cNvSpPr>
          <p:nvPr/>
        </p:nvSpPr>
        <p:spPr bwMode="auto">
          <a:xfrm>
            <a:off x="163513" y="2420938"/>
            <a:ext cx="8815387" cy="4273550"/>
          </a:xfrm>
          <a:prstGeom prst="rect">
            <a:avLst/>
          </a:prstGeom>
          <a:solidFill>
            <a:srgbClr val="FFFFFF"/>
          </a:solidFill>
          <a:ln w="9525">
            <a:noFill/>
            <a:round/>
            <a:headEnd/>
            <a:tailEnd/>
          </a:ln>
        </p:spPr>
        <p:txBody>
          <a:bodyPr wrap="none" anchor="ctr"/>
          <a:lstStyle/>
          <a:p>
            <a:endParaRPr lang="id-ID"/>
          </a:p>
        </p:txBody>
      </p:sp>
      <p:sp>
        <p:nvSpPr>
          <p:cNvPr id="14340" name="AutoShape 4"/>
          <p:cNvSpPr>
            <a:spLocks noChangeArrowheads="1"/>
          </p:cNvSpPr>
          <p:nvPr/>
        </p:nvSpPr>
        <p:spPr bwMode="auto">
          <a:xfrm>
            <a:off x="900113" y="128588"/>
            <a:ext cx="7704137" cy="1938337"/>
          </a:xfrm>
          <a:prstGeom prst="downArrowCallout">
            <a:avLst>
              <a:gd name="adj1" fmla="val 99365"/>
              <a:gd name="adj2" fmla="val 99365"/>
              <a:gd name="adj3" fmla="val 16667"/>
              <a:gd name="adj4" fmla="val 66667"/>
            </a:avLst>
          </a:prstGeom>
          <a:solidFill>
            <a:srgbClr val="0000CC"/>
          </a:solidFill>
          <a:ln w="9525">
            <a:noFill/>
            <a:round/>
            <a:headEnd/>
            <a:tailEnd/>
          </a:ln>
        </p:spPr>
        <p:txBody>
          <a:bodyPr wrap="none" anchor="ctr"/>
          <a:lstStyle/>
          <a:p>
            <a:endParaRPr lang="id-ID"/>
          </a:p>
        </p:txBody>
      </p:sp>
      <p:sp>
        <p:nvSpPr>
          <p:cNvPr id="29701" name="Rectangle 5"/>
          <p:cNvSpPr>
            <a:spLocks noGrp="1" noChangeArrowheads="1"/>
          </p:cNvSpPr>
          <p:nvPr>
            <p:ph type="body"/>
          </p:nvPr>
        </p:nvSpPr>
        <p:spPr>
          <a:xfrm>
            <a:off x="179388" y="2498725"/>
            <a:ext cx="8713787" cy="4359275"/>
          </a:xfrm>
          <a:gradFill rotWithShape="0">
            <a:gsLst>
              <a:gs pos="0">
                <a:srgbClr val="FFFF00"/>
              </a:gs>
              <a:gs pos="100000">
                <a:srgbClr val="757500"/>
              </a:gs>
            </a:gsLst>
            <a:lin ang="5400000" scaled="1"/>
          </a:gradFill>
        </p:spPr>
        <p:txBody>
          <a:bodyPr lIns="90000" tIns="46800" rIns="90000" bIns="46800" anchor="t"/>
          <a:lstStyle/>
          <a:p>
            <a:pPr marL="341313" indent="-341313" defTabSz="457200" eaLnBrk="1" hangingPunct="1">
              <a:lnSpc>
                <a:spcPct val="90000"/>
              </a:lnSpc>
              <a:spcBef>
                <a:spcPts val="600"/>
              </a:spcBef>
              <a:buClr>
                <a:srgbClr val="009999"/>
              </a:buCl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smtClean="0">
                <a:solidFill>
                  <a:srgbClr val="009999"/>
                </a:solidFill>
                <a:effectLst>
                  <a:outerShdw blurRad="38100" dist="38100" dir="2700000" algn="tl">
                    <a:srgbClr val="000000"/>
                  </a:outerShdw>
                </a:effectLst>
              </a:rPr>
              <a:t>●	Kemerdekaan Hak sgl bgs          penjajahan hrs dihapuskan tdk sesuai perikemanusiaan &amp; perikeadilan</a:t>
            </a:r>
          </a:p>
          <a:p>
            <a:pPr marL="1600200" lvl="3" indent="-228600" defTabSz="457200" eaLnBrk="1" hangingPunct="1">
              <a:lnSpc>
                <a:spcPct val="90000"/>
              </a:lnSpc>
              <a:spcBef>
                <a:spcPts val="400"/>
              </a:spcBef>
              <a:buClr>
                <a:srgbClr val="009999"/>
              </a:buCl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600" b="1" smtClean="0">
              <a:solidFill>
                <a:srgbClr val="009999"/>
              </a:solidFill>
              <a:effectLst>
                <a:outerShdw blurRad="38100" dist="38100" dir="2700000" algn="tl">
                  <a:srgbClr val="000000"/>
                </a:outerShdw>
              </a:effectLst>
            </a:endParaRPr>
          </a:p>
          <a:p>
            <a:pPr marL="341313" indent="-341313" defTabSz="457200" eaLnBrk="1" hangingPunct="1">
              <a:lnSpc>
                <a:spcPct val="90000"/>
              </a:lnSpc>
              <a:spcBef>
                <a:spcPts val="600"/>
              </a:spcBef>
              <a:buClr>
                <a:srgbClr val="FF00FF"/>
              </a:buCl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smtClean="0">
                <a:solidFill>
                  <a:srgbClr val="FF00FF"/>
                </a:solidFill>
                <a:effectLst>
                  <a:outerShdw blurRad="38100" dist="38100" dir="2700000" algn="tl">
                    <a:srgbClr val="000000"/>
                  </a:outerShdw>
                </a:effectLst>
              </a:rPr>
              <a:t>●	Pem neg lind sgnp bgs Ind &amp; slrh tumpah drh ind, majukan jah um, cerdaskan kehdp bgs, serta ikut laks tib dunia berdsr kemerdekaan, damai abadi &amp; adil sosial.</a:t>
            </a:r>
          </a:p>
          <a:p>
            <a:pPr marL="1143000" lvl="2" indent="-228600" defTabSz="457200" eaLnBrk="1" hangingPunct="1">
              <a:lnSpc>
                <a:spcPct val="90000"/>
              </a:lnSpc>
              <a:spcBef>
                <a:spcPts val="450"/>
              </a:spcBef>
              <a:buClr>
                <a:srgbClr val="FF00FF"/>
              </a:buCl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800" b="1" smtClean="0">
              <a:solidFill>
                <a:srgbClr val="FF00FF"/>
              </a:solidFill>
              <a:effectLst>
                <a:outerShdw blurRad="38100" dist="38100" dir="2700000" algn="tl">
                  <a:srgbClr val="000000"/>
                </a:outerShdw>
              </a:effectLst>
            </a:endParaRPr>
          </a:p>
          <a:p>
            <a:pPr marL="341313" indent="-341313" defTabSz="457200" eaLnBrk="1" hangingPunct="1">
              <a:lnSpc>
                <a:spcPct val="90000"/>
              </a:lnSpc>
              <a:spcBef>
                <a:spcPts val="600"/>
              </a:spcBef>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smtClean="0">
                <a:solidFill>
                  <a:schemeClr val="tx1"/>
                </a:solidFill>
                <a:effectLst>
                  <a:outerShdw blurRad="38100" dist="38100" dir="2700000" algn="tl">
                    <a:srgbClr val="FFFFFF"/>
                  </a:outerShdw>
                </a:effectLst>
              </a:rPr>
              <a:t>●	</a:t>
            </a:r>
            <a:r>
              <a:rPr lang="en-GB" sz="2400" b="1" smtClean="0">
                <a:solidFill>
                  <a:srgbClr val="000099"/>
                </a:solidFill>
                <a:effectLst>
                  <a:outerShdw blurRad="38100" dist="38100" dir="2700000" algn="tl">
                    <a:srgbClr val="000000"/>
                  </a:outerShdw>
                </a:effectLst>
              </a:rPr>
              <a:t>Hak &amp; wajib setiap WN utk ikut serta dlm ush bela neg</a:t>
            </a:r>
            <a:r>
              <a:rPr lang="en-GB" sz="2400" b="1" smtClean="0">
                <a:solidFill>
                  <a:schemeClr val="tx1"/>
                </a:solidFill>
                <a:effectLst>
                  <a:outerShdw blurRad="38100" dist="38100" dir="2700000" algn="tl">
                    <a:srgbClr val="FFFFFF"/>
                  </a:outerShdw>
                </a:effectLst>
              </a:rPr>
              <a:t>.</a:t>
            </a:r>
          </a:p>
          <a:p>
            <a:pPr marL="1600200" lvl="3" indent="-228600" defTabSz="457200" eaLnBrk="1" hangingPunct="1">
              <a:lnSpc>
                <a:spcPct val="90000"/>
              </a:lnSpc>
              <a:spcBef>
                <a:spcPts val="400"/>
              </a:spcBef>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600" b="1" smtClean="0">
              <a:solidFill>
                <a:schemeClr val="tx1"/>
              </a:solidFill>
              <a:effectLst>
                <a:outerShdw blurRad="38100" dist="38100" dir="2700000" algn="tl">
                  <a:srgbClr val="FFFFFF"/>
                </a:outerShdw>
              </a:effectLst>
            </a:endParaRPr>
          </a:p>
          <a:p>
            <a:pPr marL="341313" indent="-341313" defTabSz="457200" eaLnBrk="1" hangingPunct="1">
              <a:lnSpc>
                <a:spcPct val="90000"/>
              </a:lnSpc>
              <a:spcBef>
                <a:spcPts val="600"/>
              </a:spcBef>
              <a:buClr>
                <a:srgbClr val="FF0000"/>
              </a:buCl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smtClean="0">
                <a:solidFill>
                  <a:srgbClr val="FF0000"/>
                </a:solidFill>
                <a:effectLst>
                  <a:outerShdw blurRad="38100" dist="38100" dir="2700000" algn="tl">
                    <a:srgbClr val="000000"/>
                  </a:outerShdw>
                </a:effectLst>
              </a:rPr>
              <a:t>●	</a:t>
            </a:r>
            <a:r>
              <a:rPr lang="en-GB" sz="2400" b="1" smtClean="0">
                <a:solidFill>
                  <a:schemeClr val="tx1"/>
                </a:solidFill>
                <a:effectLst>
                  <a:outerShdw blurRad="38100" dist="38100" dir="2700000" algn="tl">
                    <a:srgbClr val="FFFFFF"/>
                  </a:outerShdw>
                </a:effectLst>
              </a:rPr>
              <a:t>Bumi, air &amp; kekayaan alam dikuasai oleh neg &amp; di gunkn utk sebesar makmur rakyat.</a:t>
            </a:r>
          </a:p>
        </p:txBody>
      </p:sp>
      <p:sp>
        <p:nvSpPr>
          <p:cNvPr id="14342" name="WordArt 6"/>
          <p:cNvSpPr>
            <a:spLocks noChangeArrowheads="1" noChangeShapeType="1" noTextEdit="1"/>
          </p:cNvSpPr>
          <p:nvPr/>
        </p:nvSpPr>
        <p:spPr bwMode="auto">
          <a:xfrm>
            <a:off x="1160463" y="273050"/>
            <a:ext cx="6743700" cy="552450"/>
          </a:xfrm>
          <a:prstGeom prst="rect">
            <a:avLst/>
          </a:prstGeom>
        </p:spPr>
        <p:txBody>
          <a:bodyPr wrap="none" fromWordArt="1">
            <a:prstTxWarp prst="textInflateTop">
              <a:avLst>
                <a:gd name="adj" fmla="val 31944"/>
              </a:avLst>
            </a:prstTxWarp>
          </a:bodyPr>
          <a:lstStyle/>
          <a:p>
            <a:pPr algn="ctr"/>
            <a:r>
              <a:rPr lang="sv-SE" sz="3600" i="1" kern="10" normalizeH="1">
                <a:ln w="9360">
                  <a:solidFill>
                    <a:srgbClr val="000000"/>
                  </a:solidFill>
                  <a:miter lim="800000"/>
                  <a:headEnd/>
                  <a:tailEnd/>
                </a:ln>
                <a:solidFill>
                  <a:srgbClr val="FF0000"/>
                </a:solidFill>
                <a:effectLst>
                  <a:outerShdw dist="17819" dir="2700000" algn="ctr" rotWithShape="0">
                    <a:srgbClr val="808080">
                      <a:alpha val="80011"/>
                    </a:srgbClr>
                  </a:outerShdw>
                </a:effectLst>
                <a:latin typeface="Impact"/>
              </a:rPr>
              <a:t>Pandangan Hdp Bgs Ind ttg Hanneg</a:t>
            </a:r>
            <a:endParaRPr lang="en-US" sz="3600" i="1" kern="10" normalizeH="1">
              <a:ln w="9360">
                <a:solidFill>
                  <a:srgbClr val="000000"/>
                </a:solidFill>
                <a:miter lim="800000"/>
                <a:headEnd/>
                <a:tailEnd/>
              </a:ln>
              <a:solidFill>
                <a:srgbClr val="FF0000"/>
              </a:solidFill>
              <a:effectLst>
                <a:outerShdw dist="17819" dir="2700000" algn="ctr" rotWithShape="0">
                  <a:srgbClr val="808080">
                    <a:alpha val="80011"/>
                  </a:srgbClr>
                </a:outerShdw>
              </a:effectLst>
              <a:latin typeface="Impact"/>
            </a:endParaRPr>
          </a:p>
        </p:txBody>
      </p:sp>
      <p:sp>
        <p:nvSpPr>
          <p:cNvPr id="29703" name="Text Box 7"/>
          <p:cNvSpPr txBox="1">
            <a:spLocks noChangeArrowheads="1"/>
          </p:cNvSpPr>
          <p:nvPr/>
        </p:nvSpPr>
        <p:spPr bwMode="auto">
          <a:xfrm>
            <a:off x="1797050" y="835025"/>
            <a:ext cx="5511800" cy="460375"/>
          </a:xfrm>
          <a:prstGeom prst="rect">
            <a:avLst/>
          </a:prstGeom>
          <a:noFill/>
          <a:ln w="9525">
            <a:noFill/>
            <a:round/>
            <a:headEnd/>
            <a:tailEnd/>
          </a:ln>
          <a:effectLst/>
        </p:spPr>
        <p:txBody>
          <a:bodyPr wrap="none" lIns="90000" tIns="46800" rIns="90000" bIns="46800">
            <a:spAutoFit/>
          </a:bodyPr>
          <a:lstStyle/>
          <a:p>
            <a:pPr algn="ctr" defTabSz="457200" eaLnBrk="0" hangingPunct="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FFFFFF"/>
                  </a:outerShdw>
                </a:effectLst>
                <a:latin typeface="Arial" charset="0"/>
                <a:ea typeface="Lucida Sans Unicode" pitchFamily="34" charset="0"/>
                <a:cs typeface="Lucida Sans Unicode" pitchFamily="34" charset="0"/>
              </a:rPr>
              <a:t>(Pembukaan &amp; Btg Tubuh UUD 1945)</a:t>
            </a:r>
            <a:r>
              <a:rPr lang="ar-SA" sz="2400" b="1">
                <a:solidFill>
                  <a:srgbClr val="000000"/>
                </a:solidFill>
                <a:effectLst>
                  <a:outerShdw blurRad="38100" dist="38100" dir="2700000" algn="tl">
                    <a:srgbClr val="FFFFFF"/>
                  </a:outerShdw>
                </a:effectLst>
                <a:latin typeface="Arial" charset="0"/>
                <a:cs typeface="Arial" charset="0"/>
              </a:rPr>
              <a:t>‏</a:t>
            </a:r>
            <a:endParaRPr lang="en-GB" sz="2400" b="1">
              <a:solidFill>
                <a:srgbClr val="000000"/>
              </a:solidFill>
              <a:effectLst>
                <a:outerShdw blurRad="38100" dist="38100" dir="2700000" algn="tl">
                  <a:srgbClr val="FFFFFF"/>
                </a:outerShdw>
              </a:effectLst>
              <a:latin typeface="Arial" charset="0"/>
              <a:ea typeface="Lucida Sans Unicode" pitchFamily="34" charset="0"/>
              <a:cs typeface="Lucida Sans Unicode" pitchFamily="34" charset="0"/>
            </a:endParaRPr>
          </a:p>
        </p:txBody>
      </p:sp>
      <p:sp>
        <p:nvSpPr>
          <p:cNvPr id="14344" name="AutoShape 8"/>
          <p:cNvSpPr>
            <a:spLocks noChangeArrowheads="1"/>
          </p:cNvSpPr>
          <p:nvPr/>
        </p:nvSpPr>
        <p:spPr bwMode="auto">
          <a:xfrm>
            <a:off x="5253038" y="2555875"/>
            <a:ext cx="627062" cy="214313"/>
          </a:xfrm>
          <a:prstGeom prst="rightArrow">
            <a:avLst>
              <a:gd name="adj1" fmla="val 50000"/>
              <a:gd name="adj2" fmla="val 73148"/>
            </a:avLst>
          </a:prstGeom>
          <a:solidFill>
            <a:srgbClr val="000000"/>
          </a:solidFill>
          <a:ln w="9360">
            <a:solidFill>
              <a:srgbClr val="FF0000"/>
            </a:solidFill>
            <a:miter lim="800000"/>
            <a:headEnd/>
            <a:tailEnd/>
          </a:ln>
        </p:spPr>
        <p:txBody>
          <a:bodyPr wrap="none" anchor="ctr"/>
          <a:lstStyle/>
          <a:p>
            <a:endParaRPr lang="id-ID"/>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511300" y="265113"/>
            <a:ext cx="6121400" cy="765175"/>
          </a:xfrm>
          <a:prstGeom prst="rect">
            <a:avLst/>
          </a:prstGeom>
          <a:solidFill>
            <a:srgbClr val="0000CC"/>
          </a:solidFill>
          <a:ln w="9525">
            <a:noFill/>
            <a:round/>
            <a:headEnd/>
            <a:tailEnd/>
          </a:ln>
          <a:effectLst/>
        </p:spPr>
        <p:txBody>
          <a:bodyPr lIns="90000" tIns="46800" rIns="90000" bIns="46800">
            <a:spAutoFit/>
          </a:bodyPr>
          <a:lstStyle/>
          <a:p>
            <a:pPr algn="ctr" defTabSz="457200">
              <a:spcBef>
                <a:spcPts val="2750"/>
              </a:spcBef>
              <a:buClr>
                <a:srgbClr val="FFFF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400" b="1">
                <a:solidFill>
                  <a:srgbClr val="FFFF00"/>
                </a:solidFill>
                <a:effectLst>
                  <a:outerShdw blurRad="38100" dist="38100" dir="2700000" algn="tl">
                    <a:srgbClr val="000000"/>
                  </a:outerShdw>
                </a:effectLst>
                <a:latin typeface="Times New Roman" pitchFamily="18" charset="0"/>
                <a:ea typeface="Lucida Sans Unicode" pitchFamily="34" charset="0"/>
                <a:cs typeface="Lucida Sans Unicode" pitchFamily="34" charset="0"/>
              </a:rPr>
              <a:t>HAK &amp; KEWAJIBAN</a:t>
            </a:r>
          </a:p>
        </p:txBody>
      </p:sp>
      <p:sp>
        <p:nvSpPr>
          <p:cNvPr id="32771" name="Text Box 3"/>
          <p:cNvSpPr txBox="1">
            <a:spLocks noChangeArrowheads="1"/>
          </p:cNvSpPr>
          <p:nvPr/>
        </p:nvSpPr>
        <p:spPr bwMode="auto">
          <a:xfrm>
            <a:off x="238125" y="2782888"/>
            <a:ext cx="8685213" cy="3749675"/>
          </a:xfrm>
          <a:prstGeom prst="rect">
            <a:avLst/>
          </a:prstGeom>
          <a:solidFill>
            <a:srgbClr val="CC0000"/>
          </a:solidFill>
          <a:ln w="9525">
            <a:noFill/>
            <a:round/>
            <a:headEnd/>
            <a:tailEnd/>
          </a:ln>
          <a:effectLst/>
        </p:spPr>
        <p:txBody>
          <a:bodyPr lIns="90000" tIns="46800" rIns="90000" bIns="46800">
            <a:spAutoFit/>
          </a:bodyPr>
          <a:lstStyle/>
          <a:p>
            <a:pPr algn="ctr" defTabSz="457200">
              <a:buClr>
                <a:srgbClr val="FFFF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800" b="1">
                <a:solidFill>
                  <a:srgbClr val="FFFF00"/>
                </a:solidFill>
                <a:effectLst>
                  <a:outerShdw blurRad="38100" dist="38100" dir="2700000" algn="tl">
                    <a:srgbClr val="000000"/>
                  </a:outerShdw>
                </a:effectLst>
                <a:latin typeface="Times New Roman" pitchFamily="18" charset="0"/>
                <a:ea typeface="Lucida Sans Unicode" pitchFamily="34" charset="0"/>
                <a:cs typeface="Lucida Sans Unicode" pitchFamily="34" charset="0"/>
              </a:rPr>
              <a:t>Bela Negara</a:t>
            </a:r>
          </a:p>
          <a:p>
            <a:pPr algn="ct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800" b="1">
                <a:solidFill>
                  <a:srgbClr val="FFFFFF"/>
                </a:solidFill>
                <a:effectLst>
                  <a:outerShdw blurRad="38100" dist="38100" dir="2700000" algn="tl">
                    <a:srgbClr val="000000"/>
                  </a:outerShdw>
                </a:effectLst>
                <a:latin typeface="Times New Roman" pitchFamily="18" charset="0"/>
                <a:ea typeface="Lucida Sans Unicode" pitchFamily="34" charset="0"/>
                <a:cs typeface="Lucida Sans Unicode" pitchFamily="34" charset="0"/>
              </a:rPr>
              <a:t>Ps. 27 (3) UUD 1945</a:t>
            </a:r>
          </a:p>
          <a:p>
            <a:pPr algn="ct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4800" b="1">
              <a:solidFill>
                <a:srgbClr val="FFFFFF"/>
              </a:solidFill>
              <a:effectLst>
                <a:outerShdw blurRad="38100" dist="38100" dir="2700000" algn="tl">
                  <a:srgbClr val="000000"/>
                </a:outerShdw>
              </a:effectLst>
              <a:latin typeface="Times New Roman" pitchFamily="18" charset="0"/>
              <a:ea typeface="Lucida Sans Unicode" pitchFamily="34" charset="0"/>
              <a:cs typeface="Lucida Sans Unicode" pitchFamily="34" charset="0"/>
            </a:endParaRPr>
          </a:p>
          <a:p>
            <a:pPr algn="ctr" defTabSz="457200">
              <a:buClr>
                <a:srgbClr val="FFFF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800" b="1">
                <a:solidFill>
                  <a:srgbClr val="FFFF00"/>
                </a:solidFill>
                <a:effectLst>
                  <a:outerShdw blurRad="38100" dist="38100" dir="2700000" algn="tl">
                    <a:srgbClr val="000000"/>
                  </a:outerShdw>
                </a:effectLst>
                <a:latin typeface="Times New Roman" pitchFamily="18" charset="0"/>
                <a:ea typeface="Lucida Sans Unicode" pitchFamily="34" charset="0"/>
                <a:cs typeface="Lucida Sans Unicode" pitchFamily="34" charset="0"/>
              </a:rPr>
              <a:t>Ikut usaha hankamneg</a:t>
            </a:r>
          </a:p>
          <a:p>
            <a:pPr algn="ct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800" b="1">
                <a:solidFill>
                  <a:srgbClr val="FFFFFF"/>
                </a:solidFill>
                <a:effectLst>
                  <a:outerShdw blurRad="38100" dist="38100" dir="2700000" algn="tl">
                    <a:srgbClr val="000000"/>
                  </a:outerShdw>
                </a:effectLst>
                <a:latin typeface="Times New Roman" pitchFamily="18" charset="0"/>
                <a:ea typeface="Lucida Sans Unicode" pitchFamily="34" charset="0"/>
                <a:cs typeface="Lucida Sans Unicode" pitchFamily="34" charset="0"/>
              </a:rPr>
              <a:t>Ps. 30 (1) UUD 1945</a:t>
            </a:r>
          </a:p>
        </p:txBody>
      </p:sp>
      <p:pic>
        <p:nvPicPr>
          <p:cNvPr id="32772" name="Picture 4"/>
          <p:cNvPicPr>
            <a:picLocks noChangeAspect="1" noChangeArrowheads="1"/>
          </p:cNvPicPr>
          <p:nvPr/>
        </p:nvPicPr>
        <p:blipFill>
          <a:blip r:embed="rId3" cstate="print"/>
          <a:srcRect/>
          <a:stretch>
            <a:fillRect/>
          </a:stretch>
        </p:blipFill>
        <p:spPr bwMode="auto">
          <a:xfrm>
            <a:off x="3979863" y="1268413"/>
            <a:ext cx="1184275" cy="1271587"/>
          </a:xfrm>
          <a:prstGeom prst="rect">
            <a:avLst/>
          </a:prstGeom>
          <a:noFill/>
          <a:ln w="9525">
            <a:noFill/>
            <a:round/>
            <a:headEnd/>
            <a:tailEnd/>
          </a:ln>
          <a:effectLst>
            <a:outerShdw dist="17819" dir="2700000" algn="ctr" rotWithShape="0">
              <a:srgbClr val="808080"/>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462088" y="3657600"/>
            <a:ext cx="6153150" cy="523875"/>
          </a:xfrm>
          <a:prstGeom prst="rect">
            <a:avLst/>
          </a:prstGeom>
          <a:solidFill>
            <a:srgbClr val="FF0000"/>
          </a:solidFill>
          <a:ln w="9525">
            <a:noFill/>
            <a:round/>
            <a:headEnd/>
            <a:tailEnd/>
          </a:ln>
        </p:spPr>
        <p:txBody>
          <a:bodyPr wrap="none" anchor="ctr"/>
          <a:lstStyle/>
          <a:p>
            <a:endParaRPr lang="id-ID"/>
          </a:p>
        </p:txBody>
      </p:sp>
      <p:sp>
        <p:nvSpPr>
          <p:cNvPr id="34819" name="Text Box 3"/>
          <p:cNvSpPr txBox="1">
            <a:spLocks noChangeArrowheads="1"/>
          </p:cNvSpPr>
          <p:nvPr/>
        </p:nvSpPr>
        <p:spPr bwMode="auto">
          <a:xfrm>
            <a:off x="0" y="131763"/>
            <a:ext cx="9144000" cy="581025"/>
          </a:xfrm>
          <a:prstGeom prst="rect">
            <a:avLst/>
          </a:prstGeom>
          <a:solidFill>
            <a:srgbClr val="0000CC"/>
          </a:solidFill>
          <a:ln w="9525">
            <a:noFill/>
            <a:round/>
            <a:headEnd/>
            <a:tailEnd/>
          </a:ln>
          <a:effectLst/>
        </p:spPr>
        <p:txBody>
          <a:bodyPr lIns="90000" tIns="46800" rIns="90000" bIns="46800">
            <a:spAutoFit/>
          </a:bodyPr>
          <a:lstStyle/>
          <a:p>
            <a:pPr algn="ctr" defTabSz="457200">
              <a:spcBef>
                <a:spcPts val="2000"/>
              </a:spcBef>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a:solidFill>
                  <a:srgbClr val="FFFF00"/>
                </a:solidFill>
                <a:effectLst>
                  <a:outerShdw blurRad="38100" dist="38100" dir="2700000" algn="tl">
                    <a:srgbClr val="000000"/>
                  </a:outerShdw>
                </a:effectLst>
                <a:latin typeface="Arial" charset="0"/>
                <a:ea typeface="Lucida Sans Unicode" pitchFamily="34" charset="0"/>
                <a:cs typeface="Lucida Sans Unicode" pitchFamily="34" charset="0"/>
              </a:rPr>
              <a:t>BELA NEGARA</a:t>
            </a:r>
          </a:p>
        </p:txBody>
      </p:sp>
      <p:sp>
        <p:nvSpPr>
          <p:cNvPr id="34820" name="Text Box 4"/>
          <p:cNvSpPr txBox="1">
            <a:spLocks noChangeArrowheads="1"/>
          </p:cNvSpPr>
          <p:nvPr/>
        </p:nvSpPr>
        <p:spPr bwMode="auto">
          <a:xfrm>
            <a:off x="384175" y="903288"/>
            <a:ext cx="8332788" cy="5822950"/>
          </a:xfrm>
          <a:prstGeom prst="rect">
            <a:avLst/>
          </a:prstGeom>
          <a:noFill/>
          <a:ln w="9525">
            <a:noFill/>
            <a:round/>
            <a:headEnd/>
            <a:tailEnd/>
          </a:ln>
          <a:effectLst/>
        </p:spPr>
        <p:txBody>
          <a:bodyPr lIns="90000" tIns="46800" rIns="90000" bIns="46800">
            <a:spAutoFit/>
          </a:bodyPr>
          <a:lstStyle/>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UUD 1945 Pasal 30</a:t>
            </a: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800" b="1">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UU 29/1954 Pokok-pokok Perlawanan Rakyat</a:t>
            </a: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800" b="1">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Tap MPR No. IV/MPR/1973 GBHN </a:t>
            </a:r>
            <a:r>
              <a:rPr lang="en-GB" sz="2400" b="1">
                <a:solidFill>
                  <a:srgbClr val="000000"/>
                </a:solidFill>
                <a:effectLst>
                  <a:outerShdw blurRad="38100" dist="38100" dir="2700000" algn="tl">
                    <a:srgbClr val="C0C0C0"/>
                  </a:outerShdw>
                </a:effectLst>
                <a:latin typeface="Wingdings" pitchFamily="2" charset="2"/>
                <a:ea typeface="Lucida Sans Unicode" pitchFamily="34" charset="0"/>
                <a:cs typeface="Lucida Sans Unicode" pitchFamily="34" charset="0"/>
              </a:rPr>
              <a:t></a:t>
            </a:r>
            <a:r>
              <a:rPr lang="en-GB" sz="2400" b="1">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 Wasnus &amp; Tahnas</a:t>
            </a: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800" b="1">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UU 20/1982 Ketentuan-ketentuan Pokok Hanneg RI </a:t>
            </a:r>
            <a:r>
              <a:rPr lang="en-GB" sz="2400" b="1">
                <a:solidFill>
                  <a:srgbClr val="000000"/>
                </a:solidFill>
                <a:effectLst>
                  <a:outerShdw blurRad="38100" dist="38100" dir="2700000" algn="tl">
                    <a:srgbClr val="C0C0C0"/>
                  </a:outerShdw>
                </a:effectLst>
                <a:latin typeface="Wingdings" pitchFamily="2" charset="2"/>
                <a:ea typeface="Lucida Sans Unicode" pitchFamily="34" charset="0"/>
                <a:cs typeface="Lucida Sans Unicode" pitchFamily="34" charset="0"/>
              </a:rPr>
              <a:t></a:t>
            </a:r>
            <a:r>
              <a:rPr lang="en-GB" sz="2400" b="1">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 PPBN</a:t>
            </a: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800" b="1">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UU 2/1989 Sisdiknas Ps.39 Kurdik </a:t>
            </a:r>
            <a:r>
              <a:rPr lang="en-GB" sz="2400" b="1">
                <a:solidFill>
                  <a:srgbClr val="000000"/>
                </a:solidFill>
                <a:effectLst>
                  <a:outerShdw blurRad="38100" dist="38100" dir="2700000" algn="tl">
                    <a:srgbClr val="C0C0C0"/>
                  </a:outerShdw>
                </a:effectLst>
                <a:latin typeface="Wingdings" pitchFamily="2" charset="2"/>
                <a:ea typeface="Lucida Sans Unicode" pitchFamily="34" charset="0"/>
                <a:cs typeface="Lucida Sans Unicode" pitchFamily="34" charset="0"/>
              </a:rPr>
              <a:t></a:t>
            </a:r>
            <a:r>
              <a:rPr lang="en-GB" sz="2400" b="1">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 Kewarganegaraan</a:t>
            </a: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800" b="1">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a:p>
            <a:pPr algn="ctr" defTabSz="457200">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FFFFFF"/>
                </a:solidFill>
                <a:effectLst>
                  <a:outerShdw blurRad="38100" dist="38100" dir="2700000" algn="tl">
                    <a:srgbClr val="C0C0C0"/>
                  </a:outerShdw>
                </a:effectLst>
                <a:latin typeface="Arial" charset="0"/>
                <a:ea typeface="Lucida Sans Unicode" pitchFamily="34" charset="0"/>
                <a:cs typeface="Lucida Sans Unicode" pitchFamily="34" charset="0"/>
              </a:rPr>
              <a:t>UUD 1945 Pasal 27 dan 30 (Amandemen)</a:t>
            </a:r>
            <a:r>
              <a:rPr lang="ar-SA" sz="2400" b="1">
                <a:solidFill>
                  <a:srgbClr val="FFFFFF"/>
                </a:solidFill>
                <a:effectLst>
                  <a:outerShdw blurRad="38100" dist="38100" dir="2700000" algn="tl">
                    <a:srgbClr val="C0C0C0"/>
                  </a:outerShdw>
                </a:effectLst>
                <a:latin typeface="Arial" charset="0"/>
                <a:cs typeface="Arial" charset="0"/>
              </a:rPr>
              <a:t>‏</a:t>
            </a:r>
            <a:endParaRPr lang="en-GB" sz="2400" b="1">
              <a:solidFill>
                <a:srgbClr val="FFFFFF"/>
              </a:solidFill>
              <a:effectLst>
                <a:outerShdw blurRad="38100" dist="38100" dir="2700000" algn="tl">
                  <a:srgbClr val="C0C0C0"/>
                </a:outerShdw>
              </a:effectLst>
              <a:latin typeface="Arial" charset="0"/>
              <a:ea typeface="Lucida Sans Unicode" pitchFamily="34" charset="0"/>
              <a:cs typeface="Lucida Sans Unicode" pitchFamily="34" charset="0"/>
            </a:endParaRP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800" b="1">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UU 3/2002 Sishaneg</a:t>
            </a: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800" b="1">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UU 20 Tahun 2003 tentang Sistem Pendidikan Nasional menetapkan Kurikulum Pendidikan Tinggi wajib memuat Pendidikan Agama, Pendidikan Kewarganegaraan dan Bahasa Indonesia.</a:t>
            </a: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800" b="1">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UU 34/2004 TNI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72000" y="0"/>
            <a:ext cx="4572000" cy="6858000"/>
          </a:xfrm>
          <a:prstGeom prst="rect">
            <a:avLst/>
          </a:prstGeom>
          <a:solidFill>
            <a:srgbClr val="FFFFFF"/>
          </a:solidFill>
          <a:ln w="9525">
            <a:noFill/>
            <a:round/>
            <a:headEnd/>
            <a:tailEnd/>
          </a:ln>
        </p:spPr>
        <p:txBody>
          <a:bodyPr wrap="none" anchor="ctr"/>
          <a:lstStyle/>
          <a:p>
            <a:endParaRPr lang="id-ID"/>
          </a:p>
        </p:txBody>
      </p:sp>
      <p:sp>
        <p:nvSpPr>
          <p:cNvPr id="17411" name="Rectangle 3"/>
          <p:cNvSpPr>
            <a:spLocks noChangeArrowheads="1"/>
          </p:cNvSpPr>
          <p:nvPr/>
        </p:nvSpPr>
        <p:spPr bwMode="auto">
          <a:xfrm>
            <a:off x="0" y="0"/>
            <a:ext cx="4572000" cy="6858000"/>
          </a:xfrm>
          <a:prstGeom prst="rect">
            <a:avLst/>
          </a:prstGeom>
          <a:solidFill>
            <a:srgbClr val="FF0000"/>
          </a:solidFill>
          <a:ln w="9525">
            <a:noFill/>
            <a:round/>
            <a:headEnd/>
            <a:tailEnd/>
          </a:ln>
        </p:spPr>
        <p:txBody>
          <a:bodyPr wrap="none" anchor="ctr"/>
          <a:lstStyle/>
          <a:p>
            <a:endParaRPr lang="id-ID"/>
          </a:p>
        </p:txBody>
      </p:sp>
      <p:sp>
        <p:nvSpPr>
          <p:cNvPr id="17412" name="Text Box 4"/>
          <p:cNvSpPr txBox="1">
            <a:spLocks noChangeArrowheads="1"/>
          </p:cNvSpPr>
          <p:nvPr/>
        </p:nvSpPr>
        <p:spPr bwMode="auto">
          <a:xfrm>
            <a:off x="196850" y="739775"/>
            <a:ext cx="8731250" cy="5946775"/>
          </a:xfrm>
          <a:prstGeom prst="rect">
            <a:avLst/>
          </a:prstGeom>
          <a:noFill/>
          <a:ln w="9525">
            <a:noFill/>
            <a:round/>
            <a:headEnd/>
            <a:tailEnd/>
          </a:ln>
        </p:spPr>
        <p:txBody>
          <a:bodyPr lIns="90000" tIns="46800" rIns="90000" bIns="46800">
            <a:spAutoFit/>
          </a:bodyPr>
          <a:lstStyle/>
          <a:p>
            <a:pPr defTabSz="457200">
              <a:buClr>
                <a:srgbClr val="000099"/>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000099"/>
                </a:solidFill>
                <a:cs typeface="Lucida Sans Unicode" pitchFamily="34" charset="0"/>
              </a:rPr>
              <a:t>Pasal 1</a:t>
            </a:r>
            <a:r>
              <a:rPr lang="en-GB" sz="2400">
                <a:solidFill>
                  <a:srgbClr val="000000"/>
                </a:solidFill>
                <a:cs typeface="Lucida Sans Unicode" pitchFamily="34" charset="0"/>
              </a:rPr>
              <a:t> </a:t>
            </a: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cs typeface="Lucida Sans Unicode" pitchFamily="34" charset="0"/>
              </a:rPr>
              <a:t>5. Komponen </a:t>
            </a:r>
            <a:r>
              <a:rPr lang="en-GB" sz="2400" b="1">
                <a:solidFill>
                  <a:srgbClr val="0000CC"/>
                </a:solidFill>
                <a:cs typeface="Lucida Sans Unicode" pitchFamily="34" charset="0"/>
              </a:rPr>
              <a:t>utama</a:t>
            </a:r>
            <a:r>
              <a:rPr lang="en-GB" sz="2400" b="1">
                <a:solidFill>
                  <a:srgbClr val="000000"/>
                </a:solidFill>
                <a:cs typeface="Lucida Sans Unicode" pitchFamily="34" charset="0"/>
              </a:rPr>
              <a:t> </a:t>
            </a:r>
            <a:r>
              <a:rPr lang="en-GB" sz="2400">
                <a:solidFill>
                  <a:srgbClr val="000000"/>
                </a:solidFill>
                <a:cs typeface="Lucida Sans Unicode" pitchFamily="34" charset="0"/>
              </a:rPr>
              <a:t>adalah Tentara Nasional Indonesia yang siap digunakan untuk melaksanakan tugas-tugas pertahanan. </a:t>
            </a: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cs typeface="Lucida Sans Unicode" pitchFamily="34" charset="0"/>
              </a:rPr>
              <a:t>6. Komponen </a:t>
            </a:r>
            <a:r>
              <a:rPr lang="en-GB" sz="2400" b="1">
                <a:solidFill>
                  <a:srgbClr val="0000CC"/>
                </a:solidFill>
                <a:cs typeface="Lucida Sans Unicode" pitchFamily="34" charset="0"/>
              </a:rPr>
              <a:t>cadangan</a:t>
            </a:r>
            <a:r>
              <a:rPr lang="en-GB" sz="2400">
                <a:solidFill>
                  <a:srgbClr val="0000CC"/>
                </a:solidFill>
                <a:cs typeface="Lucida Sans Unicode" pitchFamily="34" charset="0"/>
              </a:rPr>
              <a:t> </a:t>
            </a:r>
            <a:r>
              <a:rPr lang="en-GB" sz="2400">
                <a:solidFill>
                  <a:srgbClr val="000000"/>
                </a:solidFill>
                <a:cs typeface="Lucida Sans Unicode" pitchFamily="34" charset="0"/>
              </a:rPr>
              <a:t>adalah sumber daya nasional yang telah disiapkan untuk dikerahkan melalui mobilisasi guna memperbesar dan memperkuat kekuatan dan kemampuan komponen utama. </a:t>
            </a: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cs typeface="Lucida Sans Unicode" pitchFamily="34" charset="0"/>
              </a:rPr>
              <a:t>7. Komponen</a:t>
            </a:r>
            <a:r>
              <a:rPr lang="en-GB" sz="2400">
                <a:solidFill>
                  <a:srgbClr val="0000CC"/>
                </a:solidFill>
                <a:cs typeface="Lucida Sans Unicode" pitchFamily="34" charset="0"/>
              </a:rPr>
              <a:t> </a:t>
            </a:r>
            <a:r>
              <a:rPr lang="en-GB" sz="2400" b="1">
                <a:solidFill>
                  <a:srgbClr val="0000CC"/>
                </a:solidFill>
                <a:cs typeface="Lucida Sans Unicode" pitchFamily="34" charset="0"/>
              </a:rPr>
              <a:t>pendukung</a:t>
            </a:r>
            <a:r>
              <a:rPr lang="en-GB" sz="2400" b="1">
                <a:solidFill>
                  <a:srgbClr val="FF0000"/>
                </a:solidFill>
                <a:cs typeface="Lucida Sans Unicode" pitchFamily="34" charset="0"/>
              </a:rPr>
              <a:t> </a:t>
            </a:r>
            <a:r>
              <a:rPr lang="en-GB" sz="2400">
                <a:solidFill>
                  <a:srgbClr val="000000"/>
                </a:solidFill>
                <a:cs typeface="Lucida Sans Unicode" pitchFamily="34" charset="0"/>
              </a:rPr>
              <a:t>adalah sumber daya nasional yang dapat digunakan untuk meningkatkan kekuatan dan kemampuan komponen utama dan komponen cadangan. </a:t>
            </a:r>
          </a:p>
          <a:p>
            <a:pPr defTabSz="457200">
              <a:buClr>
                <a:srgbClr val="000099"/>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a:solidFill>
                <a:srgbClr val="000099"/>
              </a:solidFill>
              <a:cs typeface="Lucida Sans Unicode" pitchFamily="34" charset="0"/>
            </a:endParaRPr>
          </a:p>
          <a:p>
            <a:pPr defTabSz="457200">
              <a:buClr>
                <a:srgbClr val="000099"/>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000099"/>
                </a:solidFill>
                <a:cs typeface="Lucida Sans Unicode" pitchFamily="34" charset="0"/>
              </a:rPr>
              <a:t>Pasal 7</a:t>
            </a:r>
            <a:r>
              <a:rPr lang="en-GB" sz="2400">
                <a:solidFill>
                  <a:srgbClr val="000000"/>
                </a:solidFill>
                <a:cs typeface="Lucida Sans Unicode" pitchFamily="34" charset="0"/>
              </a:rPr>
              <a:t> </a:t>
            </a: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cs typeface="Lucida Sans Unicode" pitchFamily="34" charset="0"/>
              </a:rPr>
              <a:t>(2) Sistem pertahanan negara dalam menghadapi ancaman militer menempatkan Tentara Nasional Indonesia sebagai komponen utama dengan didukung oleh komponen cadangan dan komponen pendukung.</a:t>
            </a:r>
          </a:p>
        </p:txBody>
      </p:sp>
      <p:sp>
        <p:nvSpPr>
          <p:cNvPr id="36869" name="Text Box 5"/>
          <p:cNvSpPr txBox="1">
            <a:spLocks noChangeArrowheads="1"/>
          </p:cNvSpPr>
          <p:nvPr/>
        </p:nvSpPr>
        <p:spPr bwMode="auto">
          <a:xfrm>
            <a:off x="1928813" y="176213"/>
            <a:ext cx="5287962" cy="520700"/>
          </a:xfrm>
          <a:prstGeom prst="rect">
            <a:avLst/>
          </a:prstGeom>
          <a:solidFill>
            <a:srgbClr val="0000CC"/>
          </a:solidFill>
          <a:ln w="9525">
            <a:noFill/>
            <a:round/>
            <a:headEnd/>
            <a:tailEnd/>
          </a:ln>
          <a:effectLst/>
        </p:spPr>
        <p:txBody>
          <a:bodyPr lIns="90000" tIns="46800" rIns="90000" bIns="46800">
            <a:spAutoFit/>
          </a:bodyPr>
          <a:lstStyle/>
          <a:p>
            <a:pPr algn="ctr" defTabSz="457200">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a:solidFill>
                  <a:srgbClr val="FFFF00"/>
                </a:solidFill>
                <a:effectLst>
                  <a:outerShdw blurRad="38100" dist="38100" dir="2700000" algn="tl">
                    <a:srgbClr val="000000"/>
                  </a:outerShdw>
                </a:effectLst>
                <a:latin typeface="Arial" charset="0"/>
                <a:ea typeface="Lucida Sans Unicode" pitchFamily="34" charset="0"/>
                <a:cs typeface="Lucida Sans Unicode" pitchFamily="34" charset="0"/>
              </a:rPr>
              <a:t>UU 3/2002 Pertahanan Negara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572000" y="0"/>
            <a:ext cx="4572000" cy="6858000"/>
          </a:xfrm>
          <a:prstGeom prst="rect">
            <a:avLst/>
          </a:prstGeom>
          <a:solidFill>
            <a:srgbClr val="FFFFFF"/>
          </a:solidFill>
          <a:ln w="9525">
            <a:noFill/>
            <a:round/>
            <a:headEnd/>
            <a:tailEnd/>
          </a:ln>
        </p:spPr>
        <p:txBody>
          <a:bodyPr wrap="none" anchor="ctr"/>
          <a:lstStyle/>
          <a:p>
            <a:endParaRPr lang="id-ID"/>
          </a:p>
        </p:txBody>
      </p:sp>
      <p:sp>
        <p:nvSpPr>
          <p:cNvPr id="18435" name="Rectangle 3"/>
          <p:cNvSpPr>
            <a:spLocks noChangeArrowheads="1"/>
          </p:cNvSpPr>
          <p:nvPr/>
        </p:nvSpPr>
        <p:spPr bwMode="auto">
          <a:xfrm>
            <a:off x="0" y="0"/>
            <a:ext cx="4572000" cy="6858000"/>
          </a:xfrm>
          <a:prstGeom prst="rect">
            <a:avLst/>
          </a:prstGeom>
          <a:solidFill>
            <a:srgbClr val="FF0000"/>
          </a:solidFill>
          <a:ln w="9525">
            <a:noFill/>
            <a:round/>
            <a:headEnd/>
            <a:tailEnd/>
          </a:ln>
        </p:spPr>
        <p:txBody>
          <a:bodyPr wrap="none" anchor="ctr"/>
          <a:lstStyle/>
          <a:p>
            <a:endParaRPr lang="id-ID"/>
          </a:p>
        </p:txBody>
      </p:sp>
      <p:sp>
        <p:nvSpPr>
          <p:cNvPr id="18436" name="Text Box 4"/>
          <p:cNvSpPr txBox="1">
            <a:spLocks noChangeArrowheads="1"/>
          </p:cNvSpPr>
          <p:nvPr/>
        </p:nvSpPr>
        <p:spPr bwMode="auto">
          <a:xfrm>
            <a:off x="215900" y="949325"/>
            <a:ext cx="8653463" cy="5580063"/>
          </a:xfrm>
          <a:prstGeom prst="rect">
            <a:avLst/>
          </a:prstGeom>
          <a:noFill/>
          <a:ln w="9525">
            <a:noFill/>
            <a:round/>
            <a:headEnd/>
            <a:tailEnd/>
          </a:ln>
        </p:spPr>
        <p:txBody>
          <a:bodyPr lIns="90000" tIns="46800" rIns="90000" bIns="46800">
            <a:spAutoFit/>
          </a:bodyPr>
          <a:lstStyle/>
          <a:p>
            <a:pPr defTabSz="457200">
              <a:buClr>
                <a:srgbClr val="000099"/>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000099"/>
                </a:solidFill>
                <a:cs typeface="Lucida Sans Unicode" pitchFamily="34" charset="0"/>
              </a:rPr>
              <a:t>Pasal 8</a:t>
            </a:r>
            <a:r>
              <a:rPr lang="en-GB" sz="2400">
                <a:solidFill>
                  <a:srgbClr val="000000"/>
                </a:solidFill>
                <a:cs typeface="Lucida Sans Unicode" pitchFamily="34" charset="0"/>
              </a:rPr>
              <a:t> </a:t>
            </a: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a:solidFill>
                <a:srgbClr val="000000"/>
              </a:solidFill>
              <a:cs typeface="Lucida Sans Unicode" pitchFamily="34" charset="0"/>
            </a:endParaRP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cs typeface="Lucida Sans Unicode" pitchFamily="34" charset="0"/>
              </a:rPr>
              <a:t>(1) Komponen </a:t>
            </a:r>
            <a:r>
              <a:rPr lang="en-GB" sz="2400" b="1">
                <a:solidFill>
                  <a:srgbClr val="0000CC"/>
                </a:solidFill>
                <a:cs typeface="Lucida Sans Unicode" pitchFamily="34" charset="0"/>
              </a:rPr>
              <a:t>cadangan</a:t>
            </a:r>
            <a:r>
              <a:rPr lang="en-GB" sz="2400">
                <a:solidFill>
                  <a:srgbClr val="000000"/>
                </a:solidFill>
                <a:cs typeface="Lucida Sans Unicode" pitchFamily="34" charset="0"/>
              </a:rPr>
              <a:t>, terdiri atas </a:t>
            </a:r>
            <a:r>
              <a:rPr lang="en-GB" sz="2400" b="1">
                <a:solidFill>
                  <a:srgbClr val="0000CC"/>
                </a:solidFill>
                <a:cs typeface="Lucida Sans Unicode" pitchFamily="34" charset="0"/>
              </a:rPr>
              <a:t>warga negara</a:t>
            </a:r>
            <a:r>
              <a:rPr lang="en-GB" sz="2400">
                <a:solidFill>
                  <a:srgbClr val="000000"/>
                </a:solidFill>
                <a:cs typeface="Lucida Sans Unicode" pitchFamily="34" charset="0"/>
              </a:rPr>
              <a:t>, sumber daya alam, sumber daya buatan, serta sarana dan prasarana nasional yang telah disiapkan untuk dikerahkan melalui mobilisasi guna memperbesar dan memperkuat komponen utama. </a:t>
            </a: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cs typeface="Lucida Sans Unicode" pitchFamily="34" charset="0"/>
              </a:rPr>
              <a:t>(2) Komponen </a:t>
            </a:r>
            <a:r>
              <a:rPr lang="en-GB" sz="2400" b="1">
                <a:solidFill>
                  <a:srgbClr val="0000CC"/>
                </a:solidFill>
                <a:cs typeface="Lucida Sans Unicode" pitchFamily="34" charset="0"/>
              </a:rPr>
              <a:t>pendukung</a:t>
            </a:r>
            <a:r>
              <a:rPr lang="en-GB" sz="2400">
                <a:solidFill>
                  <a:srgbClr val="000000"/>
                </a:solidFill>
                <a:cs typeface="Lucida Sans Unicode" pitchFamily="34" charset="0"/>
              </a:rPr>
              <a:t>, terdiri atas </a:t>
            </a:r>
            <a:r>
              <a:rPr lang="en-GB" sz="2400" b="1">
                <a:solidFill>
                  <a:srgbClr val="0000CC"/>
                </a:solidFill>
                <a:cs typeface="Lucida Sans Unicode" pitchFamily="34" charset="0"/>
              </a:rPr>
              <a:t>warga negara</a:t>
            </a:r>
            <a:r>
              <a:rPr lang="en-GB" sz="2400">
                <a:solidFill>
                  <a:srgbClr val="000000"/>
                </a:solidFill>
                <a:cs typeface="Lucida Sans Unicode" pitchFamily="34" charset="0"/>
              </a:rPr>
              <a:t>, sumber daya alam, sumberdaya buatan, serta sarana dan prasarana nasional yang secara langsung atau tidak langsung dapat meningkatkan kekuatan dan kemampuan komponen utama dan komponen cadangan. </a:t>
            </a: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cs typeface="Lucida Sans Unicode" pitchFamily="34" charset="0"/>
              </a:rPr>
              <a:t>(3) Komponen cadangan dan komponen pendukung, sebagaimana dimaksud dalam ayat (1) dan ayat (2), diatur dengan undang-undang.</a:t>
            </a:r>
          </a:p>
        </p:txBody>
      </p:sp>
      <p:sp>
        <p:nvSpPr>
          <p:cNvPr id="38917" name="Text Box 5"/>
          <p:cNvSpPr txBox="1">
            <a:spLocks noChangeArrowheads="1"/>
          </p:cNvSpPr>
          <p:nvPr/>
        </p:nvSpPr>
        <p:spPr bwMode="auto">
          <a:xfrm>
            <a:off x="1928813" y="176213"/>
            <a:ext cx="5287962" cy="520700"/>
          </a:xfrm>
          <a:prstGeom prst="rect">
            <a:avLst/>
          </a:prstGeom>
          <a:solidFill>
            <a:srgbClr val="0000CC"/>
          </a:solidFill>
          <a:ln w="9525">
            <a:noFill/>
            <a:round/>
            <a:headEnd/>
            <a:tailEnd/>
          </a:ln>
          <a:effectLst/>
        </p:spPr>
        <p:txBody>
          <a:bodyPr lIns="90000" tIns="46800" rIns="90000" bIns="46800">
            <a:spAutoFit/>
          </a:bodyPr>
          <a:lstStyle/>
          <a:p>
            <a:pPr algn="ctr" defTabSz="457200">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a:solidFill>
                  <a:srgbClr val="FFFF00"/>
                </a:solidFill>
                <a:effectLst>
                  <a:outerShdw blurRad="38100" dist="38100" dir="2700000" algn="tl">
                    <a:srgbClr val="000000"/>
                  </a:outerShdw>
                </a:effectLst>
                <a:latin typeface="Arial" charset="0"/>
                <a:ea typeface="Lucida Sans Unicode" pitchFamily="34" charset="0"/>
                <a:cs typeface="Lucida Sans Unicode" pitchFamily="34" charset="0"/>
              </a:rPr>
              <a:t>UU 3/2002 Pertahanan Negara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0" y="0"/>
            <a:ext cx="4572000" cy="6858000"/>
          </a:xfrm>
          <a:prstGeom prst="rect">
            <a:avLst/>
          </a:prstGeom>
          <a:solidFill>
            <a:srgbClr val="FFFFFF"/>
          </a:solidFill>
          <a:ln w="9525">
            <a:noFill/>
            <a:round/>
            <a:headEnd/>
            <a:tailEnd/>
          </a:ln>
        </p:spPr>
        <p:txBody>
          <a:bodyPr wrap="none" anchor="ctr"/>
          <a:lstStyle/>
          <a:p>
            <a:endParaRPr lang="id-ID"/>
          </a:p>
        </p:txBody>
      </p:sp>
      <p:sp>
        <p:nvSpPr>
          <p:cNvPr id="19459" name="Rectangle 3"/>
          <p:cNvSpPr>
            <a:spLocks noChangeArrowheads="1"/>
          </p:cNvSpPr>
          <p:nvPr/>
        </p:nvSpPr>
        <p:spPr bwMode="auto">
          <a:xfrm>
            <a:off x="0" y="0"/>
            <a:ext cx="4572000" cy="6858000"/>
          </a:xfrm>
          <a:prstGeom prst="rect">
            <a:avLst/>
          </a:prstGeom>
          <a:solidFill>
            <a:srgbClr val="FF0000"/>
          </a:solidFill>
          <a:ln w="9525">
            <a:noFill/>
            <a:round/>
            <a:headEnd/>
            <a:tailEnd/>
          </a:ln>
        </p:spPr>
        <p:txBody>
          <a:bodyPr wrap="none" anchor="ctr"/>
          <a:lstStyle/>
          <a:p>
            <a:endParaRPr lang="id-ID"/>
          </a:p>
        </p:txBody>
      </p:sp>
      <p:sp>
        <p:nvSpPr>
          <p:cNvPr id="19460" name="Text Box 4"/>
          <p:cNvSpPr txBox="1">
            <a:spLocks noChangeArrowheads="1"/>
          </p:cNvSpPr>
          <p:nvPr/>
        </p:nvSpPr>
        <p:spPr bwMode="auto">
          <a:xfrm>
            <a:off x="342900" y="779463"/>
            <a:ext cx="8423275" cy="5946775"/>
          </a:xfrm>
          <a:prstGeom prst="rect">
            <a:avLst/>
          </a:prstGeom>
          <a:noFill/>
          <a:ln w="9525">
            <a:noFill/>
            <a:round/>
            <a:headEnd/>
            <a:tailEnd/>
          </a:ln>
        </p:spPr>
        <p:txBody>
          <a:bodyPr lIns="90000" tIns="46800" rIns="90000" bIns="46800">
            <a:spAutoFit/>
          </a:bodyPr>
          <a:lstStyle/>
          <a:p>
            <a:pPr defTabSz="457200">
              <a:buClr>
                <a:srgbClr val="000099"/>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000099"/>
                </a:solidFill>
                <a:cs typeface="Lucida Sans Unicode" pitchFamily="34" charset="0"/>
              </a:rPr>
              <a:t>Pasal 9</a:t>
            </a:r>
            <a:r>
              <a:rPr lang="en-GB" sz="2400">
                <a:solidFill>
                  <a:srgbClr val="000000"/>
                </a:solidFill>
                <a:cs typeface="Lucida Sans Unicode" pitchFamily="34" charset="0"/>
              </a:rPr>
              <a:t> </a:t>
            </a: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a:solidFill>
                <a:srgbClr val="000000"/>
              </a:solidFill>
              <a:cs typeface="Lucida Sans Unicode" pitchFamily="34" charset="0"/>
            </a:endParaRP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cs typeface="Lucida Sans Unicode" pitchFamily="34" charset="0"/>
              </a:rPr>
              <a:t>(1) Setiap </a:t>
            </a:r>
            <a:r>
              <a:rPr lang="en-GB" sz="2400" b="1">
                <a:solidFill>
                  <a:srgbClr val="0000CC"/>
                </a:solidFill>
                <a:cs typeface="Lucida Sans Unicode" pitchFamily="34" charset="0"/>
              </a:rPr>
              <a:t>warga negara</a:t>
            </a:r>
            <a:r>
              <a:rPr lang="en-GB" sz="2400">
                <a:solidFill>
                  <a:srgbClr val="000000"/>
                </a:solidFill>
                <a:cs typeface="Lucida Sans Unicode" pitchFamily="34" charset="0"/>
              </a:rPr>
              <a:t> </a:t>
            </a:r>
            <a:r>
              <a:rPr lang="en-GB" sz="2400" b="1">
                <a:solidFill>
                  <a:srgbClr val="0000CC"/>
                </a:solidFill>
                <a:cs typeface="Lucida Sans Unicode" pitchFamily="34" charset="0"/>
              </a:rPr>
              <a:t>berhak dan wajib</a:t>
            </a:r>
            <a:r>
              <a:rPr lang="en-GB" sz="2400">
                <a:solidFill>
                  <a:srgbClr val="000000"/>
                </a:solidFill>
                <a:cs typeface="Lucida Sans Unicode" pitchFamily="34" charset="0"/>
              </a:rPr>
              <a:t> ikut serta dalam upaya bela negara yang diwujudkan dalam penyelenggaraan pertahanan negara. </a:t>
            </a: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cs typeface="Lucida Sans Unicode" pitchFamily="34" charset="0"/>
              </a:rPr>
              <a:t>(2) Keikutsertaan </a:t>
            </a:r>
            <a:r>
              <a:rPr lang="en-GB" sz="2400" b="1">
                <a:solidFill>
                  <a:srgbClr val="0000CC"/>
                </a:solidFill>
                <a:cs typeface="Lucida Sans Unicode" pitchFamily="34" charset="0"/>
              </a:rPr>
              <a:t>warga negara</a:t>
            </a:r>
            <a:r>
              <a:rPr lang="en-GB" sz="2400">
                <a:solidFill>
                  <a:srgbClr val="000000"/>
                </a:solidFill>
                <a:cs typeface="Lucida Sans Unicode" pitchFamily="34" charset="0"/>
              </a:rPr>
              <a:t> dalam upaya bela negara, sebagaimana dimaksud dalam ayat (1), diselenggarakan melalui: </a:t>
            </a: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cs typeface="Lucida Sans Unicode" pitchFamily="34" charset="0"/>
              </a:rPr>
              <a:t>	a. pendidikan kewarganegaraan; </a:t>
            </a: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cs typeface="Lucida Sans Unicode" pitchFamily="34" charset="0"/>
              </a:rPr>
              <a:t>	b. pelatihan dasar kemiliteran secara wajib; </a:t>
            </a: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cs typeface="Lucida Sans Unicode" pitchFamily="34" charset="0"/>
              </a:rPr>
              <a:t>	c. pengabdian sebagai prajurit Tentara Nasional 	Indonesia secara sukarela atau secara wajib; dan </a:t>
            </a: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cs typeface="Lucida Sans Unicode" pitchFamily="34" charset="0"/>
              </a:rPr>
              <a:t>	d. pengabdian sesuai dengan profesi. </a:t>
            </a: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cs typeface="Lucida Sans Unicode" pitchFamily="34" charset="0"/>
              </a:rPr>
              <a:t>(3) Ketentuan mengenai </a:t>
            </a:r>
            <a:r>
              <a:rPr lang="en-GB" sz="2400" b="1">
                <a:solidFill>
                  <a:srgbClr val="0000CC"/>
                </a:solidFill>
                <a:cs typeface="Lucida Sans Unicode" pitchFamily="34" charset="0"/>
              </a:rPr>
              <a:t>pendidikan kewarganegaraan</a:t>
            </a:r>
            <a:r>
              <a:rPr lang="en-GB" sz="2400">
                <a:solidFill>
                  <a:srgbClr val="000000"/>
                </a:solidFill>
                <a:cs typeface="Lucida Sans Unicode" pitchFamily="34" charset="0"/>
              </a:rPr>
              <a:t>, pelatihan dasar kemiliteran secara wajib, dan pengabdian </a:t>
            </a:r>
            <a:r>
              <a:rPr lang="en-GB" sz="2400" b="1">
                <a:solidFill>
                  <a:srgbClr val="0000CC"/>
                </a:solidFill>
                <a:cs typeface="Lucida Sans Unicode" pitchFamily="34" charset="0"/>
              </a:rPr>
              <a:t>sesuai dengan profesi</a:t>
            </a:r>
            <a:r>
              <a:rPr lang="en-GB" sz="2400">
                <a:solidFill>
                  <a:srgbClr val="CC0000"/>
                </a:solidFill>
                <a:cs typeface="Lucida Sans Unicode" pitchFamily="34" charset="0"/>
              </a:rPr>
              <a:t> </a:t>
            </a:r>
            <a:r>
              <a:rPr lang="en-GB" sz="2400">
                <a:solidFill>
                  <a:srgbClr val="000000"/>
                </a:solidFill>
                <a:cs typeface="Lucida Sans Unicode" pitchFamily="34" charset="0"/>
              </a:rPr>
              <a:t>diatur dengan undang-undang.</a:t>
            </a:r>
          </a:p>
        </p:txBody>
      </p:sp>
      <p:sp>
        <p:nvSpPr>
          <p:cNvPr id="40965" name="Text Box 5"/>
          <p:cNvSpPr txBox="1">
            <a:spLocks noChangeArrowheads="1"/>
          </p:cNvSpPr>
          <p:nvPr/>
        </p:nvSpPr>
        <p:spPr bwMode="auto">
          <a:xfrm>
            <a:off x="1928813" y="176213"/>
            <a:ext cx="5287962" cy="520700"/>
          </a:xfrm>
          <a:prstGeom prst="rect">
            <a:avLst/>
          </a:prstGeom>
          <a:solidFill>
            <a:srgbClr val="0000CC"/>
          </a:solidFill>
          <a:ln w="9525">
            <a:noFill/>
            <a:round/>
            <a:headEnd/>
            <a:tailEnd/>
          </a:ln>
          <a:effectLst/>
        </p:spPr>
        <p:txBody>
          <a:bodyPr lIns="90000" tIns="46800" rIns="90000" bIns="46800">
            <a:spAutoFit/>
          </a:bodyPr>
          <a:lstStyle/>
          <a:p>
            <a:pPr algn="ctr" defTabSz="457200">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a:solidFill>
                  <a:srgbClr val="FFFF00"/>
                </a:solidFill>
                <a:effectLst>
                  <a:outerShdw blurRad="38100" dist="38100" dir="2700000" algn="tl">
                    <a:srgbClr val="000000"/>
                  </a:outerShdw>
                </a:effectLst>
                <a:latin typeface="Arial" charset="0"/>
                <a:ea typeface="Lucida Sans Unicode" pitchFamily="34" charset="0"/>
                <a:cs typeface="Lucida Sans Unicode" pitchFamily="34" charset="0"/>
              </a:rPr>
              <a:t>UU 3/2002 Pertahanan Negara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52400" y="952500"/>
            <a:ext cx="8842375" cy="5672138"/>
          </a:xfrm>
          <a:prstGeom prst="rect">
            <a:avLst/>
          </a:prstGeom>
          <a:noFill/>
          <a:ln w="9525">
            <a:noFill/>
            <a:round/>
            <a:headEnd/>
            <a:tailEnd/>
          </a:ln>
          <a:effectLst/>
        </p:spPr>
        <p:txBody>
          <a:bodyPr lIns="90000" tIns="46800" rIns="90000" bIns="46800">
            <a:spAutoFit/>
          </a:bodyPr>
          <a:lstStyle/>
          <a:p>
            <a:pPr algn="ctr" defTabSz="457200">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FFFFFF"/>
                </a:solidFill>
                <a:effectLst>
                  <a:outerShdw blurRad="38100" dist="38100" dir="2700000" algn="tl">
                    <a:srgbClr val="000000"/>
                  </a:outerShdw>
                </a:effectLst>
                <a:latin typeface="Arial" charset="0"/>
                <a:ea typeface="Lucida Sans Unicode" pitchFamily="34" charset="0"/>
                <a:cs typeface="Lucida Sans Unicode" pitchFamily="34" charset="0"/>
              </a:rPr>
              <a:t>Penjelasan</a:t>
            </a: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latin typeface="Arial" charset="0"/>
                <a:ea typeface="Lucida Sans Unicode" pitchFamily="34" charset="0"/>
                <a:cs typeface="Lucida Sans Unicode" pitchFamily="34" charset="0"/>
              </a:rPr>
              <a:t>Pasal 9 </a:t>
            </a: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000" b="1">
              <a:solidFill>
                <a:srgbClr val="000000"/>
              </a:solidFill>
              <a:latin typeface="Arial" charset="0"/>
              <a:ea typeface="Lucida Sans Unicode" pitchFamily="34" charset="0"/>
              <a:cs typeface="Lucida Sans Unicode" pitchFamily="34" charset="0"/>
            </a:endParaRPr>
          </a:p>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latin typeface="Arial" charset="0"/>
                <a:ea typeface="Lucida Sans Unicode" pitchFamily="34" charset="0"/>
                <a:cs typeface="Lucida Sans Unicode" pitchFamily="34" charset="0"/>
              </a:rPr>
              <a:t>Upaya </a:t>
            </a:r>
            <a:r>
              <a:rPr lang="en-GB" sz="2400" b="1">
                <a:solidFill>
                  <a:srgbClr val="FF0000"/>
                </a:solidFill>
                <a:effectLst>
                  <a:outerShdw blurRad="38100" dist="38100" dir="2700000" algn="tl">
                    <a:srgbClr val="000000"/>
                  </a:outerShdw>
                </a:effectLst>
                <a:latin typeface="Arial" charset="0"/>
                <a:ea typeface="Lucida Sans Unicode" pitchFamily="34" charset="0"/>
                <a:cs typeface="Lucida Sans Unicode" pitchFamily="34" charset="0"/>
              </a:rPr>
              <a:t>bela negara</a:t>
            </a:r>
            <a:r>
              <a:rPr lang="en-GB" sz="2400" b="1">
                <a:solidFill>
                  <a:srgbClr val="000000"/>
                </a:solidFill>
                <a:latin typeface="Arial" charset="0"/>
                <a:ea typeface="Lucida Sans Unicode" pitchFamily="34" charset="0"/>
                <a:cs typeface="Lucida Sans Unicode" pitchFamily="34" charset="0"/>
              </a:rPr>
              <a:t> adlh sikap &amp; perilaku WN yg dijiwai oleh kecintaannya kpd NKRI yg berdasarkan Pancasila &amp; UUD  1945 dlm menjamin kelangsungan hidup bangsa &amp; negara. </a:t>
            </a:r>
          </a:p>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000" b="1">
              <a:solidFill>
                <a:srgbClr val="000000"/>
              </a:solidFill>
              <a:latin typeface="Arial" charset="0"/>
              <a:ea typeface="Lucida Sans Unicode" pitchFamily="34" charset="0"/>
              <a:cs typeface="Lucida Sans Unicode" pitchFamily="34" charset="0"/>
            </a:endParaRPr>
          </a:p>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latin typeface="Arial" charset="0"/>
                <a:ea typeface="Lucida Sans Unicode" pitchFamily="34" charset="0"/>
                <a:cs typeface="Lucida Sans Unicode" pitchFamily="34" charset="0"/>
              </a:rPr>
              <a:t>Upaya </a:t>
            </a:r>
            <a:r>
              <a:rPr lang="en-GB" sz="2400" b="1">
                <a:solidFill>
                  <a:srgbClr val="FF0000"/>
                </a:solidFill>
                <a:effectLst>
                  <a:outerShdw blurRad="38100" dist="38100" dir="2700000" algn="tl">
                    <a:srgbClr val="000000"/>
                  </a:outerShdw>
                </a:effectLst>
                <a:latin typeface="Arial" charset="0"/>
                <a:ea typeface="Lucida Sans Unicode" pitchFamily="34" charset="0"/>
                <a:cs typeface="Lucida Sans Unicode" pitchFamily="34" charset="0"/>
              </a:rPr>
              <a:t>bela negara</a:t>
            </a:r>
            <a:r>
              <a:rPr lang="en-GB" sz="2400" b="1">
                <a:solidFill>
                  <a:srgbClr val="000000"/>
                </a:solidFill>
                <a:latin typeface="Arial" charset="0"/>
                <a:ea typeface="Lucida Sans Unicode" pitchFamily="34" charset="0"/>
                <a:cs typeface="Lucida Sans Unicode" pitchFamily="34" charset="0"/>
              </a:rPr>
              <a:t>, selain sbg kewajiban dsr manusia, jg merupakan kehormatan bg setiap WN  yg dilaksanakan dng penuh kesadaran, tanggung jawab, &amp; rela berkorban dlm pengabdian kpd negara &amp; bangsa. </a:t>
            </a:r>
          </a:p>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000" b="1">
                <a:solidFill>
                  <a:srgbClr val="000000"/>
                </a:solidFill>
                <a:latin typeface="Arial" charset="0"/>
                <a:ea typeface="Lucida Sans Unicode" pitchFamily="34" charset="0"/>
                <a:cs typeface="Lucida Sans Unicode" pitchFamily="34" charset="0"/>
              </a:rPr>
              <a:t/>
            </a:r>
            <a:br>
              <a:rPr lang="en-GB" sz="1000" b="1">
                <a:solidFill>
                  <a:srgbClr val="000000"/>
                </a:solidFill>
                <a:latin typeface="Arial" charset="0"/>
                <a:ea typeface="Lucida Sans Unicode" pitchFamily="34" charset="0"/>
                <a:cs typeface="Lucida Sans Unicode" pitchFamily="34" charset="0"/>
              </a:rPr>
            </a:br>
            <a:r>
              <a:rPr lang="en-GB" sz="2400" b="1">
                <a:solidFill>
                  <a:srgbClr val="000000"/>
                </a:solidFill>
                <a:latin typeface="Arial" charset="0"/>
                <a:ea typeface="Lucida Sans Unicode" pitchFamily="34" charset="0"/>
                <a:cs typeface="Lucida Sans Unicode" pitchFamily="34" charset="0"/>
              </a:rPr>
              <a:t>Yg dimaksud dng pengabdian </a:t>
            </a:r>
            <a:r>
              <a:rPr lang="en-GB" sz="2400" b="1">
                <a:solidFill>
                  <a:srgbClr val="FF0000"/>
                </a:solidFill>
                <a:effectLst>
                  <a:outerShdw blurRad="38100" dist="38100" dir="2700000" algn="tl">
                    <a:srgbClr val="000000"/>
                  </a:outerShdw>
                </a:effectLst>
                <a:latin typeface="Arial" charset="0"/>
                <a:ea typeface="Lucida Sans Unicode" pitchFamily="34" charset="0"/>
                <a:cs typeface="Lucida Sans Unicode" pitchFamily="34" charset="0"/>
              </a:rPr>
              <a:t>sesuai dng profesi</a:t>
            </a:r>
            <a:r>
              <a:rPr lang="en-GB" sz="2400" b="1">
                <a:solidFill>
                  <a:srgbClr val="000000"/>
                </a:solidFill>
                <a:latin typeface="Arial" charset="0"/>
                <a:ea typeface="Lucida Sans Unicode" pitchFamily="34" charset="0"/>
                <a:cs typeface="Lucida Sans Unicode" pitchFamily="34" charset="0"/>
              </a:rPr>
              <a:t> adlh pengabdian WN yg mempunyai profesi tertentu utk kepentingan han negara termasuk dlm menanggulangi dan/atau memperkecil akibat yg ditimbulkan oleh perang, </a:t>
            </a:r>
            <a:r>
              <a:rPr lang="en-GB" sz="2400" b="1">
                <a:solidFill>
                  <a:srgbClr val="000000"/>
                </a:solidFill>
                <a:effectLst>
                  <a:outerShdw blurRad="38100" dist="38100" dir="2700000" algn="tl">
                    <a:srgbClr val="FFFFFF"/>
                  </a:outerShdw>
                </a:effectLst>
                <a:latin typeface="Arial" charset="0"/>
                <a:ea typeface="Lucida Sans Unicode" pitchFamily="34" charset="0"/>
                <a:cs typeface="Lucida Sans Unicode" pitchFamily="34" charset="0"/>
              </a:rPr>
              <a:t>bencana alam</a:t>
            </a:r>
            <a:r>
              <a:rPr lang="en-GB" sz="2400" b="1">
                <a:solidFill>
                  <a:srgbClr val="000000"/>
                </a:solidFill>
                <a:latin typeface="Arial" charset="0"/>
                <a:ea typeface="Lucida Sans Unicode" pitchFamily="34" charset="0"/>
                <a:cs typeface="Lucida Sans Unicode" pitchFamily="34" charset="0"/>
              </a:rPr>
              <a:t>, atau bencana lainnya. </a:t>
            </a:r>
          </a:p>
        </p:txBody>
      </p:sp>
      <p:sp>
        <p:nvSpPr>
          <p:cNvPr id="43011" name="Text Box 3"/>
          <p:cNvSpPr txBox="1">
            <a:spLocks noChangeArrowheads="1"/>
          </p:cNvSpPr>
          <p:nvPr/>
        </p:nvSpPr>
        <p:spPr bwMode="auto">
          <a:xfrm>
            <a:off x="1928813" y="176213"/>
            <a:ext cx="5287962" cy="520700"/>
          </a:xfrm>
          <a:prstGeom prst="rect">
            <a:avLst/>
          </a:prstGeom>
          <a:solidFill>
            <a:srgbClr val="0000CC"/>
          </a:solidFill>
          <a:ln w="9525">
            <a:noFill/>
            <a:round/>
            <a:headEnd/>
            <a:tailEnd/>
          </a:ln>
          <a:effectLst/>
        </p:spPr>
        <p:txBody>
          <a:bodyPr lIns="90000" tIns="46800" rIns="90000" bIns="46800">
            <a:spAutoFit/>
          </a:bodyPr>
          <a:lstStyle/>
          <a:p>
            <a:pPr algn="ctr" defTabSz="457200">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a:solidFill>
                  <a:srgbClr val="FFFF00"/>
                </a:solidFill>
                <a:effectLst>
                  <a:outerShdw blurRad="38100" dist="38100" dir="2700000" algn="tl">
                    <a:srgbClr val="000000"/>
                  </a:outerShdw>
                </a:effectLst>
                <a:latin typeface="Arial" charset="0"/>
                <a:ea typeface="Lucida Sans Unicode" pitchFamily="34" charset="0"/>
                <a:cs typeface="Lucida Sans Unicode" pitchFamily="34" charset="0"/>
              </a:rPr>
              <a:t>UU 3/2002 Pertahanan Negara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82588" y="976313"/>
            <a:ext cx="8348662" cy="5580062"/>
          </a:xfrm>
          <a:prstGeom prst="rect">
            <a:avLst/>
          </a:prstGeom>
          <a:noFill/>
          <a:ln w="9525">
            <a:noFill/>
            <a:round/>
            <a:headEnd/>
            <a:tailEnd/>
          </a:ln>
          <a:effectLst/>
        </p:spPr>
        <p:txBody>
          <a:bodyPr lIns="90000" tIns="46800" rIns="90000" bIns="46800">
            <a:spAutoFit/>
          </a:bodyPr>
          <a:lstStyle/>
          <a:p>
            <a:pPr algn="ctr" defTabSz="457200">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FFFFFF"/>
                </a:solidFill>
                <a:effectLst>
                  <a:outerShdw blurRad="38100" dist="38100" dir="2700000" algn="tl">
                    <a:srgbClr val="000000"/>
                  </a:outerShdw>
                </a:effectLst>
                <a:latin typeface="Arial" charset="0"/>
                <a:ea typeface="Lucida Sans Unicode" pitchFamily="34" charset="0"/>
                <a:cs typeface="Lucida Sans Unicode" pitchFamily="34" charset="0"/>
              </a:rPr>
              <a:t>Penjelasan</a:t>
            </a: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FFFFFF"/>
                  </a:outerShdw>
                </a:effectLst>
                <a:latin typeface="Arial" charset="0"/>
                <a:ea typeface="Lucida Sans Unicode" pitchFamily="34" charset="0"/>
                <a:cs typeface="Lucida Sans Unicode" pitchFamily="34" charset="0"/>
              </a:rPr>
              <a:t>Pasal 9</a:t>
            </a: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a:solidFill>
                <a:srgbClr val="000000"/>
              </a:solidFill>
              <a:latin typeface="Arial" charset="0"/>
              <a:ea typeface="Lucida Sans Unicode" pitchFamily="34" charset="0"/>
              <a:cs typeface="Lucida Sans Unicode" pitchFamily="34" charset="0"/>
            </a:endParaRPr>
          </a:p>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a:solidFill>
                  <a:srgbClr val="000000"/>
                </a:solidFill>
                <a:latin typeface="Arial" charset="0"/>
                <a:ea typeface="Lucida Sans Unicode" pitchFamily="34" charset="0"/>
                <a:cs typeface="Lucida Sans Unicode" pitchFamily="34" charset="0"/>
              </a:rPr>
              <a:t>Sistem pertahanan negara </a:t>
            </a:r>
            <a:r>
              <a:rPr lang="en-GB" sz="2400">
                <a:solidFill>
                  <a:srgbClr val="000000"/>
                </a:solidFill>
                <a:latin typeface="Wingdings" pitchFamily="2" charset="2"/>
                <a:ea typeface="Lucida Sans Unicode" pitchFamily="34" charset="0"/>
                <a:cs typeface="Lucida Sans Unicode" pitchFamily="34" charset="0"/>
              </a:rPr>
              <a:t></a:t>
            </a:r>
            <a:r>
              <a:rPr lang="en-GB" sz="2400">
                <a:solidFill>
                  <a:srgbClr val="000000"/>
                </a:solidFill>
                <a:latin typeface="Arial" charset="0"/>
                <a:ea typeface="Lucida Sans Unicode" pitchFamily="34" charset="0"/>
                <a:cs typeface="Lucida Sans Unicode" pitchFamily="34" charset="0"/>
              </a:rPr>
              <a:t> </a:t>
            </a:r>
            <a:r>
              <a:rPr lang="en-GB" sz="2400" b="1">
                <a:solidFill>
                  <a:srgbClr val="CC0000"/>
                </a:solidFill>
                <a:latin typeface="Arial" charset="0"/>
                <a:ea typeface="Lucida Sans Unicode" pitchFamily="34" charset="0"/>
                <a:cs typeface="Lucida Sans Unicode" pitchFamily="34" charset="0"/>
              </a:rPr>
              <a:t>ancaman militer</a:t>
            </a:r>
            <a:r>
              <a:rPr lang="en-GB" sz="2400">
                <a:solidFill>
                  <a:srgbClr val="000000"/>
                </a:solidFill>
                <a:latin typeface="Arial" charset="0"/>
                <a:ea typeface="Lucida Sans Unicode" pitchFamily="34" charset="0"/>
                <a:cs typeface="Lucida Sans Unicode" pitchFamily="34" charset="0"/>
              </a:rPr>
              <a:t> </a:t>
            </a:r>
            <a:r>
              <a:rPr lang="en-GB" sz="2400">
                <a:solidFill>
                  <a:srgbClr val="000000"/>
                </a:solidFill>
                <a:latin typeface="Wingdings" pitchFamily="2" charset="2"/>
                <a:ea typeface="Lucida Sans Unicode" pitchFamily="34" charset="0"/>
                <a:cs typeface="Lucida Sans Unicode" pitchFamily="34" charset="0"/>
              </a:rPr>
              <a:t></a:t>
            </a:r>
            <a:r>
              <a:rPr lang="en-GB" sz="2400">
                <a:solidFill>
                  <a:srgbClr val="000000"/>
                </a:solidFill>
                <a:latin typeface="Arial" charset="0"/>
                <a:ea typeface="Lucida Sans Unicode" pitchFamily="34" charset="0"/>
                <a:cs typeface="Lucida Sans Unicode" pitchFamily="34" charset="0"/>
              </a:rPr>
              <a:t> TNI sbg komponen utama, didukung komponen cadangan &amp; komponen pendukung.</a:t>
            </a:r>
          </a:p>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a:solidFill>
                <a:srgbClr val="000000"/>
              </a:solidFill>
              <a:latin typeface="Arial" charset="0"/>
              <a:ea typeface="Lucida Sans Unicode" pitchFamily="34" charset="0"/>
              <a:cs typeface="Lucida Sans Unicode" pitchFamily="34" charset="0"/>
            </a:endParaRPr>
          </a:p>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a:solidFill>
                  <a:srgbClr val="000000"/>
                </a:solidFill>
                <a:latin typeface="Arial" charset="0"/>
                <a:ea typeface="Lucida Sans Unicode" pitchFamily="34" charset="0"/>
                <a:cs typeface="Lucida Sans Unicode" pitchFamily="34" charset="0"/>
              </a:rPr>
              <a:t>Sistem pertahanan negara </a:t>
            </a:r>
            <a:r>
              <a:rPr lang="en-GB" sz="2400">
                <a:solidFill>
                  <a:srgbClr val="000000"/>
                </a:solidFill>
                <a:latin typeface="Wingdings" pitchFamily="2" charset="2"/>
                <a:ea typeface="Lucida Sans Unicode" pitchFamily="34" charset="0"/>
                <a:cs typeface="Lucida Sans Unicode" pitchFamily="34" charset="0"/>
              </a:rPr>
              <a:t></a:t>
            </a:r>
            <a:r>
              <a:rPr lang="en-GB" sz="2400" b="1">
                <a:solidFill>
                  <a:srgbClr val="000000"/>
                </a:solidFill>
                <a:latin typeface="Arial" charset="0"/>
                <a:ea typeface="Lucida Sans Unicode" pitchFamily="34" charset="0"/>
                <a:cs typeface="Lucida Sans Unicode" pitchFamily="34" charset="0"/>
              </a:rPr>
              <a:t> </a:t>
            </a:r>
            <a:r>
              <a:rPr lang="en-GB" sz="2400" b="1">
                <a:solidFill>
                  <a:srgbClr val="CC0000"/>
                </a:solidFill>
                <a:latin typeface="Arial" charset="0"/>
                <a:ea typeface="Lucida Sans Unicode" pitchFamily="34" charset="0"/>
                <a:cs typeface="Lucida Sans Unicode" pitchFamily="34" charset="0"/>
              </a:rPr>
              <a:t>ancaman nonmiliter</a:t>
            </a:r>
            <a:r>
              <a:rPr lang="en-GB" sz="2400">
                <a:solidFill>
                  <a:srgbClr val="CC0000"/>
                </a:solidFill>
                <a:latin typeface="Arial" charset="0"/>
                <a:ea typeface="Lucida Sans Unicode" pitchFamily="34" charset="0"/>
                <a:cs typeface="Lucida Sans Unicode" pitchFamily="34" charset="0"/>
              </a:rPr>
              <a:t> </a:t>
            </a:r>
            <a:r>
              <a:rPr lang="en-GB" sz="2400">
                <a:solidFill>
                  <a:srgbClr val="000000"/>
                </a:solidFill>
                <a:latin typeface="Wingdings" pitchFamily="2" charset="2"/>
                <a:ea typeface="Lucida Sans Unicode" pitchFamily="34" charset="0"/>
                <a:cs typeface="Lucida Sans Unicode" pitchFamily="34" charset="0"/>
              </a:rPr>
              <a:t></a:t>
            </a:r>
            <a:r>
              <a:rPr lang="en-GB" sz="2400">
                <a:solidFill>
                  <a:srgbClr val="000000"/>
                </a:solidFill>
                <a:latin typeface="Arial" charset="0"/>
                <a:ea typeface="Lucida Sans Unicode" pitchFamily="34" charset="0"/>
                <a:cs typeface="Lucida Sans Unicode" pitchFamily="34" charset="0"/>
              </a:rPr>
              <a:t> lembaga pemerintah di luar bidang pertahanan sbg unsur utama yg disesuaikan dng bentuk &amp; sifat ancaman, didukung unsur2 lain dari kekuatan bangsa. </a:t>
            </a:r>
          </a:p>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a:solidFill>
                <a:srgbClr val="000000"/>
              </a:solidFill>
              <a:latin typeface="Arial" charset="0"/>
              <a:ea typeface="Lucida Sans Unicode" pitchFamily="34" charset="0"/>
              <a:cs typeface="Lucida Sans Unicode" pitchFamily="34" charset="0"/>
            </a:endParaRPr>
          </a:p>
          <a:p>
            <a:pPr defTabSz="457200">
              <a:buClr>
                <a:srgbClr val="0000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a:solidFill>
                  <a:srgbClr val="000099"/>
                </a:solidFill>
                <a:latin typeface="Arial" charset="0"/>
                <a:ea typeface="Lucida Sans Unicode" pitchFamily="34" charset="0"/>
                <a:cs typeface="Lucida Sans Unicode" pitchFamily="34" charset="0"/>
              </a:rPr>
              <a:t>Sishaneg melibatkan seluruh komponen pertahanan negara (komponen utama, komponen cadangan, &amp; komponen pendukung).</a:t>
            </a:r>
          </a:p>
        </p:txBody>
      </p:sp>
      <p:sp>
        <p:nvSpPr>
          <p:cNvPr id="45059" name="Text Box 3"/>
          <p:cNvSpPr txBox="1">
            <a:spLocks noChangeArrowheads="1"/>
          </p:cNvSpPr>
          <p:nvPr/>
        </p:nvSpPr>
        <p:spPr bwMode="auto">
          <a:xfrm>
            <a:off x="1928813" y="176213"/>
            <a:ext cx="5287962" cy="520700"/>
          </a:xfrm>
          <a:prstGeom prst="rect">
            <a:avLst/>
          </a:prstGeom>
          <a:solidFill>
            <a:srgbClr val="0000CC"/>
          </a:solidFill>
          <a:ln w="9525">
            <a:noFill/>
            <a:round/>
            <a:headEnd/>
            <a:tailEnd/>
          </a:ln>
          <a:effectLst/>
        </p:spPr>
        <p:txBody>
          <a:bodyPr lIns="90000" tIns="46800" rIns="90000" bIns="46800">
            <a:spAutoFit/>
          </a:bodyPr>
          <a:lstStyle/>
          <a:p>
            <a:pPr algn="ctr" defTabSz="457200">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a:solidFill>
                  <a:srgbClr val="FFFF00"/>
                </a:solidFill>
                <a:effectLst>
                  <a:outerShdw blurRad="38100" dist="38100" dir="2700000" algn="tl">
                    <a:srgbClr val="000000"/>
                  </a:outerShdw>
                </a:effectLst>
                <a:latin typeface="Arial" charset="0"/>
                <a:ea typeface="Lucida Sans Unicode" pitchFamily="34" charset="0"/>
                <a:cs typeface="Lucida Sans Unicode" pitchFamily="34" charset="0"/>
              </a:rPr>
              <a:t>UU 3/2002 Pertahanan Negara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77875"/>
          </a:xfrm>
        </p:spPr>
        <p:txBody>
          <a:bodyPr/>
          <a:lstStyle/>
          <a:p>
            <a:pPr eaLnBrk="1" hangingPunct="1"/>
            <a:r>
              <a:rPr lang="en-US" sz="3600" smtClean="0">
                <a:latin typeface="Comic Sans MS" pitchFamily="66" charset="0"/>
              </a:rPr>
              <a:t>Geopolitik</a:t>
            </a:r>
          </a:p>
        </p:txBody>
      </p:sp>
      <p:sp>
        <p:nvSpPr>
          <p:cNvPr id="3075" name="Rectangle 3"/>
          <p:cNvSpPr>
            <a:spLocks noGrp="1" noChangeArrowheads="1"/>
          </p:cNvSpPr>
          <p:nvPr>
            <p:ph type="body" idx="1"/>
          </p:nvPr>
        </p:nvSpPr>
        <p:spPr>
          <a:xfrm>
            <a:off x="457200" y="1196975"/>
            <a:ext cx="8229600" cy="4929188"/>
          </a:xfrm>
        </p:spPr>
        <p:txBody>
          <a:bodyPr/>
          <a:lstStyle/>
          <a:p>
            <a:pPr algn="just" eaLnBrk="1" hangingPunct="1">
              <a:lnSpc>
                <a:spcPct val="80000"/>
              </a:lnSpc>
            </a:pPr>
            <a:r>
              <a:rPr lang="en-US" sz="2400" smtClean="0">
                <a:latin typeface="Comic Sans MS" pitchFamily="66" charset="0"/>
              </a:rPr>
              <a:t>Geopolitik adalah kebijakan dalam rangka mencapai tujuan nasional dengan memanfaatkan keuntungan letak geografis negara berdasarkan pengetahuan ilmiah tentang kondisi geografis. </a:t>
            </a:r>
          </a:p>
          <a:p>
            <a:pPr algn="just" eaLnBrk="1" hangingPunct="1">
              <a:lnSpc>
                <a:spcPct val="80000"/>
              </a:lnSpc>
              <a:buFontTx/>
              <a:buNone/>
            </a:pPr>
            <a:endParaRPr lang="en-US" sz="2400" smtClean="0">
              <a:latin typeface="Comic Sans MS" pitchFamily="66" charset="0"/>
            </a:endParaRPr>
          </a:p>
          <a:p>
            <a:pPr algn="just" eaLnBrk="1" hangingPunct="1">
              <a:lnSpc>
                <a:spcPct val="80000"/>
              </a:lnSpc>
            </a:pPr>
            <a:r>
              <a:rPr lang="en-US" sz="2400" smtClean="0">
                <a:latin typeface="Comic Sans MS" pitchFamily="66" charset="0"/>
              </a:rPr>
              <a:t>Paham geopolitik bangsa Indonesia terumuskan dalam konsepsi wawasan nusantara.</a:t>
            </a:r>
          </a:p>
          <a:p>
            <a:pPr algn="just" eaLnBrk="1" hangingPunct="1">
              <a:lnSpc>
                <a:spcPct val="80000"/>
              </a:lnSpc>
              <a:buFontTx/>
              <a:buNone/>
            </a:pPr>
            <a:endParaRPr lang="en-US" sz="2400" smtClean="0">
              <a:latin typeface="Comic Sans MS" pitchFamily="66" charset="0"/>
            </a:endParaRPr>
          </a:p>
          <a:p>
            <a:pPr algn="just" eaLnBrk="1" hangingPunct="1">
              <a:lnSpc>
                <a:spcPct val="80000"/>
              </a:lnSpc>
            </a:pPr>
            <a:r>
              <a:rPr lang="en-US" sz="2400" smtClean="0">
                <a:latin typeface="Comic Sans MS" pitchFamily="66" charset="0"/>
              </a:rPr>
              <a:t>Berdasarkan fakta geografis dan sejarah inilah, wilayah Indonesia beserta apa yang ada di dalamnya dipandang sebagai satu kesatuan. Pandangan atau wawasan nasional Indonesia ini dinamakan Wawasan Nusantara sebagai konsepsi geopolitik bangsa Indonesia.</a:t>
            </a:r>
          </a:p>
          <a:p>
            <a:pPr algn="just" eaLnBrk="1" hangingPunct="1">
              <a:lnSpc>
                <a:spcPct val="80000"/>
              </a:lnSpc>
              <a:buFontTx/>
              <a:buNone/>
            </a:pPr>
            <a:endParaRPr lang="en-US" sz="2400" smtClean="0">
              <a:latin typeface="Comic Sans MS"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77788" y="671513"/>
            <a:ext cx="8951912" cy="6221412"/>
          </a:xfrm>
          <a:prstGeom prst="rect">
            <a:avLst/>
          </a:prstGeom>
          <a:noFill/>
          <a:ln w="9525">
            <a:noFill/>
            <a:round/>
            <a:headEnd/>
            <a:tailEnd/>
          </a:ln>
          <a:effectLst/>
        </p:spPr>
        <p:txBody>
          <a:bodyPr lIns="90000" tIns="46800" rIns="90000" bIns="46800">
            <a:spAutoFit/>
          </a:bodyPr>
          <a:lstStyle/>
          <a:p>
            <a:pPr algn="ctr" defTabSz="457200">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FFFFFF"/>
                </a:solidFill>
                <a:effectLst>
                  <a:outerShdw blurRad="38100" dist="38100" dir="2700000" algn="tl">
                    <a:srgbClr val="000000"/>
                  </a:outerShdw>
                </a:effectLst>
                <a:latin typeface="Arial" charset="0"/>
                <a:ea typeface="Lucida Sans Unicode" pitchFamily="34" charset="0"/>
                <a:cs typeface="Lucida Sans Unicode" pitchFamily="34" charset="0"/>
              </a:rPr>
              <a:t>Penjelasan</a:t>
            </a: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effectLst>
                  <a:outerShdw blurRad="38100" dist="38100" dir="2700000" algn="tl">
                    <a:srgbClr val="FFFFFF"/>
                  </a:outerShdw>
                </a:effectLst>
                <a:latin typeface="Arial" charset="0"/>
                <a:ea typeface="Lucida Sans Unicode" pitchFamily="34" charset="0"/>
                <a:cs typeface="Lucida Sans Unicode" pitchFamily="34" charset="0"/>
              </a:rPr>
              <a:t>Pasal 9</a:t>
            </a:r>
          </a:p>
          <a:p>
            <a:pPr algn="ctr" defTabSz="457200">
              <a:buClr>
                <a:srgbClr val="0000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a:solidFill>
                <a:srgbClr val="000099"/>
              </a:solidFill>
              <a:latin typeface="Arial" charset="0"/>
              <a:ea typeface="Lucida Sans Unicode" pitchFamily="34" charset="0"/>
              <a:cs typeface="Lucida Sans Unicode" pitchFamily="34" charset="0"/>
            </a:endParaRPr>
          </a:p>
          <a:p>
            <a:pPr defTabSz="457200">
              <a:buClr>
                <a:srgbClr val="0000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a:solidFill>
                  <a:srgbClr val="000099"/>
                </a:solidFill>
                <a:latin typeface="Arial" charset="0"/>
                <a:ea typeface="Lucida Sans Unicode" pitchFamily="34" charset="0"/>
                <a:cs typeface="Lucida Sans Unicode" pitchFamily="34" charset="0"/>
              </a:rPr>
              <a:t>Berbeda dng komponen kekuatan Hankamneg (UU No 20 Thn 1982 ttg Ketentuan-ketentuan Pokok Hankamneg RI) </a:t>
            </a:r>
            <a:r>
              <a:rPr lang="en-GB" sz="2400">
                <a:solidFill>
                  <a:srgbClr val="000099"/>
                </a:solidFill>
                <a:latin typeface="Wingdings" pitchFamily="2" charset="2"/>
                <a:ea typeface="Lucida Sans Unicode" pitchFamily="34" charset="0"/>
                <a:cs typeface="Lucida Sans Unicode" pitchFamily="34" charset="0"/>
              </a:rPr>
              <a:t></a:t>
            </a:r>
            <a:r>
              <a:rPr lang="en-GB" sz="2400">
                <a:solidFill>
                  <a:srgbClr val="000099"/>
                </a:solidFill>
                <a:latin typeface="Arial" charset="0"/>
                <a:ea typeface="Lucida Sans Unicode" pitchFamily="34" charset="0"/>
                <a:cs typeface="Lucida Sans Unicode" pitchFamily="34" charset="0"/>
              </a:rPr>
              <a:t> terdiri atas komponen dasar, komponen utama, komponen khusus, &amp; komponen pendukung.</a:t>
            </a:r>
          </a:p>
          <a:p>
            <a:pPr defTabSz="457200">
              <a:buClr>
                <a:srgbClr val="0000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a:solidFill>
                <a:srgbClr val="000099"/>
              </a:solidFill>
              <a:latin typeface="Arial" charset="0"/>
              <a:ea typeface="Lucida Sans Unicode" pitchFamily="34" charset="0"/>
              <a:cs typeface="Lucida Sans Unicode" pitchFamily="34" charset="0"/>
            </a:endParaRPr>
          </a:p>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a:solidFill>
                  <a:srgbClr val="000000"/>
                </a:solidFill>
                <a:latin typeface="Arial" charset="0"/>
                <a:ea typeface="Lucida Sans Unicode" pitchFamily="34" charset="0"/>
                <a:cs typeface="Lucida Sans Unicode" pitchFamily="34" charset="0"/>
              </a:rPr>
              <a:t>Perbedaan lain </a:t>
            </a:r>
            <a:r>
              <a:rPr lang="en-GB" sz="2400">
                <a:solidFill>
                  <a:srgbClr val="000000"/>
                </a:solidFill>
                <a:latin typeface="Wingdings" pitchFamily="2" charset="2"/>
                <a:ea typeface="Lucida Sans Unicode" pitchFamily="34" charset="0"/>
                <a:cs typeface="Lucida Sans Unicode" pitchFamily="34" charset="0"/>
              </a:rPr>
              <a:t></a:t>
            </a:r>
            <a:r>
              <a:rPr lang="en-GB" sz="2400">
                <a:solidFill>
                  <a:srgbClr val="000000"/>
                </a:solidFill>
                <a:latin typeface="Arial" charset="0"/>
                <a:ea typeface="Lucida Sans Unicode" pitchFamily="34" charset="0"/>
                <a:cs typeface="Lucida Sans Unicode" pitchFamily="34" charset="0"/>
              </a:rPr>
              <a:t>TNI sj yg ditetapkan sbg komponen utama, sedangkan cad TNI dimasukkan sbg komponen cad. Hal tsb dimaksudkan agar pelaksanaan penyelenggaraan han negara sesuai dng </a:t>
            </a:r>
            <a:r>
              <a:rPr lang="en-GB" sz="2400">
                <a:solidFill>
                  <a:srgbClr val="000099"/>
                </a:solidFill>
                <a:latin typeface="Arial" charset="0"/>
                <a:ea typeface="Lucida Sans Unicode" pitchFamily="34" charset="0"/>
                <a:cs typeface="Lucida Sans Unicode" pitchFamily="34" charset="0"/>
              </a:rPr>
              <a:t>aturan hukum internasional</a:t>
            </a:r>
            <a:r>
              <a:rPr lang="en-GB" sz="2400">
                <a:solidFill>
                  <a:srgbClr val="000000"/>
                </a:solidFill>
                <a:latin typeface="Arial" charset="0"/>
                <a:ea typeface="Lucida Sans Unicode" pitchFamily="34" charset="0"/>
                <a:cs typeface="Lucida Sans Unicode" pitchFamily="34" charset="0"/>
              </a:rPr>
              <a:t> yg berkaitan dng prinsip pembedaan perlakuan thdp </a:t>
            </a:r>
            <a:r>
              <a:rPr lang="en-GB" sz="2400" b="1">
                <a:solidFill>
                  <a:srgbClr val="CC0000"/>
                </a:solidFill>
                <a:latin typeface="Arial" charset="0"/>
                <a:ea typeface="Lucida Sans Unicode" pitchFamily="34" charset="0"/>
                <a:cs typeface="Lucida Sans Unicode" pitchFamily="34" charset="0"/>
              </a:rPr>
              <a:t>kombatan</a:t>
            </a:r>
            <a:r>
              <a:rPr lang="en-GB" sz="2400" b="1">
                <a:solidFill>
                  <a:srgbClr val="000000"/>
                </a:solidFill>
                <a:latin typeface="Arial" charset="0"/>
                <a:ea typeface="Lucida Sans Unicode" pitchFamily="34" charset="0"/>
                <a:cs typeface="Lucida Sans Unicode" pitchFamily="34" charset="0"/>
              </a:rPr>
              <a:t> </a:t>
            </a:r>
            <a:r>
              <a:rPr lang="en-GB" sz="2400">
                <a:solidFill>
                  <a:srgbClr val="000000"/>
                </a:solidFill>
                <a:latin typeface="Arial" charset="0"/>
                <a:ea typeface="Lucida Sans Unicode" pitchFamily="34" charset="0"/>
                <a:cs typeface="Lucida Sans Unicode" pitchFamily="34" charset="0"/>
              </a:rPr>
              <a:t>&amp; </a:t>
            </a:r>
            <a:r>
              <a:rPr lang="en-GB" sz="2400" b="1">
                <a:solidFill>
                  <a:srgbClr val="CC0000"/>
                </a:solidFill>
                <a:latin typeface="Arial" charset="0"/>
                <a:ea typeface="Lucida Sans Unicode" pitchFamily="34" charset="0"/>
                <a:cs typeface="Lucida Sans Unicode" pitchFamily="34" charset="0"/>
              </a:rPr>
              <a:t>nonkombatan</a:t>
            </a:r>
            <a:r>
              <a:rPr lang="en-GB" sz="2400">
                <a:solidFill>
                  <a:srgbClr val="000000"/>
                </a:solidFill>
                <a:latin typeface="Arial" charset="0"/>
                <a:ea typeface="Lucida Sans Unicode" pitchFamily="34" charset="0"/>
                <a:cs typeface="Lucida Sans Unicode" pitchFamily="34" charset="0"/>
              </a:rPr>
              <a:t>, serta utk penyederhanaan pengorganisasian upaya bela negara.</a:t>
            </a:r>
          </a:p>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a:solidFill>
                  <a:srgbClr val="000000"/>
                </a:solidFill>
                <a:latin typeface="Arial" charset="0"/>
                <a:ea typeface="Lucida Sans Unicode" pitchFamily="34" charset="0"/>
                <a:cs typeface="Lucida Sans Unicode" pitchFamily="34" charset="0"/>
              </a:rPr>
              <a:t>Di samping itu, UU ini jg mengatur mengenai SDA, SDB, serta sarpras nasional, baik sbgi komponen cadangan maupun komponen pendukung. </a:t>
            </a:r>
          </a:p>
        </p:txBody>
      </p:sp>
      <p:sp>
        <p:nvSpPr>
          <p:cNvPr id="47107" name="Text Box 3"/>
          <p:cNvSpPr txBox="1">
            <a:spLocks noChangeArrowheads="1"/>
          </p:cNvSpPr>
          <p:nvPr/>
        </p:nvSpPr>
        <p:spPr bwMode="auto">
          <a:xfrm>
            <a:off x="1928813" y="100013"/>
            <a:ext cx="5287962" cy="520700"/>
          </a:xfrm>
          <a:prstGeom prst="rect">
            <a:avLst/>
          </a:prstGeom>
          <a:solidFill>
            <a:srgbClr val="0000CC"/>
          </a:solidFill>
          <a:ln w="9525">
            <a:noFill/>
            <a:round/>
            <a:headEnd/>
            <a:tailEnd/>
          </a:ln>
          <a:effectLst/>
        </p:spPr>
        <p:txBody>
          <a:bodyPr lIns="90000" tIns="46800" rIns="90000" bIns="46800">
            <a:spAutoFit/>
          </a:bodyPr>
          <a:lstStyle/>
          <a:p>
            <a:pPr algn="ctr" defTabSz="457200">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a:solidFill>
                  <a:srgbClr val="FFFF00"/>
                </a:solidFill>
                <a:effectLst>
                  <a:outerShdw blurRad="38100" dist="38100" dir="2700000" algn="tl">
                    <a:srgbClr val="000000"/>
                  </a:outerShdw>
                </a:effectLst>
                <a:latin typeface="Arial" charset="0"/>
                <a:ea typeface="Lucida Sans Unicode" pitchFamily="34" charset="0"/>
                <a:cs typeface="Lucida Sans Unicode" pitchFamily="34" charset="0"/>
              </a:rPr>
              <a:t>UU 3/2002 Pertahanan Negara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4288" y="660400"/>
            <a:ext cx="9144000" cy="6159500"/>
          </a:xfrm>
          <a:prstGeom prst="rect">
            <a:avLst/>
          </a:prstGeom>
          <a:noFill/>
          <a:ln w="9525">
            <a:noFill/>
            <a:round/>
            <a:headEnd/>
            <a:tailEnd/>
          </a:ln>
          <a:effectLst/>
        </p:spPr>
        <p:txBody>
          <a:bodyPr lIns="90000" tIns="46800" rIns="90000" bIns="46800">
            <a:spAutoFit/>
          </a:bodyPr>
          <a:lstStyle/>
          <a:p>
            <a:pPr algn="ctr" defTabSz="457200">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FFFFFF"/>
                </a:solidFill>
                <a:effectLst>
                  <a:outerShdw blurRad="38100" dist="38100" dir="2700000" algn="tl">
                    <a:srgbClr val="000000"/>
                  </a:outerShdw>
                </a:effectLst>
                <a:latin typeface="Arial" charset="0"/>
                <a:ea typeface="Lucida Sans Unicode" pitchFamily="34" charset="0"/>
                <a:cs typeface="Lucida Sans Unicode" pitchFamily="34" charset="0"/>
              </a:rPr>
              <a:t>Penjelasan</a:t>
            </a: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000000"/>
                </a:solidFill>
                <a:latin typeface="Arial" charset="0"/>
                <a:ea typeface="Lucida Sans Unicode" pitchFamily="34" charset="0"/>
                <a:cs typeface="Lucida Sans Unicode" pitchFamily="34" charset="0"/>
              </a:rPr>
              <a:t>Pasal 20</a:t>
            </a: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400" b="1">
              <a:solidFill>
                <a:srgbClr val="000000"/>
              </a:solidFill>
              <a:latin typeface="Arial" charset="0"/>
              <a:ea typeface="Lucida Sans Unicode" pitchFamily="34" charset="0"/>
              <a:cs typeface="Lucida Sans Unicode" pitchFamily="34" charset="0"/>
            </a:endParaRPr>
          </a:p>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a:solidFill>
                  <a:srgbClr val="000000"/>
                </a:solidFill>
                <a:latin typeface="Arial" charset="0"/>
                <a:ea typeface="Lucida Sans Unicode" pitchFamily="34" charset="0"/>
                <a:cs typeface="Lucida Sans Unicode" pitchFamily="34" charset="0"/>
              </a:rPr>
              <a:t>(2) Segala sumber daya nasional yg berupa SDM, SDA &amp; SDB, </a:t>
            </a:r>
            <a:r>
              <a:rPr lang="en-GB" sz="2400">
                <a:solidFill>
                  <a:srgbClr val="CC0000"/>
                </a:solidFill>
                <a:latin typeface="Arial" charset="0"/>
                <a:ea typeface="Lucida Sans Unicode" pitchFamily="34" charset="0"/>
                <a:cs typeface="Lucida Sans Unicode" pitchFamily="34" charset="0"/>
              </a:rPr>
              <a:t>nilai-nilai</a:t>
            </a:r>
            <a:r>
              <a:rPr lang="en-GB" sz="2400">
                <a:solidFill>
                  <a:srgbClr val="000000"/>
                </a:solidFill>
                <a:latin typeface="Arial" charset="0"/>
                <a:ea typeface="Lucida Sans Unicode" pitchFamily="34" charset="0"/>
                <a:cs typeface="Lucida Sans Unicode" pitchFamily="34" charset="0"/>
              </a:rPr>
              <a:t>, teknologi, &amp; dana dpt didayagunakan utk meningkatkan kemampuan han neg yg diatur lbh lanjut dng Peraturan Pemrth. </a:t>
            </a:r>
          </a:p>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a:solidFill>
                <a:srgbClr val="000000"/>
              </a:solidFill>
              <a:latin typeface="Arial" charset="0"/>
              <a:ea typeface="Lucida Sans Unicode" pitchFamily="34" charset="0"/>
              <a:cs typeface="Lucida Sans Unicode" pitchFamily="34" charset="0"/>
            </a:endParaRPr>
          </a:p>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a:solidFill>
                  <a:srgbClr val="000000"/>
                </a:solidFill>
                <a:latin typeface="Arial" charset="0"/>
                <a:ea typeface="Lucida Sans Unicode" pitchFamily="34" charset="0"/>
                <a:cs typeface="Lucida Sans Unicode" pitchFamily="34" charset="0"/>
              </a:rPr>
              <a:t>Yg dimaksud dng </a:t>
            </a:r>
            <a:r>
              <a:rPr lang="en-GB" sz="2400">
                <a:solidFill>
                  <a:srgbClr val="CC0000"/>
                </a:solidFill>
                <a:latin typeface="Arial" charset="0"/>
                <a:ea typeface="Lucida Sans Unicode" pitchFamily="34" charset="0"/>
                <a:cs typeface="Lucida Sans Unicode" pitchFamily="34" charset="0"/>
              </a:rPr>
              <a:t>nilai-nilai</a:t>
            </a:r>
            <a:r>
              <a:rPr lang="en-GB" sz="2400">
                <a:solidFill>
                  <a:srgbClr val="000000"/>
                </a:solidFill>
                <a:latin typeface="Arial" charset="0"/>
                <a:ea typeface="Lucida Sans Unicode" pitchFamily="34" charset="0"/>
                <a:cs typeface="Lucida Sans Unicode" pitchFamily="34" charset="0"/>
              </a:rPr>
              <a:t> adlh seperangkat pranata, prinsip, &amp; kondisi yg diyakini kebenarannya utk digunakan sbg instrumen pengatur kehidupan dlm mengukur kinerja, baik moral maupun fisik &amp; sekaligus menunjukkan identitas &amp; jati diri yg brsangkutan. </a:t>
            </a:r>
          </a:p>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a:solidFill>
                  <a:srgbClr val="000000"/>
                </a:solidFill>
                <a:latin typeface="Arial" charset="0"/>
                <a:ea typeface="Lucida Sans Unicode" pitchFamily="34" charset="0"/>
                <a:cs typeface="Lucida Sans Unicode" pitchFamily="34" charset="0"/>
              </a:rPr>
              <a:t>Nilai yg berkaitan dng sis han neg, antara lain: </a:t>
            </a:r>
          </a:p>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a:solidFill>
                  <a:srgbClr val="000000"/>
                </a:solidFill>
                <a:latin typeface="Arial" charset="0"/>
                <a:ea typeface="Lucida Sans Unicode" pitchFamily="34" charset="0"/>
                <a:cs typeface="Lucida Sans Unicode" pitchFamily="34" charset="0"/>
              </a:rPr>
              <a:t>a. Nilai yg terkandung dlm Pancasila &amp; UUD 1945. </a:t>
            </a:r>
          </a:p>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a:solidFill>
                  <a:srgbClr val="000000"/>
                </a:solidFill>
                <a:latin typeface="Arial" charset="0"/>
                <a:ea typeface="Lucida Sans Unicode" pitchFamily="34" charset="0"/>
                <a:cs typeface="Lucida Sans Unicode" pitchFamily="34" charset="0"/>
              </a:rPr>
              <a:t>b. Nilai yg terkandung dlm SM, Sumpah Prajurit, &amp; Doktrin TNI. </a:t>
            </a:r>
          </a:p>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a:solidFill>
                  <a:srgbClr val="000000"/>
                </a:solidFill>
                <a:latin typeface="Arial" charset="0"/>
                <a:ea typeface="Lucida Sans Unicode" pitchFamily="34" charset="0"/>
                <a:cs typeface="Lucida Sans Unicode" pitchFamily="34" charset="0"/>
              </a:rPr>
              <a:t>c. Nilai sbg bangsa pejuang. </a:t>
            </a:r>
          </a:p>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a:solidFill>
                  <a:srgbClr val="000000"/>
                </a:solidFill>
                <a:latin typeface="Arial" charset="0"/>
                <a:ea typeface="Lucida Sans Unicode" pitchFamily="34" charset="0"/>
                <a:cs typeface="Lucida Sans Unicode" pitchFamily="34" charset="0"/>
              </a:rPr>
              <a:t>d. Nilai gotong-royong. </a:t>
            </a:r>
          </a:p>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a:solidFill>
                  <a:srgbClr val="000000"/>
                </a:solidFill>
                <a:latin typeface="Arial" charset="0"/>
                <a:ea typeface="Lucida Sans Unicode" pitchFamily="34" charset="0"/>
                <a:cs typeface="Lucida Sans Unicode" pitchFamily="34" charset="0"/>
              </a:rPr>
              <a:t>e. Nilai baru yg sesuai dng kebutuhan Bangsa Indonesia.</a:t>
            </a:r>
          </a:p>
        </p:txBody>
      </p:sp>
      <p:pic>
        <p:nvPicPr>
          <p:cNvPr id="49155" name="Picture 3"/>
          <p:cNvPicPr>
            <a:picLocks noChangeAspect="1" noChangeArrowheads="1"/>
          </p:cNvPicPr>
          <p:nvPr/>
        </p:nvPicPr>
        <p:blipFill>
          <a:blip r:embed="rId3" cstate="print"/>
          <a:srcRect/>
          <a:stretch>
            <a:fillRect/>
          </a:stretch>
        </p:blipFill>
        <p:spPr bwMode="auto">
          <a:xfrm>
            <a:off x="7408863" y="95250"/>
            <a:ext cx="1168400" cy="1501775"/>
          </a:xfrm>
          <a:prstGeom prst="rect">
            <a:avLst/>
          </a:prstGeom>
          <a:noFill/>
          <a:ln w="9525">
            <a:noFill/>
            <a:round/>
            <a:headEnd/>
            <a:tailEnd/>
          </a:ln>
          <a:effectLst>
            <a:outerShdw dist="17819" dir="2700000" algn="ctr" rotWithShape="0">
              <a:srgbClr val="808080"/>
            </a:outerShdw>
          </a:effectLst>
        </p:spPr>
      </p:pic>
      <p:sp>
        <p:nvSpPr>
          <p:cNvPr id="49156" name="Text Box 4"/>
          <p:cNvSpPr txBox="1">
            <a:spLocks noChangeArrowheads="1"/>
          </p:cNvSpPr>
          <p:nvPr/>
        </p:nvSpPr>
        <p:spPr bwMode="auto">
          <a:xfrm>
            <a:off x="1928813" y="100013"/>
            <a:ext cx="5287962" cy="520700"/>
          </a:xfrm>
          <a:prstGeom prst="rect">
            <a:avLst/>
          </a:prstGeom>
          <a:solidFill>
            <a:srgbClr val="0000CC"/>
          </a:solidFill>
          <a:ln w="9525">
            <a:noFill/>
            <a:round/>
            <a:headEnd/>
            <a:tailEnd/>
          </a:ln>
          <a:effectLst/>
        </p:spPr>
        <p:txBody>
          <a:bodyPr lIns="90000" tIns="46800" rIns="90000" bIns="46800">
            <a:spAutoFit/>
          </a:bodyPr>
          <a:lstStyle/>
          <a:p>
            <a:pPr algn="ctr" defTabSz="457200">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a:solidFill>
                  <a:srgbClr val="FFFF00"/>
                </a:solidFill>
                <a:effectLst>
                  <a:outerShdw blurRad="38100" dist="38100" dir="2700000" algn="tl">
                    <a:srgbClr val="000000"/>
                  </a:outerShdw>
                </a:effectLst>
                <a:latin typeface="Arial" charset="0"/>
                <a:ea typeface="Lucida Sans Unicode" pitchFamily="34" charset="0"/>
                <a:cs typeface="Lucida Sans Unicode" pitchFamily="34" charset="0"/>
              </a:rPr>
              <a:t>UU 3/2002 Pertahanan Negara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96838" y="796925"/>
            <a:ext cx="8951912" cy="5580063"/>
          </a:xfrm>
          <a:prstGeom prst="rect">
            <a:avLst/>
          </a:prstGeom>
          <a:noFill/>
          <a:ln w="9525">
            <a:noFill/>
            <a:round/>
            <a:headEnd/>
            <a:tailEnd/>
          </a:ln>
        </p:spPr>
        <p:txBody>
          <a:bodyPr lIns="90000" tIns="46800" rIns="90000" bIns="46800">
            <a:spAutoFit/>
          </a:bodyPr>
          <a:lstStyle/>
          <a:p>
            <a:pPr defTabSz="457200">
              <a:buClr>
                <a:srgbClr val="660066"/>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660066"/>
                </a:solidFill>
                <a:cs typeface="Lucida Sans Unicode" pitchFamily="34" charset="0"/>
              </a:rPr>
              <a:t>Pasal 2</a:t>
            </a: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cs typeface="Lucida Sans Unicode" pitchFamily="34" charset="0"/>
              </a:rPr>
              <a:t>Jati diri Tentara Nasional Indonesia adlh :</a:t>
            </a: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cs typeface="Lucida Sans Unicode" pitchFamily="34" charset="0"/>
              </a:rPr>
              <a:t>a. Tentara Rakyat, yaitu tentara yg anggotanya berasal dr WNI;</a:t>
            </a: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cs typeface="Lucida Sans Unicode" pitchFamily="34" charset="0"/>
              </a:rPr>
              <a:t>b. Tentara pejuang, yaitu tentara yg berjuang menegakkan NKRI &amp; tdk mengenal menyerah dlm melaksanakan &amp; menyelesaikan tugasnya;</a:t>
            </a: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cs typeface="Lucida Sans Unicode" pitchFamily="34" charset="0"/>
              </a:rPr>
              <a:t>c. Tentara Nasional, yaitu tentara kebangsaan Indonesia yg bertugas demi kepentingan negara &amp; di atas kepentingan daerah, suku, ras, dan golongan agama; &amp;</a:t>
            </a: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cs typeface="Lucida Sans Unicode" pitchFamily="34" charset="0"/>
              </a:rPr>
              <a:t>d. Tentara Profesional, yaitu tentara yg terlatih, terdidik, diperlengkapi scr baik, tdk berpolitik praktis, tdk berbisnis, &amp; dijamin kesejahteraannya, serta mengikuti kebijakan politik negara yg menganut prinsip demokrasi, supremasi sipil, HAM, ketentuan hukum nasional, &amp; hukum internasional yg tlh diratifikasi.</a:t>
            </a:r>
          </a:p>
        </p:txBody>
      </p:sp>
      <p:sp>
        <p:nvSpPr>
          <p:cNvPr id="51203" name="Text Box 3"/>
          <p:cNvSpPr txBox="1">
            <a:spLocks noChangeArrowheads="1"/>
          </p:cNvSpPr>
          <p:nvPr/>
        </p:nvSpPr>
        <p:spPr bwMode="auto">
          <a:xfrm>
            <a:off x="2989263" y="161925"/>
            <a:ext cx="3122612" cy="520700"/>
          </a:xfrm>
          <a:prstGeom prst="rect">
            <a:avLst/>
          </a:prstGeom>
          <a:solidFill>
            <a:srgbClr val="CC0000"/>
          </a:solidFill>
          <a:ln w="9525">
            <a:noFill/>
            <a:round/>
            <a:headEnd/>
            <a:tailEnd/>
          </a:ln>
          <a:effectLst/>
        </p:spPr>
        <p:txBody>
          <a:bodyPr lIns="90000" tIns="46800" rIns="90000" bIns="46800">
            <a:spAutoFit/>
          </a:bodyPr>
          <a:lstStyle/>
          <a:p>
            <a:pPr algn="ctr" defTabSz="457200">
              <a:spcBef>
                <a:spcPts val="1750"/>
              </a:spcBef>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a:solidFill>
                  <a:srgbClr val="FFFFFF"/>
                </a:solidFill>
                <a:effectLst>
                  <a:outerShdw blurRad="38100" dist="38100" dir="2700000" algn="tl">
                    <a:srgbClr val="000000"/>
                  </a:outerShdw>
                </a:effectLst>
                <a:latin typeface="Arial" charset="0"/>
                <a:ea typeface="Lucida Sans Unicode" pitchFamily="34" charset="0"/>
                <a:cs typeface="Lucida Sans Unicode" pitchFamily="34" charset="0"/>
              </a:rPr>
              <a:t>UU 34/2004 TNI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06388" y="739775"/>
            <a:ext cx="8485187" cy="3021013"/>
          </a:xfrm>
          <a:prstGeom prst="rect">
            <a:avLst/>
          </a:prstGeom>
          <a:noFill/>
          <a:ln w="9525">
            <a:noFill/>
            <a:round/>
            <a:headEnd/>
            <a:tailEnd/>
          </a:ln>
        </p:spPr>
        <p:txBody>
          <a:bodyPr lIns="90000" tIns="46800" rIns="90000" bIns="46800">
            <a:spAutoFit/>
          </a:bodyPr>
          <a:lstStyle/>
          <a:p>
            <a:pPr defTabSz="457200">
              <a:buClr>
                <a:srgbClr val="660066"/>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660066"/>
                </a:solidFill>
                <a:cs typeface="Lucida Sans Unicode" pitchFamily="34" charset="0"/>
              </a:rPr>
              <a:t>Pasal 21</a:t>
            </a: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cs typeface="Lucida Sans Unicode" pitchFamily="34" charset="0"/>
              </a:rPr>
              <a:t>Prajurit adalah </a:t>
            </a:r>
            <a:r>
              <a:rPr lang="en-GB" sz="2400">
                <a:solidFill>
                  <a:srgbClr val="CC0000"/>
                </a:solidFill>
                <a:cs typeface="Lucida Sans Unicode" pitchFamily="34" charset="0"/>
              </a:rPr>
              <a:t>warga negara</a:t>
            </a:r>
            <a:r>
              <a:rPr lang="en-GB" sz="2400">
                <a:solidFill>
                  <a:srgbClr val="000000"/>
                </a:solidFill>
                <a:cs typeface="Lucida Sans Unicode" pitchFamily="34" charset="0"/>
              </a:rPr>
              <a:t> Indonesia yang memenuhi persyaratan yang ditentukan dalam peraturan perundangundangan dan diangkat oleh pejabat yang berwenang untuk mengabdikan diri dalam dinas keprajuritan.</a:t>
            </a: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a:solidFill>
                <a:srgbClr val="000000"/>
              </a:solidFill>
              <a:cs typeface="Lucida Sans Unicode" pitchFamily="34" charset="0"/>
            </a:endParaRPr>
          </a:p>
          <a:p>
            <a:pPr defTabSz="457200">
              <a:buClr>
                <a:srgbClr val="660066"/>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660066"/>
                </a:solidFill>
                <a:cs typeface="Lucida Sans Unicode" pitchFamily="34" charset="0"/>
              </a:rPr>
              <a:t>Pasal 22</a:t>
            </a:r>
          </a:p>
          <a:p>
            <a:pPr defTabSz="457200">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cs typeface="Lucida Sans Unicode" pitchFamily="34" charset="0"/>
              </a:rPr>
              <a:t>Prajurit terdiri atas Prajurit Sukarela dan Prajurit Wajib.</a:t>
            </a:r>
          </a:p>
        </p:txBody>
      </p:sp>
      <p:sp>
        <p:nvSpPr>
          <p:cNvPr id="53251" name="Text Box 3"/>
          <p:cNvSpPr txBox="1">
            <a:spLocks noChangeArrowheads="1"/>
          </p:cNvSpPr>
          <p:nvPr/>
        </p:nvSpPr>
        <p:spPr bwMode="auto">
          <a:xfrm>
            <a:off x="2989263" y="161925"/>
            <a:ext cx="3122612" cy="520700"/>
          </a:xfrm>
          <a:prstGeom prst="rect">
            <a:avLst/>
          </a:prstGeom>
          <a:solidFill>
            <a:srgbClr val="CC0000"/>
          </a:solidFill>
          <a:ln w="9525">
            <a:noFill/>
            <a:round/>
            <a:headEnd/>
            <a:tailEnd/>
          </a:ln>
          <a:effectLst/>
        </p:spPr>
        <p:txBody>
          <a:bodyPr lIns="90000" tIns="46800" rIns="90000" bIns="46800">
            <a:spAutoFit/>
          </a:bodyPr>
          <a:lstStyle/>
          <a:p>
            <a:pPr algn="ctr" defTabSz="457200">
              <a:spcBef>
                <a:spcPts val="1750"/>
              </a:spcBef>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a:solidFill>
                  <a:srgbClr val="FFFFFF"/>
                </a:solidFill>
                <a:effectLst>
                  <a:outerShdw blurRad="38100" dist="38100" dir="2700000" algn="tl">
                    <a:srgbClr val="000000"/>
                  </a:outerShdw>
                </a:effectLst>
                <a:latin typeface="Arial" charset="0"/>
                <a:ea typeface="Lucida Sans Unicode" pitchFamily="34" charset="0"/>
                <a:cs typeface="Lucida Sans Unicode" pitchFamily="34" charset="0"/>
              </a:rPr>
              <a:t>UU 34/2004 TNI</a:t>
            </a:r>
          </a:p>
        </p:txBody>
      </p:sp>
      <p:pic>
        <p:nvPicPr>
          <p:cNvPr id="53252" name="Picture 4"/>
          <p:cNvPicPr>
            <a:picLocks noChangeAspect="1" noChangeArrowheads="1"/>
          </p:cNvPicPr>
          <p:nvPr/>
        </p:nvPicPr>
        <p:blipFill>
          <a:blip r:embed="rId3" cstate="print"/>
          <a:srcRect/>
          <a:stretch>
            <a:fillRect/>
          </a:stretch>
        </p:blipFill>
        <p:spPr bwMode="auto">
          <a:xfrm>
            <a:off x="3300413" y="3863975"/>
            <a:ext cx="2574925" cy="2879725"/>
          </a:xfrm>
          <a:prstGeom prst="rect">
            <a:avLst/>
          </a:prstGeom>
          <a:noFill/>
          <a:ln w="9525">
            <a:noFill/>
            <a:round/>
            <a:headEnd/>
            <a:tailEnd/>
          </a:ln>
          <a:effectLst>
            <a:outerShdw dist="17819" dir="2700000" algn="ctr" rotWithShape="0">
              <a:srgbClr val="808080"/>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srcRect/>
          <a:stretch>
            <a:fillRect/>
          </a:stretch>
        </p:blipFill>
        <p:spPr bwMode="auto">
          <a:xfrm>
            <a:off x="60325" y="31750"/>
            <a:ext cx="4511675" cy="5230813"/>
          </a:xfrm>
          <a:prstGeom prst="rect">
            <a:avLst/>
          </a:prstGeom>
          <a:noFill/>
          <a:ln w="9525">
            <a:noFill/>
            <a:round/>
            <a:headEnd/>
            <a:tailEnd/>
          </a:ln>
          <a:effectLst>
            <a:outerShdw dist="17819" dir="2700000" algn="ctr" rotWithShape="0">
              <a:srgbClr val="808080"/>
            </a:outerShdw>
          </a:effectLst>
        </p:spPr>
      </p:pic>
      <p:pic>
        <p:nvPicPr>
          <p:cNvPr id="55299" name="Picture 3"/>
          <p:cNvPicPr>
            <a:picLocks noChangeAspect="1" noChangeArrowheads="1"/>
          </p:cNvPicPr>
          <p:nvPr/>
        </p:nvPicPr>
        <p:blipFill>
          <a:blip r:embed="rId4" cstate="print"/>
          <a:srcRect/>
          <a:stretch>
            <a:fillRect/>
          </a:stretch>
        </p:blipFill>
        <p:spPr bwMode="auto">
          <a:xfrm>
            <a:off x="4629150" y="1379538"/>
            <a:ext cx="4468813" cy="5402262"/>
          </a:xfrm>
          <a:prstGeom prst="rect">
            <a:avLst/>
          </a:prstGeom>
          <a:noFill/>
          <a:ln w="9525">
            <a:noFill/>
            <a:round/>
            <a:headEnd/>
            <a:tailEnd/>
          </a:ln>
          <a:effectLst>
            <a:outerShdw dist="17819" dir="2700000" algn="ctr" rotWithShape="0">
              <a:srgbClr val="808080"/>
            </a:outerShdw>
          </a:effectLst>
        </p:spPr>
      </p:pic>
      <p:sp>
        <p:nvSpPr>
          <p:cNvPr id="55300" name="Text Box 4"/>
          <p:cNvSpPr txBox="1">
            <a:spLocks noChangeArrowheads="1"/>
          </p:cNvSpPr>
          <p:nvPr/>
        </p:nvSpPr>
        <p:spPr bwMode="auto">
          <a:xfrm>
            <a:off x="38100" y="5351463"/>
            <a:ext cx="4572000" cy="1435100"/>
          </a:xfrm>
          <a:prstGeom prst="rect">
            <a:avLst/>
          </a:prstGeom>
          <a:solidFill>
            <a:srgbClr val="CC0000"/>
          </a:solidFill>
          <a:ln w="9525">
            <a:noFill/>
            <a:round/>
            <a:headEnd/>
            <a:tailEnd/>
          </a:ln>
          <a:effectLst/>
        </p:spPr>
        <p:txBody>
          <a:bodyPr lIns="90000" tIns="46800" rIns="90000" bIns="46800">
            <a:spAutoFit/>
          </a:bodyPr>
          <a:lstStyle/>
          <a:p>
            <a:pPr defTabSz="457200">
              <a:buClr>
                <a:srgbClr val="0000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400" b="1">
                <a:solidFill>
                  <a:srgbClr val="000099"/>
                </a:solidFill>
                <a:effectLst>
                  <a:outerShdw blurRad="38100" dist="38100" dir="2700000" algn="tl">
                    <a:srgbClr val="000000"/>
                  </a:outerShdw>
                </a:effectLst>
                <a:latin typeface="Arial" charset="0"/>
                <a:ea typeface="Lucida Sans Unicode" pitchFamily="34" charset="0"/>
                <a:cs typeface="Lucida Sans Unicode" pitchFamily="34" charset="0"/>
              </a:rPr>
              <a:t>Bela negara</a:t>
            </a:r>
            <a:r>
              <a:rPr lang="en-GB" sz="4400" b="1">
                <a:solidFill>
                  <a:srgbClr val="000000"/>
                </a:solidFill>
                <a:effectLst>
                  <a:outerShdw blurRad="38100" dist="38100" dir="2700000" algn="tl">
                    <a:srgbClr val="FFFFFF"/>
                  </a:outerShdw>
                </a:effectLst>
                <a:latin typeface="Arial" charset="0"/>
                <a:ea typeface="Lucida Sans Unicode" pitchFamily="34" charset="0"/>
                <a:cs typeface="Lucida Sans Unicode" pitchFamily="34" charset="0"/>
              </a:rPr>
              <a:t> :</a:t>
            </a:r>
          </a:p>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400" b="1">
                <a:solidFill>
                  <a:srgbClr val="000000"/>
                </a:solidFill>
                <a:effectLst>
                  <a:outerShdw blurRad="38100" dist="38100" dir="2700000" algn="tl">
                    <a:srgbClr val="FFFFFF"/>
                  </a:outerShdw>
                </a:effectLst>
                <a:latin typeface="Arial" charset="0"/>
                <a:ea typeface="Lucida Sans Unicode" pitchFamily="34" charset="0"/>
                <a:cs typeface="Lucida Sans Unicode" pitchFamily="34" charset="0"/>
              </a:rPr>
              <a:t>fisik &amp;</a:t>
            </a:r>
            <a:r>
              <a:rPr lang="en-GB" sz="4400" b="1">
                <a:solidFill>
                  <a:srgbClr val="660066"/>
                </a:solidFill>
                <a:effectLst>
                  <a:outerShdw blurRad="38100" dist="38100" dir="2700000" algn="tl">
                    <a:srgbClr val="000000"/>
                  </a:outerShdw>
                </a:effectLst>
                <a:latin typeface="Arial" charset="0"/>
                <a:ea typeface="Lucida Sans Unicode" pitchFamily="34" charset="0"/>
                <a:cs typeface="Lucida Sans Unicode" pitchFamily="34" charset="0"/>
              </a:rPr>
              <a:t> </a:t>
            </a:r>
            <a:r>
              <a:rPr lang="en-GB" sz="4400" b="1">
                <a:solidFill>
                  <a:srgbClr val="008000"/>
                </a:solidFill>
                <a:effectLst>
                  <a:outerShdw blurRad="38100" dist="38100" dir="2700000" algn="tl">
                    <a:srgbClr val="000000"/>
                  </a:outerShdw>
                </a:effectLst>
                <a:latin typeface="Arial" charset="0"/>
                <a:ea typeface="Lucida Sans Unicode" pitchFamily="34" charset="0"/>
                <a:cs typeface="Lucida Sans Unicode" pitchFamily="34" charset="0"/>
              </a:rPr>
              <a:t>non fisik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54013" y="427038"/>
            <a:ext cx="8569325" cy="5365750"/>
          </a:xfrm>
          <a:prstGeom prst="rect">
            <a:avLst/>
          </a:prstGeom>
          <a:noFill/>
          <a:ln w="9525">
            <a:noFill/>
            <a:round/>
            <a:headEnd/>
            <a:tailEnd/>
          </a:ln>
          <a:effectLst/>
        </p:spPr>
        <p:txBody>
          <a:bodyPr lIns="90000" tIns="46800" rIns="90000" bIns="46800">
            <a:spAutoFit/>
          </a:bodyPr>
          <a:lstStyle/>
          <a:p>
            <a:pPr algn="ctr" defTabSz="457200">
              <a:buClr>
                <a:srgbClr val="0000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800" b="1">
                <a:solidFill>
                  <a:srgbClr val="000099"/>
                </a:solidFill>
                <a:effectLst>
                  <a:outerShdw blurRad="38100" dist="38100" dir="2700000" algn="tl">
                    <a:srgbClr val="000000"/>
                  </a:outerShdw>
                </a:effectLst>
                <a:latin typeface="Arial" charset="0"/>
                <a:ea typeface="Lucida Sans Unicode" pitchFamily="34" charset="0"/>
                <a:cs typeface="Lucida Sans Unicode" pitchFamily="34" charset="0"/>
              </a:rPr>
              <a:t>right</a:t>
            </a:r>
            <a:r>
              <a:rPr lang="en-GB" sz="4800" b="1">
                <a:solidFill>
                  <a:srgbClr val="000000"/>
                </a:solidFill>
                <a:effectLst>
                  <a:outerShdw blurRad="38100" dist="38100" dir="2700000" algn="tl">
                    <a:srgbClr val="FFFFFF"/>
                  </a:outerShdw>
                </a:effectLst>
                <a:latin typeface="Arial" charset="0"/>
                <a:ea typeface="Lucida Sans Unicode" pitchFamily="34" charset="0"/>
                <a:cs typeface="Lucida Sans Unicode" pitchFamily="34" charset="0"/>
              </a:rPr>
              <a:t> or </a:t>
            </a:r>
            <a:r>
              <a:rPr lang="en-GB" sz="4800" b="1">
                <a:solidFill>
                  <a:srgbClr val="CC0000"/>
                </a:solidFill>
                <a:effectLst>
                  <a:outerShdw blurRad="38100" dist="38100" dir="2700000" algn="tl">
                    <a:srgbClr val="000000"/>
                  </a:outerShdw>
                </a:effectLst>
                <a:latin typeface="Arial" charset="0"/>
                <a:ea typeface="Lucida Sans Unicode" pitchFamily="34" charset="0"/>
                <a:cs typeface="Lucida Sans Unicode" pitchFamily="34" charset="0"/>
              </a:rPr>
              <a:t>wrong</a:t>
            </a:r>
            <a:r>
              <a:rPr lang="en-GB" sz="4800" b="1">
                <a:solidFill>
                  <a:srgbClr val="000000"/>
                </a:solidFill>
                <a:effectLst>
                  <a:outerShdw blurRad="38100" dist="38100" dir="2700000" algn="tl">
                    <a:srgbClr val="FFFFFF"/>
                  </a:outerShdw>
                </a:effectLst>
                <a:latin typeface="Arial" charset="0"/>
                <a:ea typeface="Lucida Sans Unicode" pitchFamily="34" charset="0"/>
                <a:cs typeface="Lucida Sans Unicode" pitchFamily="34" charset="0"/>
              </a:rPr>
              <a:t> is </a:t>
            </a:r>
            <a:r>
              <a:rPr lang="en-GB" sz="4800" b="1">
                <a:solidFill>
                  <a:srgbClr val="660066"/>
                </a:solidFill>
                <a:effectLst>
                  <a:outerShdw blurRad="38100" dist="38100" dir="2700000" algn="tl">
                    <a:srgbClr val="000000"/>
                  </a:outerShdw>
                </a:effectLst>
                <a:latin typeface="Arial" charset="0"/>
                <a:ea typeface="Lucida Sans Unicode" pitchFamily="34" charset="0"/>
                <a:cs typeface="Lucida Sans Unicode" pitchFamily="34" charset="0"/>
              </a:rPr>
              <a:t>my</a:t>
            </a:r>
            <a:r>
              <a:rPr lang="en-GB" sz="4800" b="1">
                <a:solidFill>
                  <a:srgbClr val="000000"/>
                </a:solidFill>
                <a:effectLst>
                  <a:outerShdw blurRad="38100" dist="38100" dir="2700000" algn="tl">
                    <a:srgbClr val="FFFFFF"/>
                  </a:outerShdw>
                </a:effectLst>
                <a:latin typeface="Arial" charset="0"/>
                <a:ea typeface="Lucida Sans Unicode" pitchFamily="34" charset="0"/>
                <a:cs typeface="Lucida Sans Unicode" pitchFamily="34" charset="0"/>
              </a:rPr>
              <a:t> </a:t>
            </a:r>
            <a:r>
              <a:rPr lang="en-GB" sz="4800" b="1">
                <a:solidFill>
                  <a:srgbClr val="008000"/>
                </a:solidFill>
                <a:effectLst>
                  <a:outerShdw blurRad="38100" dist="38100" dir="2700000" algn="tl">
                    <a:srgbClr val="000000"/>
                  </a:outerShdw>
                </a:effectLst>
                <a:latin typeface="Arial" charset="0"/>
                <a:ea typeface="Lucida Sans Unicode" pitchFamily="34" charset="0"/>
                <a:cs typeface="Lucida Sans Unicode" pitchFamily="34" charset="0"/>
              </a:rPr>
              <a:t>country</a:t>
            </a:r>
          </a:p>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a:solidFill>
                <a:srgbClr val="000000"/>
              </a:solidFill>
              <a:latin typeface="Arial" charset="0"/>
              <a:ea typeface="Lucida Sans Unicode" pitchFamily="34" charset="0"/>
              <a:cs typeface="Lucida Sans Unicode" pitchFamily="34" charset="0"/>
            </a:endParaRPr>
          </a:p>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a:solidFill>
                  <a:srgbClr val="000000"/>
                </a:solidFill>
                <a:latin typeface="Arial" charset="0"/>
                <a:ea typeface="Lucida Sans Unicode" pitchFamily="34" charset="0"/>
                <a:cs typeface="Lucida Sans Unicode" pitchFamily="34" charset="0"/>
              </a:rPr>
              <a:t>Meningkatkan kesadaran bela negara melalui wajib latih dan membangun kondisi juang, penyelenggaraan kegiatan PPBN (Pendidikan Pendahuluan Bela Negara) dengan tujuan menumbuhkembangkan kesadaran bela negara yang disertai terpeliharanya sifat gotong royong dan kebersamaan yang semakin lama semakin meningkat untuk membela negara dan bangsa serta pengutamakan kepentingan negara dan bangsa di atas kepentingan pribadi atau golongan.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63513" y="282575"/>
            <a:ext cx="8775700" cy="5641975"/>
          </a:xfrm>
          <a:prstGeom prst="rect">
            <a:avLst/>
          </a:prstGeom>
          <a:noFill/>
          <a:ln w="9525">
            <a:noFill/>
            <a:round/>
            <a:headEnd/>
            <a:tailEnd/>
          </a:ln>
        </p:spPr>
        <p:txBody>
          <a:bodyPr lIns="90000" tIns="46800" rIns="90000" bIns="46800">
            <a:spAutoFit/>
          </a:bodyPr>
          <a:lstStyle/>
          <a:p>
            <a:pPr marL="341313" indent="-341313" defTabSz="457200">
              <a:buClr>
                <a:srgbClr val="000000"/>
              </a:buClr>
              <a:buSzPct val="100000"/>
              <a:buFont typeface="Arial" pitchFamily="34"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a:solidFill>
                  <a:srgbClr val="000000"/>
                </a:solidFill>
                <a:cs typeface="Lucida Sans Unicode" pitchFamily="34" charset="0"/>
              </a:rPr>
              <a:t>UU RI No. 3 Thn 2002 </a:t>
            </a:r>
            <a:r>
              <a:rPr lang="en-GB" sz="2400">
                <a:solidFill>
                  <a:srgbClr val="000000"/>
                </a:solidFill>
                <a:latin typeface="Wingdings" pitchFamily="2" charset="2"/>
                <a:cs typeface="Lucida Sans Unicode" pitchFamily="34" charset="0"/>
              </a:rPr>
              <a:t></a:t>
            </a:r>
            <a:r>
              <a:rPr lang="en-GB" sz="2400">
                <a:solidFill>
                  <a:srgbClr val="000000"/>
                </a:solidFill>
                <a:cs typeface="Lucida Sans Unicode" pitchFamily="34" charset="0"/>
              </a:rPr>
              <a:t> visi &amp; persepsi ttg bela negara </a:t>
            </a:r>
            <a:r>
              <a:rPr lang="en-GB" sz="2400">
                <a:solidFill>
                  <a:srgbClr val="000000"/>
                </a:solidFill>
                <a:latin typeface="Wingdings" pitchFamily="2" charset="2"/>
                <a:cs typeface="Lucida Sans Unicode" pitchFamily="34" charset="0"/>
              </a:rPr>
              <a:t></a:t>
            </a:r>
          </a:p>
          <a:p>
            <a:pPr marL="341313" indent="-341313" defTabSz="457200">
              <a:buClr>
                <a:srgbClr val="000000"/>
              </a:buClr>
              <a:buSzPct val="100000"/>
              <a:buFont typeface="Arial" pitchFamily="34"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a:solidFill>
                  <a:srgbClr val="000000"/>
                </a:solidFill>
                <a:cs typeface="Lucida Sans Unicode" pitchFamily="34" charset="0"/>
              </a:rPr>
              <a:t>wajib dipahami seluruh warga negara Indonesia.</a:t>
            </a:r>
          </a:p>
          <a:p>
            <a:pPr marL="341313" indent="-341313" defTabSz="457200">
              <a:buClr>
                <a:srgbClr val="000000"/>
              </a:buClr>
              <a:buSzPct val="100000"/>
              <a:buFont typeface="Arial" pitchFamily="34"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sz="1400">
              <a:solidFill>
                <a:srgbClr val="000000"/>
              </a:solidFill>
              <a:cs typeface="Lucida Sans Unicode" pitchFamily="34" charset="0"/>
            </a:endParaRPr>
          </a:p>
          <a:p>
            <a:pPr marL="341313" indent="-341313" defTabSz="457200">
              <a:buClr>
                <a:srgbClr val="CC0000"/>
              </a:buClr>
              <a:buSzPct val="100000"/>
              <a:buFont typeface="Arial" pitchFamily="34"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b="1">
                <a:solidFill>
                  <a:srgbClr val="CC0000"/>
                </a:solidFill>
                <a:cs typeface="Lucida Sans Unicode" pitchFamily="34" charset="0"/>
              </a:rPr>
              <a:t>Permasalahannya</a:t>
            </a:r>
            <a:r>
              <a:rPr lang="en-GB" sz="2400">
                <a:solidFill>
                  <a:srgbClr val="000000"/>
                </a:solidFill>
                <a:cs typeface="Lucida Sans Unicode" pitchFamily="34" charset="0"/>
              </a:rPr>
              <a:t> : UU RI No. 3 Thn 2002 blm tersosialisasi</a:t>
            </a:r>
          </a:p>
          <a:p>
            <a:pPr marL="341313" indent="-341313" defTabSz="457200">
              <a:buClr>
                <a:srgbClr val="000000"/>
              </a:buClr>
              <a:buSzPct val="100000"/>
              <a:buFont typeface="Arial" pitchFamily="34"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a:solidFill>
                  <a:srgbClr val="000000"/>
                </a:solidFill>
                <a:cs typeface="Lucida Sans Unicode" pitchFamily="34" charset="0"/>
              </a:rPr>
              <a:t>dng baik, dampak globalisasi &amp; reformasi serta krisis moneter</a:t>
            </a:r>
          </a:p>
          <a:p>
            <a:pPr marL="341313" indent="-341313" defTabSz="457200">
              <a:buClr>
                <a:srgbClr val="000000"/>
              </a:buClr>
              <a:buSzPct val="100000"/>
              <a:buFont typeface="Arial" pitchFamily="34"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a:solidFill>
                  <a:srgbClr val="000000"/>
                </a:solidFill>
                <a:cs typeface="Lucida Sans Unicode" pitchFamily="34" charset="0"/>
              </a:rPr>
              <a:t>berkepanjangan menjadikan masy tdk peduli dng lingkungan</a:t>
            </a:r>
          </a:p>
          <a:p>
            <a:pPr marL="341313" indent="-341313" defTabSz="457200">
              <a:buClr>
                <a:srgbClr val="000000"/>
              </a:buClr>
              <a:buSzPct val="100000"/>
              <a:buFont typeface="Arial" pitchFamily="34"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a:solidFill>
                  <a:srgbClr val="000000"/>
                </a:solidFill>
                <a:cs typeface="Lucida Sans Unicode" pitchFamily="34" charset="0"/>
              </a:rPr>
              <a:t>krn semakin sulit memenuhi kehidupannya, terdpt kcenderungn</a:t>
            </a:r>
          </a:p>
          <a:p>
            <a:pPr marL="341313" indent="-341313" defTabSz="457200">
              <a:buClr>
                <a:srgbClr val="000000"/>
              </a:buClr>
              <a:buSzPct val="100000"/>
              <a:buFont typeface="Arial" pitchFamily="34"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a:solidFill>
                  <a:srgbClr val="000000"/>
                </a:solidFill>
                <a:cs typeface="Lucida Sans Unicode" pitchFamily="34" charset="0"/>
              </a:rPr>
              <a:t>pok tertentu tdk menghendaki adanya bela  negara (</a:t>
            </a:r>
            <a:r>
              <a:rPr lang="en-GB" sz="2400">
                <a:solidFill>
                  <a:srgbClr val="000099"/>
                </a:solidFill>
                <a:cs typeface="Lucida Sans Unicode" pitchFamily="34" charset="0"/>
              </a:rPr>
              <a:t>dianggap</a:t>
            </a:r>
          </a:p>
          <a:p>
            <a:pPr marL="341313" indent="-341313" defTabSz="457200">
              <a:buClr>
                <a:srgbClr val="000099"/>
              </a:buClr>
              <a:buSzPct val="100000"/>
              <a:buFont typeface="Arial" pitchFamily="34"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a:solidFill>
                  <a:srgbClr val="000099"/>
                </a:solidFill>
                <a:cs typeface="Lucida Sans Unicode" pitchFamily="34" charset="0"/>
              </a:rPr>
              <a:t>sbg militerisasi</a:t>
            </a:r>
            <a:r>
              <a:rPr lang="en-GB" sz="2400">
                <a:solidFill>
                  <a:srgbClr val="000000"/>
                </a:solidFill>
                <a:cs typeface="Lucida Sans Unicode" pitchFamily="34" charset="0"/>
              </a:rPr>
              <a:t>).    </a:t>
            </a:r>
          </a:p>
          <a:p>
            <a:pPr marL="341313" indent="-341313" defTabSz="457200">
              <a:buClr>
                <a:srgbClr val="000000"/>
              </a:buClr>
              <a:buSzPct val="100000"/>
              <a:buFont typeface="Arial" pitchFamily="34"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sz="1400">
              <a:solidFill>
                <a:srgbClr val="000000"/>
              </a:solidFill>
              <a:cs typeface="Lucida Sans Unicode" pitchFamily="34" charset="0"/>
            </a:endParaRPr>
          </a:p>
          <a:p>
            <a:pPr marL="341313" indent="-341313" defTabSz="457200">
              <a:buClr>
                <a:srgbClr val="000000"/>
              </a:buClr>
              <a:buSzPct val="100000"/>
              <a:buFont typeface="Arial" pitchFamily="34"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a:solidFill>
                  <a:srgbClr val="000000"/>
                </a:solidFill>
                <a:cs typeface="Lucida Sans Unicode" pitchFamily="34" charset="0"/>
              </a:rPr>
              <a:t>Komponen cad sbg unsur pembantu komp utama, yg terdiri</a:t>
            </a:r>
          </a:p>
          <a:p>
            <a:pPr marL="341313" indent="-341313" defTabSz="457200">
              <a:buClr>
                <a:srgbClr val="000000"/>
              </a:buClr>
              <a:buSzPct val="100000"/>
              <a:buFont typeface="Arial" pitchFamily="34"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a:solidFill>
                  <a:srgbClr val="000000"/>
                </a:solidFill>
                <a:cs typeface="Lucida Sans Unicode" pitchFamily="34" charset="0"/>
              </a:rPr>
              <a:t>dr WNI, SDA, SDB &amp; sarpras lainnya tlh diatur dlm UU No. 27</a:t>
            </a:r>
          </a:p>
          <a:p>
            <a:pPr marL="341313" indent="-341313" defTabSz="457200">
              <a:buClr>
                <a:srgbClr val="000000"/>
              </a:buClr>
              <a:buSzPct val="100000"/>
              <a:buFont typeface="Arial" pitchFamily="34"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a:solidFill>
                  <a:srgbClr val="000000"/>
                </a:solidFill>
                <a:cs typeface="Lucida Sans Unicode" pitchFamily="34" charset="0"/>
              </a:rPr>
              <a:t>thn 1997 ttg mobilisasi &amp; demobilisasi. UU ini msh berdasarkan</a:t>
            </a:r>
          </a:p>
          <a:p>
            <a:pPr marL="341313" indent="-341313" defTabSz="457200">
              <a:buClr>
                <a:srgbClr val="000000"/>
              </a:buClr>
              <a:buSzPct val="100000"/>
              <a:buFont typeface="Arial" pitchFamily="34"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a:solidFill>
                  <a:srgbClr val="000000"/>
                </a:solidFill>
                <a:cs typeface="Lucida Sans Unicode" pitchFamily="34" charset="0"/>
              </a:rPr>
              <a:t>UU No. 20 Thn 1982 ttg Hankamneg, &amp; UU ini hanya mengatur</a:t>
            </a:r>
          </a:p>
          <a:p>
            <a:pPr marL="341313" indent="-341313" defTabSz="457200">
              <a:buClr>
                <a:srgbClr val="000000"/>
              </a:buClr>
              <a:buSzPct val="100000"/>
              <a:buFont typeface="Arial" pitchFamily="34"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a:solidFill>
                  <a:srgbClr val="000000"/>
                </a:solidFill>
                <a:cs typeface="Lucida Sans Unicode" pitchFamily="34" charset="0"/>
              </a:rPr>
              <a:t>scr garis besar tugas-tugas pengerahan komp cadangan tanpa</a:t>
            </a:r>
          </a:p>
          <a:p>
            <a:pPr marL="341313" indent="-341313" defTabSz="457200">
              <a:buClr>
                <a:srgbClr val="000000"/>
              </a:buClr>
              <a:buSzPct val="100000"/>
              <a:buFont typeface="Arial" pitchFamily="34"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a:solidFill>
                  <a:srgbClr val="000000"/>
                </a:solidFill>
                <a:cs typeface="Lucida Sans Unicode" pitchFamily="34" charset="0"/>
              </a:rPr>
              <a:t>dilengkapi aturan pelaksanannya.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93663" y="917575"/>
            <a:ext cx="8964612" cy="5853113"/>
          </a:xfrm>
          <a:prstGeom prst="rect">
            <a:avLst/>
          </a:prstGeom>
          <a:noFill/>
          <a:ln w="9525">
            <a:noFill/>
            <a:round/>
            <a:headEnd/>
            <a:tailEnd/>
          </a:ln>
        </p:spPr>
        <p:txBody>
          <a:bodyPr lIns="90000" tIns="46800" rIns="90000" bIns="46800">
            <a:spAutoFit/>
          </a:bodyPr>
          <a:lstStyle/>
          <a:p>
            <a:pPr marL="341313" indent="-341313" defTabSz="457200">
              <a:buClr>
                <a:srgbClr val="FFFFFF"/>
              </a:buClr>
              <a:buSzPct val="100000"/>
              <a:buFont typeface="Arial" pitchFamily="34"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200">
                <a:solidFill>
                  <a:srgbClr val="FFFFFF"/>
                </a:solidFill>
                <a:cs typeface="Lucida Sans Unicode" pitchFamily="34" charset="0"/>
              </a:rPr>
              <a:t>1) Pembinaan dilaksanakan scr terus menerus guna menjaga &amp; memelihara kesiapan dr komponen cadangan yg telah ada.</a:t>
            </a:r>
          </a:p>
          <a:p>
            <a:pPr marL="341313" indent="-341313" defTabSz="457200">
              <a:buClr>
                <a:srgbClr val="FFFFFF"/>
              </a:buClr>
              <a:buSzPct val="100000"/>
              <a:buFont typeface="Arial" pitchFamily="34"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200">
                <a:solidFill>
                  <a:srgbClr val="FFFFFF"/>
                </a:solidFill>
                <a:cs typeface="Lucida Sans Unicode" pitchFamily="34" charset="0"/>
              </a:rPr>
              <a:t>2) Mengembangkan budaya bela negara di semua lapisan WNI shgga akan tercipta kesadaran &amp; kepatuhan dr dlm utk kewajiban bela negara.</a:t>
            </a:r>
          </a:p>
          <a:p>
            <a:pPr marL="341313" indent="-341313" defTabSz="457200">
              <a:buClr>
                <a:srgbClr val="FFFFFF"/>
              </a:buClr>
              <a:buSzPct val="100000"/>
              <a:buFont typeface="Arial" pitchFamily="34"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200">
                <a:solidFill>
                  <a:srgbClr val="FFFFFF"/>
                </a:solidFill>
                <a:cs typeface="Lucida Sans Unicode" pitchFamily="34" charset="0"/>
              </a:rPr>
              <a:t>3) Menggunakan komp cadangan yg tlh ada sesuai dng situasi yg mengancam kedaulatan NKRI.</a:t>
            </a:r>
          </a:p>
          <a:p>
            <a:pPr marL="341313" indent="-341313" defTabSz="457200">
              <a:buClr>
                <a:srgbClr val="FFFFFF"/>
              </a:buClr>
              <a:buSzPct val="100000"/>
              <a:buFont typeface="Arial"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200">
                <a:solidFill>
                  <a:srgbClr val="FFFFFF"/>
                </a:solidFill>
                <a:cs typeface="Lucida Sans Unicode" pitchFamily="34" charset="0"/>
              </a:rPr>
              <a:t>Menegakkan hukum &amp; memberikan </a:t>
            </a:r>
            <a:r>
              <a:rPr lang="en-GB" sz="2600" b="1">
                <a:solidFill>
                  <a:srgbClr val="FFFF66"/>
                </a:solidFill>
                <a:cs typeface="Lucida Sans Unicode" pitchFamily="34" charset="0"/>
              </a:rPr>
              <a:t>sanksi</a:t>
            </a:r>
            <a:r>
              <a:rPr lang="en-GB" sz="2200">
                <a:solidFill>
                  <a:srgbClr val="FFFFFF"/>
                </a:solidFill>
                <a:cs typeface="Lucida Sans Unicode" pitchFamily="34" charset="0"/>
              </a:rPr>
              <a:t> scr konsisten bg warga neg yg tdk mau memenuhi panggilan bela negara tanpa pandang bulu.</a:t>
            </a:r>
          </a:p>
          <a:p>
            <a:pPr marL="341313" indent="-341313" defTabSz="457200">
              <a:buClr>
                <a:srgbClr val="FFFFFF"/>
              </a:buClr>
              <a:buSzPct val="100000"/>
              <a:buFont typeface="Arial" pitchFamily="34"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200">
                <a:solidFill>
                  <a:srgbClr val="FFFFFF"/>
                </a:solidFill>
                <a:cs typeface="Lucida Sans Unicode" pitchFamily="34" charset="0"/>
              </a:rPr>
              <a:t>5) Mewujudkan satu departemen yg bertanggung jawab atas perencanaan, penganggaran &amp; pengendalian sehingga tdk terjadi kegiatan tumpang tindih maupun saling melempar tanggung jawab.</a:t>
            </a:r>
          </a:p>
          <a:p>
            <a:pPr marL="341313" indent="-341313" defTabSz="457200">
              <a:buClr>
                <a:srgbClr val="FFFFFF"/>
              </a:buClr>
              <a:buSzPct val="100000"/>
              <a:buFont typeface="Arial" pitchFamily="34"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200">
                <a:solidFill>
                  <a:srgbClr val="FFFFFF"/>
                </a:solidFill>
                <a:cs typeface="Lucida Sans Unicode" pitchFamily="34" charset="0"/>
              </a:rPr>
              <a:t>6) Menata ulang kembali sarpras utk meningkatkan kualitas pelaksanaan komponen cadangan Hanneg.</a:t>
            </a:r>
          </a:p>
          <a:p>
            <a:pPr marL="341313" indent="-341313" defTabSz="457200">
              <a:buClr>
                <a:srgbClr val="FFFFFF"/>
              </a:buClr>
              <a:buSzPct val="100000"/>
              <a:buFont typeface="Arial" pitchFamily="34"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200">
                <a:solidFill>
                  <a:srgbClr val="FFFFFF"/>
                </a:solidFill>
                <a:cs typeface="Lucida Sans Unicode" pitchFamily="34" charset="0"/>
              </a:rPr>
              <a:t>7) Meningkatkan pemahaman akan bela negara serta menyelesaikan semua kegiatan yg blm ditangani scr tuntas.</a:t>
            </a:r>
          </a:p>
        </p:txBody>
      </p:sp>
      <p:sp>
        <p:nvSpPr>
          <p:cNvPr id="29699" name="WordArt 3"/>
          <p:cNvSpPr>
            <a:spLocks noChangeArrowheads="1" noChangeShapeType="1" noTextEdit="1"/>
          </p:cNvSpPr>
          <p:nvPr/>
        </p:nvSpPr>
        <p:spPr bwMode="auto">
          <a:xfrm>
            <a:off x="238125" y="128588"/>
            <a:ext cx="2135188" cy="601662"/>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Kebijakan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61925" y="122238"/>
            <a:ext cx="3846513" cy="533400"/>
          </a:xfrm>
          <a:prstGeom prst="rect">
            <a:avLst/>
          </a:prstGeom>
          <a:noFill/>
          <a:ln w="9525">
            <a:noFill/>
            <a:miter lim="800000"/>
            <a:headEnd/>
            <a:tailEnd/>
          </a:ln>
          <a:effectLst>
            <a:outerShdw dist="35921" dir="2700000" algn="ctr" rotWithShape="0">
              <a:schemeClr val="bg2"/>
            </a:outerShdw>
          </a:effectLst>
        </p:spPr>
        <p:txBody>
          <a:bodyPr wrap="none" anchor="ctr"/>
          <a:lstStyle/>
          <a:p>
            <a:pPr eaLnBrk="0" hangingPunct="0">
              <a:defRPr/>
            </a:pPr>
            <a:r>
              <a:rPr lang="en-US" sz="2400" b="1">
                <a:solidFill>
                  <a:srgbClr val="FF0000"/>
                </a:solidFill>
                <a:effectLst>
                  <a:outerShdw blurRad="38100" dist="38100" dir="2700000" algn="tl">
                    <a:srgbClr val="000000"/>
                  </a:outerShdw>
                </a:effectLst>
                <a:latin typeface="Verdana" pitchFamily="34" charset="0"/>
              </a:rPr>
              <a:t>KESATUAN EKONOMI </a:t>
            </a:r>
          </a:p>
        </p:txBody>
      </p:sp>
      <p:sp>
        <p:nvSpPr>
          <p:cNvPr id="5123" name="Text Box 3"/>
          <p:cNvSpPr txBox="1">
            <a:spLocks noChangeArrowheads="1"/>
          </p:cNvSpPr>
          <p:nvPr/>
        </p:nvSpPr>
        <p:spPr bwMode="auto">
          <a:xfrm>
            <a:off x="141288" y="496888"/>
            <a:ext cx="7666037" cy="1296987"/>
          </a:xfrm>
          <a:prstGeom prst="rect">
            <a:avLst/>
          </a:prstGeom>
          <a:noFill/>
          <a:ln w="9525">
            <a:noFill/>
            <a:miter lim="800000"/>
            <a:headEnd/>
            <a:tailEnd/>
          </a:ln>
          <a:effectLst>
            <a:outerShdw dist="35921" dir="2700000" algn="ctr" rotWithShape="0">
              <a:schemeClr val="tx1"/>
            </a:outerShdw>
          </a:effectLst>
        </p:spPr>
        <p:txBody>
          <a:bodyPr>
            <a:spAutoFit/>
          </a:bodyPr>
          <a:lstStyle/>
          <a:p>
            <a:pPr marL="233363" indent="-233363" defTabSz="231775" eaLnBrk="0" hangingPunct="0">
              <a:lnSpc>
                <a:spcPct val="110000"/>
              </a:lnSpc>
              <a:buFont typeface="Wingdings" pitchFamily="2" charset="2"/>
              <a:buChar char="§"/>
              <a:defRPr/>
            </a:pPr>
            <a:r>
              <a:rPr lang="en-US" sz="2400" b="1">
                <a:effectLst>
                  <a:outerShdw blurRad="38100" dist="38100" dir="2700000" algn="tl">
                    <a:srgbClr val="FFFFFF"/>
                  </a:outerShdw>
                </a:effectLst>
                <a:latin typeface="Verdana" pitchFamily="34" charset="0"/>
              </a:rPr>
              <a:t>KEKAYAAN WIL NUSANTARA : MODAL &amp; MILIK BGS</a:t>
            </a:r>
          </a:p>
          <a:p>
            <a:pPr marL="233363" indent="-233363" defTabSz="231775" eaLnBrk="0" hangingPunct="0">
              <a:lnSpc>
                <a:spcPct val="110000"/>
              </a:lnSpc>
              <a:buFont typeface="Wingdings" pitchFamily="2" charset="2"/>
              <a:buChar char="§"/>
              <a:defRPr/>
            </a:pPr>
            <a:r>
              <a:rPr lang="en-US" sz="2400" b="1">
                <a:effectLst>
                  <a:outerShdw blurRad="38100" dist="38100" dir="2700000" algn="tl">
                    <a:srgbClr val="FFFFFF"/>
                  </a:outerShdw>
                </a:effectLst>
                <a:latin typeface="Verdana" pitchFamily="34" charset="0"/>
              </a:rPr>
              <a:t>PERKEMB EKON HRS SERASI, SEIMBANG</a:t>
            </a:r>
          </a:p>
        </p:txBody>
      </p:sp>
      <p:sp>
        <p:nvSpPr>
          <p:cNvPr id="5124" name="Rectangle 4"/>
          <p:cNvSpPr>
            <a:spLocks noChangeArrowheads="1"/>
          </p:cNvSpPr>
          <p:nvPr/>
        </p:nvSpPr>
        <p:spPr bwMode="auto">
          <a:xfrm>
            <a:off x="141288" y="1804988"/>
            <a:ext cx="3748087" cy="381000"/>
          </a:xfrm>
          <a:prstGeom prst="rect">
            <a:avLst/>
          </a:prstGeom>
          <a:noFill/>
          <a:ln w="9525">
            <a:noFill/>
            <a:miter lim="800000"/>
            <a:headEnd/>
            <a:tailEnd/>
          </a:ln>
          <a:effectLst>
            <a:outerShdw dist="35921" dir="2700000" algn="ctr" rotWithShape="0">
              <a:schemeClr val="bg2"/>
            </a:outerShdw>
          </a:effectLst>
        </p:spPr>
        <p:txBody>
          <a:bodyPr wrap="none" anchor="ctr"/>
          <a:lstStyle/>
          <a:p>
            <a:pPr eaLnBrk="0" hangingPunct="0">
              <a:defRPr/>
            </a:pPr>
            <a:r>
              <a:rPr lang="en-US" sz="2400" b="1">
                <a:solidFill>
                  <a:srgbClr val="FF0000"/>
                </a:solidFill>
                <a:effectLst>
                  <a:outerShdw blurRad="38100" dist="38100" dir="2700000" algn="tl">
                    <a:srgbClr val="000000"/>
                  </a:outerShdw>
                </a:effectLst>
                <a:latin typeface="Verdana" pitchFamily="34" charset="0"/>
              </a:rPr>
              <a:t>KESATUAN SOSBUD </a:t>
            </a:r>
          </a:p>
        </p:txBody>
      </p:sp>
      <p:sp>
        <p:nvSpPr>
          <p:cNvPr id="5125" name="Text Box 5"/>
          <p:cNvSpPr txBox="1">
            <a:spLocks noChangeArrowheads="1"/>
          </p:cNvSpPr>
          <p:nvPr/>
        </p:nvSpPr>
        <p:spPr bwMode="auto">
          <a:xfrm>
            <a:off x="141288" y="2241550"/>
            <a:ext cx="7704137" cy="2100263"/>
          </a:xfrm>
          <a:prstGeom prst="rect">
            <a:avLst/>
          </a:prstGeom>
          <a:noFill/>
          <a:ln w="9525">
            <a:noFill/>
            <a:miter lim="800000"/>
            <a:headEnd/>
            <a:tailEnd/>
          </a:ln>
          <a:effectLst>
            <a:outerShdw dist="35921" dir="2700000" algn="ctr" rotWithShape="0">
              <a:schemeClr val="tx1"/>
            </a:outerShdw>
          </a:effectLst>
        </p:spPr>
        <p:txBody>
          <a:bodyPr>
            <a:spAutoFit/>
          </a:bodyPr>
          <a:lstStyle/>
          <a:p>
            <a:pPr marL="233363" indent="-233363" defTabSz="231775" eaLnBrk="0" hangingPunct="0">
              <a:lnSpc>
                <a:spcPct val="110000"/>
              </a:lnSpc>
              <a:buFont typeface="Wingdings" pitchFamily="2" charset="2"/>
              <a:buChar char="§"/>
              <a:defRPr/>
            </a:pPr>
            <a:r>
              <a:rPr lang="en-US" sz="2400" b="1">
                <a:effectLst>
                  <a:outerShdw blurRad="38100" dist="38100" dir="2700000" algn="tl">
                    <a:srgbClr val="FFFFFF"/>
                  </a:outerShdw>
                </a:effectLst>
                <a:latin typeface="Verdana" pitchFamily="34" charset="0"/>
              </a:rPr>
              <a:t>MASY IND : SATU, PERIKEHIDUPAN BGS HRS SERASI, SAMA, MERATA, SEIMBANG, SELARAS</a:t>
            </a:r>
          </a:p>
          <a:p>
            <a:pPr marL="233363" indent="-233363" defTabSz="231775" eaLnBrk="0" hangingPunct="0">
              <a:lnSpc>
                <a:spcPct val="110000"/>
              </a:lnSpc>
              <a:buFont typeface="Wingdings" pitchFamily="2" charset="2"/>
              <a:buChar char="§"/>
              <a:defRPr/>
            </a:pPr>
            <a:r>
              <a:rPr lang="en-US" sz="2400" b="1">
                <a:effectLst>
                  <a:outerShdw blurRad="38100" dist="38100" dir="2700000" algn="tl">
                    <a:srgbClr val="FFFFFF"/>
                  </a:outerShdw>
                </a:effectLst>
                <a:latin typeface="Verdana" pitchFamily="34" charset="0"/>
              </a:rPr>
              <a:t>BUDAYA IND SATU, CORAK MRP MODAL &amp; HASILNYA MILIK BANGSA</a:t>
            </a:r>
          </a:p>
        </p:txBody>
      </p:sp>
      <p:sp>
        <p:nvSpPr>
          <p:cNvPr id="5126" name="Rectangle 6"/>
          <p:cNvSpPr>
            <a:spLocks noChangeArrowheads="1"/>
          </p:cNvSpPr>
          <p:nvPr/>
        </p:nvSpPr>
        <p:spPr bwMode="auto">
          <a:xfrm>
            <a:off x="141288" y="4240213"/>
            <a:ext cx="3648075" cy="533400"/>
          </a:xfrm>
          <a:prstGeom prst="rect">
            <a:avLst/>
          </a:prstGeom>
          <a:noFill/>
          <a:ln w="9525">
            <a:noFill/>
            <a:miter lim="800000"/>
            <a:headEnd/>
            <a:tailEnd/>
          </a:ln>
          <a:effectLst>
            <a:outerShdw dist="35921" dir="2700000" algn="ctr" rotWithShape="0">
              <a:schemeClr val="bg2"/>
            </a:outerShdw>
          </a:effectLst>
        </p:spPr>
        <p:txBody>
          <a:bodyPr wrap="none" anchor="ctr"/>
          <a:lstStyle/>
          <a:p>
            <a:pPr eaLnBrk="0" hangingPunct="0">
              <a:defRPr/>
            </a:pPr>
            <a:r>
              <a:rPr lang="en-US" sz="2400" b="1">
                <a:solidFill>
                  <a:srgbClr val="FF0000"/>
                </a:solidFill>
                <a:effectLst>
                  <a:outerShdw blurRad="38100" dist="38100" dir="2700000" algn="tl">
                    <a:srgbClr val="000000"/>
                  </a:outerShdw>
                </a:effectLst>
                <a:latin typeface="Verdana" pitchFamily="34" charset="0"/>
              </a:rPr>
              <a:t>KESATUAN HANKAM</a:t>
            </a:r>
          </a:p>
        </p:txBody>
      </p:sp>
      <p:sp>
        <p:nvSpPr>
          <p:cNvPr id="5127" name="Text Box 7"/>
          <p:cNvSpPr txBox="1">
            <a:spLocks noChangeArrowheads="1"/>
          </p:cNvSpPr>
          <p:nvPr/>
        </p:nvSpPr>
        <p:spPr bwMode="auto">
          <a:xfrm>
            <a:off x="141288" y="4673600"/>
            <a:ext cx="7567612" cy="1698625"/>
          </a:xfrm>
          <a:prstGeom prst="rect">
            <a:avLst/>
          </a:prstGeom>
          <a:noFill/>
          <a:ln w="9525">
            <a:noFill/>
            <a:miter lim="800000"/>
            <a:headEnd/>
            <a:tailEnd/>
          </a:ln>
          <a:effectLst>
            <a:outerShdw dist="35921" dir="2700000" algn="ctr" rotWithShape="0">
              <a:schemeClr val="tx1"/>
            </a:outerShdw>
          </a:effectLst>
        </p:spPr>
        <p:txBody>
          <a:bodyPr>
            <a:spAutoFit/>
          </a:bodyPr>
          <a:lstStyle/>
          <a:p>
            <a:pPr marL="233363" indent="-233363" defTabSz="231775" eaLnBrk="0" hangingPunct="0">
              <a:lnSpc>
                <a:spcPct val="110000"/>
              </a:lnSpc>
              <a:buFont typeface="Wingdings" pitchFamily="2" charset="2"/>
              <a:buChar char="§"/>
              <a:defRPr/>
            </a:pPr>
            <a:r>
              <a:rPr lang="en-US" sz="2400" b="1">
                <a:effectLst>
                  <a:outerShdw blurRad="38100" dist="38100" dir="2700000" algn="tl">
                    <a:srgbClr val="FFFFFF"/>
                  </a:outerShdw>
                </a:effectLst>
                <a:latin typeface="Verdana" pitchFamily="34" charset="0"/>
              </a:rPr>
              <a:t>ANCAMAN THD SATU PULAU/DAERAH MRPKN ANCAMAN THD BGS </a:t>
            </a:r>
          </a:p>
          <a:p>
            <a:pPr marL="233363" indent="-233363" defTabSz="231775" eaLnBrk="0" hangingPunct="0">
              <a:lnSpc>
                <a:spcPct val="110000"/>
              </a:lnSpc>
              <a:buFont typeface="Wingdings" pitchFamily="2" charset="2"/>
              <a:buChar char="§"/>
              <a:defRPr/>
            </a:pPr>
            <a:r>
              <a:rPr lang="en-US" sz="2400" b="1">
                <a:effectLst>
                  <a:outerShdw blurRad="38100" dist="38100" dir="2700000" algn="tl">
                    <a:srgbClr val="FFFFFF"/>
                  </a:outerShdw>
                </a:effectLst>
                <a:latin typeface="Verdana" pitchFamily="34" charset="0"/>
              </a:rPr>
              <a:t>TIAP WN PUNYA HAK &amp; WAJIB SAMA DLM BELA NEGARA</a:t>
            </a:r>
          </a:p>
        </p:txBody>
      </p:sp>
      <p:pic>
        <p:nvPicPr>
          <p:cNvPr id="30728" name="Picture 8" descr="ascale"/>
          <p:cNvPicPr>
            <a:picLocks noChangeAspect="1" noChangeArrowheads="1" noCrop="1"/>
          </p:cNvPicPr>
          <p:nvPr/>
        </p:nvPicPr>
        <p:blipFill>
          <a:blip r:embed="rId2" cstate="print">
            <a:lum bright="62000" contrast="78000"/>
          </a:blip>
          <a:srcRect/>
          <a:stretch>
            <a:fillRect/>
          </a:stretch>
        </p:blipFill>
        <p:spPr bwMode="auto">
          <a:xfrm>
            <a:off x="7045325" y="4286250"/>
            <a:ext cx="2046288" cy="2106613"/>
          </a:xfrm>
          <a:prstGeom prst="rect">
            <a:avLst/>
          </a:prstGeom>
          <a:noFill/>
          <a:ln w="9525">
            <a:noFill/>
            <a:miter lim="800000"/>
            <a:headEnd/>
            <a:tailEnd/>
          </a:ln>
        </p:spPr>
      </p:pic>
      <p:pic>
        <p:nvPicPr>
          <p:cNvPr id="30729" name="Picture 9" descr="j0300520"/>
          <p:cNvPicPr>
            <a:picLocks noChangeAspect="1" noChangeArrowheads="1" noCrop="1"/>
          </p:cNvPicPr>
          <p:nvPr/>
        </p:nvPicPr>
        <p:blipFill>
          <a:blip r:embed="rId3" cstate="print"/>
          <a:srcRect/>
          <a:stretch>
            <a:fillRect/>
          </a:stretch>
        </p:blipFill>
        <p:spPr bwMode="auto">
          <a:xfrm>
            <a:off x="7723188" y="449263"/>
            <a:ext cx="1358900" cy="1323975"/>
          </a:xfrm>
          <a:prstGeom prst="rect">
            <a:avLst/>
          </a:prstGeom>
          <a:noFill/>
          <a:ln w="9525">
            <a:noFill/>
            <a:miter lim="800000"/>
            <a:headEnd/>
            <a:tailEnd/>
          </a:ln>
        </p:spPr>
      </p:pic>
      <p:sp>
        <p:nvSpPr>
          <p:cNvPr id="30730" name="AutoShape 10"/>
          <p:cNvSpPr>
            <a:spLocks noChangeArrowheads="1"/>
          </p:cNvSpPr>
          <p:nvPr/>
        </p:nvSpPr>
        <p:spPr bwMode="auto">
          <a:xfrm>
            <a:off x="95250" y="76200"/>
            <a:ext cx="8991600" cy="6705600"/>
          </a:xfrm>
          <a:prstGeom prst="roundRect">
            <a:avLst>
              <a:gd name="adj" fmla="val 4167"/>
            </a:avLst>
          </a:prstGeom>
          <a:noFill/>
          <a:ln w="76200">
            <a:noFill/>
            <a:round/>
            <a:headEnd/>
            <a:tailEnd/>
          </a:ln>
        </p:spPr>
        <p:txBody>
          <a:bodyPr wrap="none" anchor="ctr"/>
          <a:lstStyle/>
          <a:p>
            <a:endParaRPr lang="id-ID"/>
          </a:p>
        </p:txBody>
      </p:sp>
      <p:pic>
        <p:nvPicPr>
          <p:cNvPr id="5131" name="Picture 11" descr="REFORMASI YG TDK TERARAH"/>
          <p:cNvPicPr>
            <a:picLocks noGrp="1" noChangeAspect="1" noChangeArrowheads="1"/>
          </p:cNvPicPr>
          <p:nvPr>
            <p:ph/>
          </p:nvPr>
        </p:nvPicPr>
        <p:blipFill>
          <a:blip r:embed="rId4" cstate="print"/>
          <a:srcRect/>
          <a:stretch>
            <a:fillRect/>
          </a:stretch>
        </p:blipFill>
        <p:spPr>
          <a:xfrm>
            <a:off x="7770813" y="2179638"/>
            <a:ext cx="1311275" cy="1676400"/>
          </a:xfrm>
          <a:effectLst>
            <a:outerShdw dist="35921" dir="2700000" algn="ctr" rotWithShape="0">
              <a:srgbClr val="808080"/>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iterate type="wd">
                                    <p:tmPct val="100000"/>
                                  </p:iterate>
                                  <p:childTnLst>
                                    <p:set>
                                      <p:cBhvr>
                                        <p:cTn id="6" dur="1" fill="hold">
                                          <p:stCondLst>
                                            <p:cond delay="0"/>
                                          </p:stCondLst>
                                        </p:cTn>
                                        <p:tgtEl>
                                          <p:spTgt spid="5122"/>
                                        </p:tgtEl>
                                        <p:attrNameLst>
                                          <p:attrName>style.visibility</p:attrName>
                                        </p:attrNameLst>
                                      </p:cBhvr>
                                      <p:to>
                                        <p:strVal val="visible"/>
                                      </p:to>
                                    </p:set>
                                    <p:animEffect transition="in" filter="blinds(vertical)">
                                      <p:cBhvr>
                                        <p:cTn id="7" dur="300"/>
                                        <p:tgtEl>
                                          <p:spTgt spid="5122"/>
                                        </p:tgtEl>
                                      </p:cBhvr>
                                    </p:animEffect>
                                  </p:childTnLst>
                                </p:cTn>
                              </p:par>
                            </p:childTnLst>
                          </p:cTn>
                        </p:par>
                        <p:par>
                          <p:cTn id="8" fill="hold">
                            <p:stCondLst>
                              <p:cond delay="900"/>
                            </p:stCondLst>
                            <p:childTnLst>
                              <p:par>
                                <p:cTn id="9" presetID="22" presetClass="entr" presetSubtype="2" fill="hold" grpId="0"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wipe(right)">
                                      <p:cBhvr>
                                        <p:cTn id="11" dur="500"/>
                                        <p:tgtEl>
                                          <p:spTgt spid="5123"/>
                                        </p:tgtEl>
                                      </p:cBhvr>
                                    </p:animEffect>
                                  </p:childTnLst>
                                </p:cTn>
                              </p:par>
                            </p:childTnLst>
                          </p:cTn>
                        </p:par>
                        <p:par>
                          <p:cTn id="12" fill="hold">
                            <p:stCondLst>
                              <p:cond delay="1400"/>
                            </p:stCondLst>
                            <p:childTnLst>
                              <p:par>
                                <p:cTn id="13" presetID="3" presetClass="entr" presetSubtype="5" fill="hold" grpId="0" nodeType="afterEffect">
                                  <p:stCondLst>
                                    <p:cond delay="0"/>
                                  </p:stCondLst>
                                  <p:iterate type="wd">
                                    <p:tmPct val="100000"/>
                                  </p:iterate>
                                  <p:childTnLst>
                                    <p:set>
                                      <p:cBhvr>
                                        <p:cTn id="14" dur="1" fill="hold">
                                          <p:stCondLst>
                                            <p:cond delay="0"/>
                                          </p:stCondLst>
                                        </p:cTn>
                                        <p:tgtEl>
                                          <p:spTgt spid="5124"/>
                                        </p:tgtEl>
                                        <p:attrNameLst>
                                          <p:attrName>style.visibility</p:attrName>
                                        </p:attrNameLst>
                                      </p:cBhvr>
                                      <p:to>
                                        <p:strVal val="visible"/>
                                      </p:to>
                                    </p:set>
                                    <p:animEffect transition="in" filter="blinds(vertical)">
                                      <p:cBhvr>
                                        <p:cTn id="15" dur="300"/>
                                        <p:tgtEl>
                                          <p:spTgt spid="5124"/>
                                        </p:tgtEl>
                                      </p:cBhvr>
                                    </p:animEffect>
                                  </p:childTnLst>
                                </p:cTn>
                              </p:par>
                            </p:childTnLst>
                          </p:cTn>
                        </p:par>
                        <p:par>
                          <p:cTn id="16" fill="hold">
                            <p:stCondLst>
                              <p:cond delay="2300"/>
                            </p:stCondLst>
                            <p:childTnLst>
                              <p:par>
                                <p:cTn id="17" presetID="22" presetClass="entr" presetSubtype="2" fill="hold" grpId="0" nodeType="afterEffect">
                                  <p:stCondLst>
                                    <p:cond delay="0"/>
                                  </p:stCondLst>
                                  <p:childTnLst>
                                    <p:set>
                                      <p:cBhvr>
                                        <p:cTn id="18" dur="1" fill="hold">
                                          <p:stCondLst>
                                            <p:cond delay="0"/>
                                          </p:stCondLst>
                                        </p:cTn>
                                        <p:tgtEl>
                                          <p:spTgt spid="5125"/>
                                        </p:tgtEl>
                                        <p:attrNameLst>
                                          <p:attrName>style.visibility</p:attrName>
                                        </p:attrNameLst>
                                      </p:cBhvr>
                                      <p:to>
                                        <p:strVal val="visible"/>
                                      </p:to>
                                    </p:set>
                                    <p:animEffect transition="in" filter="wipe(right)">
                                      <p:cBhvr>
                                        <p:cTn id="19" dur="500"/>
                                        <p:tgtEl>
                                          <p:spTgt spid="5125"/>
                                        </p:tgtEl>
                                      </p:cBhvr>
                                    </p:animEffect>
                                  </p:childTnLst>
                                </p:cTn>
                              </p:par>
                            </p:childTnLst>
                          </p:cTn>
                        </p:par>
                        <p:par>
                          <p:cTn id="20" fill="hold">
                            <p:stCondLst>
                              <p:cond delay="2800"/>
                            </p:stCondLst>
                            <p:childTnLst>
                              <p:par>
                                <p:cTn id="21" presetID="3" presetClass="entr" presetSubtype="5" fill="hold" grpId="0" nodeType="afterEffect">
                                  <p:stCondLst>
                                    <p:cond delay="0"/>
                                  </p:stCondLst>
                                  <p:iterate type="wd">
                                    <p:tmPct val="100000"/>
                                  </p:iterate>
                                  <p:childTnLst>
                                    <p:set>
                                      <p:cBhvr>
                                        <p:cTn id="22" dur="1" fill="hold">
                                          <p:stCondLst>
                                            <p:cond delay="0"/>
                                          </p:stCondLst>
                                        </p:cTn>
                                        <p:tgtEl>
                                          <p:spTgt spid="5126"/>
                                        </p:tgtEl>
                                        <p:attrNameLst>
                                          <p:attrName>style.visibility</p:attrName>
                                        </p:attrNameLst>
                                      </p:cBhvr>
                                      <p:to>
                                        <p:strVal val="visible"/>
                                      </p:to>
                                    </p:set>
                                    <p:animEffect transition="in" filter="blinds(vertical)">
                                      <p:cBhvr>
                                        <p:cTn id="23" dur="300"/>
                                        <p:tgtEl>
                                          <p:spTgt spid="5126"/>
                                        </p:tgtEl>
                                      </p:cBhvr>
                                    </p:animEffect>
                                  </p:childTnLst>
                                </p:cTn>
                              </p:par>
                            </p:childTnLst>
                          </p:cTn>
                        </p:par>
                        <p:par>
                          <p:cTn id="24" fill="hold">
                            <p:stCondLst>
                              <p:cond delay="3400"/>
                            </p:stCondLst>
                            <p:childTnLst>
                              <p:par>
                                <p:cTn id="25" presetID="22" presetClass="entr" presetSubtype="2" fill="hold" grpId="0" nodeType="afterEffect">
                                  <p:stCondLst>
                                    <p:cond delay="0"/>
                                  </p:stCondLst>
                                  <p:childTnLst>
                                    <p:set>
                                      <p:cBhvr>
                                        <p:cTn id="26" dur="1" fill="hold">
                                          <p:stCondLst>
                                            <p:cond delay="0"/>
                                          </p:stCondLst>
                                        </p:cTn>
                                        <p:tgtEl>
                                          <p:spTgt spid="5127"/>
                                        </p:tgtEl>
                                        <p:attrNameLst>
                                          <p:attrName>style.visibility</p:attrName>
                                        </p:attrNameLst>
                                      </p:cBhvr>
                                      <p:to>
                                        <p:strVal val="visible"/>
                                      </p:to>
                                    </p:set>
                                    <p:animEffect transition="in" filter="wipe(right)">
                                      <p:cBhvr>
                                        <p:cTn id="27" dur="500"/>
                                        <p:tgtEl>
                                          <p:spTgt spid="5127"/>
                                        </p:tgtEl>
                                      </p:cBhvr>
                                    </p:animEffect>
                                  </p:childTnLst>
                                </p:cTn>
                              </p:par>
                            </p:childTnLst>
                          </p:cTn>
                        </p:par>
                        <p:par>
                          <p:cTn id="28" fill="hold">
                            <p:stCondLst>
                              <p:cond delay="3900"/>
                            </p:stCondLst>
                            <p:childTnLst>
                              <p:par>
                                <p:cTn id="29" presetID="23" presetClass="entr" presetSubtype="528" fill="hold" nodeType="afterEffect">
                                  <p:stCondLst>
                                    <p:cond delay="0"/>
                                  </p:stCondLst>
                                  <p:childTnLst>
                                    <p:set>
                                      <p:cBhvr>
                                        <p:cTn id="30" dur="1" fill="hold">
                                          <p:stCondLst>
                                            <p:cond delay="0"/>
                                          </p:stCondLst>
                                        </p:cTn>
                                        <p:tgtEl>
                                          <p:spTgt spid="5131"/>
                                        </p:tgtEl>
                                        <p:attrNameLst>
                                          <p:attrName>style.visibility</p:attrName>
                                        </p:attrNameLst>
                                      </p:cBhvr>
                                      <p:to>
                                        <p:strVal val="visible"/>
                                      </p:to>
                                    </p:set>
                                    <p:anim calcmode="lin" valueType="num">
                                      <p:cBhvr>
                                        <p:cTn id="31" dur="500" fill="hold"/>
                                        <p:tgtEl>
                                          <p:spTgt spid="5131"/>
                                        </p:tgtEl>
                                        <p:attrNameLst>
                                          <p:attrName>ppt_w</p:attrName>
                                        </p:attrNameLst>
                                      </p:cBhvr>
                                      <p:tavLst>
                                        <p:tav tm="0">
                                          <p:val>
                                            <p:fltVal val="0"/>
                                          </p:val>
                                        </p:tav>
                                        <p:tav tm="100000">
                                          <p:val>
                                            <p:strVal val="#ppt_w"/>
                                          </p:val>
                                        </p:tav>
                                      </p:tavLst>
                                    </p:anim>
                                    <p:anim calcmode="lin" valueType="num">
                                      <p:cBhvr>
                                        <p:cTn id="32" dur="500" fill="hold"/>
                                        <p:tgtEl>
                                          <p:spTgt spid="5131"/>
                                        </p:tgtEl>
                                        <p:attrNameLst>
                                          <p:attrName>ppt_h</p:attrName>
                                        </p:attrNameLst>
                                      </p:cBhvr>
                                      <p:tavLst>
                                        <p:tav tm="0">
                                          <p:val>
                                            <p:fltVal val="0"/>
                                          </p:val>
                                        </p:tav>
                                        <p:tav tm="100000">
                                          <p:val>
                                            <p:strVal val="#ppt_h"/>
                                          </p:val>
                                        </p:tav>
                                      </p:tavLst>
                                    </p:anim>
                                    <p:anim calcmode="lin" valueType="num">
                                      <p:cBhvr>
                                        <p:cTn id="33" dur="500" fill="hold"/>
                                        <p:tgtEl>
                                          <p:spTgt spid="5131"/>
                                        </p:tgtEl>
                                        <p:attrNameLst>
                                          <p:attrName>ppt_x</p:attrName>
                                        </p:attrNameLst>
                                      </p:cBhvr>
                                      <p:tavLst>
                                        <p:tav tm="0">
                                          <p:val>
                                            <p:fltVal val="0.5"/>
                                          </p:val>
                                        </p:tav>
                                        <p:tav tm="100000">
                                          <p:val>
                                            <p:strVal val="#ppt_x"/>
                                          </p:val>
                                        </p:tav>
                                      </p:tavLst>
                                    </p:anim>
                                    <p:anim calcmode="lin" valueType="num">
                                      <p:cBhvr>
                                        <p:cTn id="34" dur="500" fill="hold"/>
                                        <p:tgtEl>
                                          <p:spTgt spid="51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autoUpdateAnimBg="0"/>
      <p:bldP spid="5124" grpId="0" autoUpdateAnimBg="0"/>
      <p:bldP spid="5125" grpId="0" autoUpdateAnimBg="0"/>
      <p:bldP spid="5126" grpId="0" autoUpdateAnimBg="0"/>
      <p:bldP spid="512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1031875"/>
            <a:ext cx="8937625" cy="36671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endParaRPr lang="id-ID" b="1">
              <a:effectLst>
                <a:outerShdw blurRad="38100" dist="38100" dir="2700000" algn="tl">
                  <a:srgbClr val="FFFFFF"/>
                </a:outerShdw>
              </a:effectLst>
              <a:latin typeface="Arial" charset="0"/>
            </a:endParaRPr>
          </a:p>
        </p:txBody>
      </p:sp>
      <p:sp>
        <p:nvSpPr>
          <p:cNvPr id="7171" name="Text Box 3"/>
          <p:cNvSpPr txBox="1">
            <a:spLocks noChangeArrowheads="1"/>
          </p:cNvSpPr>
          <p:nvPr/>
        </p:nvSpPr>
        <p:spPr bwMode="auto">
          <a:xfrm>
            <a:off x="142875" y="304800"/>
            <a:ext cx="8815388" cy="4911725"/>
          </a:xfrm>
          <a:prstGeom prst="rect">
            <a:avLst/>
          </a:prstGeom>
          <a:noFill/>
          <a:ln w="9525">
            <a:noFill/>
            <a:miter lim="800000"/>
            <a:headEnd/>
            <a:tailEnd/>
          </a:ln>
          <a:effectLst>
            <a:outerShdw dist="35921" dir="2700000" algn="ctr" rotWithShape="0">
              <a:schemeClr val="bg2"/>
            </a:outerShdw>
          </a:effectLst>
        </p:spPr>
        <p:txBody>
          <a:bodyPr>
            <a:spAutoFit/>
          </a:bodyPr>
          <a:lstStyle/>
          <a:p>
            <a:pPr marL="342900" indent="-342900">
              <a:defRPr/>
            </a:pPr>
            <a:r>
              <a:rPr lang="en-US" sz="2800" b="1">
                <a:effectLst>
                  <a:outerShdw blurRad="38100" dist="38100" dir="2700000" algn="tl">
                    <a:srgbClr val="FFFFFF"/>
                  </a:outerShdw>
                </a:effectLst>
                <a:latin typeface="Times New Roman" pitchFamily="18" charset="0"/>
                <a:sym typeface="Wingdings" pitchFamily="2" charset="2"/>
              </a:rPr>
              <a:t>LEMBAGA (STRUKTUR) DEMOKRASI</a:t>
            </a:r>
          </a:p>
          <a:p>
            <a:pPr marL="342900" indent="-342900">
              <a:defRPr/>
            </a:pPr>
            <a:endParaRPr lang="en-US" sz="2800" b="1">
              <a:solidFill>
                <a:srgbClr val="0033CC"/>
              </a:solidFill>
              <a:effectLst>
                <a:outerShdw blurRad="38100" dist="38100" dir="2700000" algn="tl">
                  <a:srgbClr val="000000"/>
                </a:outerShdw>
              </a:effectLst>
              <a:latin typeface="Times New Roman" pitchFamily="18" charset="0"/>
              <a:sym typeface="Wingdings" pitchFamily="2" charset="2"/>
            </a:endParaRPr>
          </a:p>
          <a:p>
            <a:pPr marL="342900" indent="-342900">
              <a:defRPr/>
            </a:pPr>
            <a:r>
              <a:rPr lang="en-US" sz="2800" b="1">
                <a:solidFill>
                  <a:srgbClr val="0033CC"/>
                </a:solidFill>
                <a:effectLst>
                  <a:outerShdw blurRad="38100" dist="38100" dir="2700000" algn="tl">
                    <a:srgbClr val="000000"/>
                  </a:outerShdw>
                </a:effectLst>
                <a:latin typeface="Times New Roman" pitchFamily="18" charset="0"/>
                <a:sym typeface="Wingdings" pitchFamily="2" charset="2"/>
              </a:rPr>
              <a:t>1. Pemerintahan yg bertanggungjawab.</a:t>
            </a:r>
          </a:p>
          <a:p>
            <a:pPr marL="342900" indent="-342900">
              <a:defRPr/>
            </a:pPr>
            <a:r>
              <a:rPr lang="en-US" sz="2800" b="1">
                <a:solidFill>
                  <a:srgbClr val="0033CC"/>
                </a:solidFill>
                <a:effectLst>
                  <a:outerShdw blurRad="38100" dist="38100" dir="2700000" algn="tl">
                    <a:srgbClr val="000000"/>
                  </a:outerShdw>
                </a:effectLst>
                <a:latin typeface="Times New Roman" pitchFamily="18" charset="0"/>
                <a:sym typeface="Wingdings" pitchFamily="2" charset="2"/>
              </a:rPr>
              <a:t>2. DPR  mewakili gol/kepentingan masy  dipilih mell pemilu  bebas &amp; rahasia.</a:t>
            </a:r>
          </a:p>
          <a:p>
            <a:pPr marL="342900" indent="-342900">
              <a:defRPr/>
            </a:pPr>
            <a:r>
              <a:rPr lang="en-US" sz="2800" b="1">
                <a:solidFill>
                  <a:srgbClr val="0033CC"/>
                </a:solidFill>
                <a:effectLst>
                  <a:outerShdw blurRad="38100" dist="38100" dir="2700000" algn="tl">
                    <a:srgbClr val="000000"/>
                  </a:outerShdw>
                </a:effectLst>
                <a:latin typeface="Times New Roman" pitchFamily="18" charset="0"/>
                <a:sym typeface="Wingdings" pitchFamily="2" charset="2"/>
              </a:rPr>
              <a:t>	Dewan  control thdp pemerintah.</a:t>
            </a:r>
          </a:p>
          <a:p>
            <a:pPr marL="342900" indent="-342900">
              <a:defRPr/>
            </a:pPr>
            <a:r>
              <a:rPr lang="en-US" sz="2800" b="1">
                <a:solidFill>
                  <a:srgbClr val="0033CC"/>
                </a:solidFill>
                <a:effectLst>
                  <a:outerShdw blurRad="38100" dist="38100" dir="2700000" algn="tl">
                    <a:srgbClr val="000000"/>
                  </a:outerShdw>
                </a:effectLst>
                <a:latin typeface="Times New Roman" pitchFamily="18" charset="0"/>
                <a:sym typeface="Wingdings" pitchFamily="2" charset="2"/>
              </a:rPr>
              <a:t>3. Organisasi politik lbh dr 1 partai.</a:t>
            </a:r>
          </a:p>
          <a:p>
            <a:pPr marL="342900" indent="-342900">
              <a:defRPr/>
            </a:pPr>
            <a:r>
              <a:rPr lang="en-US" sz="2800" b="1">
                <a:solidFill>
                  <a:srgbClr val="0033CC"/>
                </a:solidFill>
                <a:effectLst>
                  <a:outerShdw blurRad="38100" dist="38100" dir="2700000" algn="tl">
                    <a:srgbClr val="000000"/>
                  </a:outerShdw>
                </a:effectLst>
                <a:latin typeface="Times New Roman" pitchFamily="18" charset="0"/>
                <a:sym typeface="Wingdings" pitchFamily="2" charset="2"/>
              </a:rPr>
              <a:t>4. Pers bebas menyatakan pendapat.</a:t>
            </a:r>
          </a:p>
          <a:p>
            <a:pPr marL="342900" indent="-342900">
              <a:defRPr/>
            </a:pPr>
            <a:r>
              <a:rPr lang="en-US" sz="2800" b="1">
                <a:solidFill>
                  <a:srgbClr val="0033CC"/>
                </a:solidFill>
                <a:effectLst>
                  <a:outerShdw blurRad="38100" dist="38100" dir="2700000" algn="tl">
                    <a:srgbClr val="000000"/>
                  </a:outerShdw>
                </a:effectLst>
                <a:latin typeface="Times New Roman" pitchFamily="18" charset="0"/>
                <a:sym typeface="Wingdings" pitchFamily="2" charset="2"/>
              </a:rPr>
              <a:t>5. Sistem peradilan bebas menjamin HAM &amp; memperthankan keadilan.</a:t>
            </a:r>
          </a:p>
          <a:p>
            <a:pPr marL="342900" indent="-342900">
              <a:defRPr/>
            </a:pPr>
            <a:endParaRPr lang="en-US" b="1">
              <a:solidFill>
                <a:srgbClr val="0033CC"/>
              </a:solidFill>
              <a:effectLst>
                <a:outerShdw blurRad="38100" dist="38100" dir="2700000" algn="tl">
                  <a:srgbClr val="000000"/>
                </a:outerShdw>
              </a:effectLst>
              <a:latin typeface="Times New Roman" pitchFamily="18" charset="0"/>
              <a:sym typeface="Wingdings" pitchFamily="2" charset="2"/>
            </a:endParaRPr>
          </a:p>
          <a:p>
            <a:pPr marL="342900" indent="-342900">
              <a:defRPr/>
            </a:pPr>
            <a:r>
              <a:rPr lang="en-US" b="1">
                <a:solidFill>
                  <a:srgbClr val="0033CC"/>
                </a:solidFill>
                <a:effectLst>
                  <a:outerShdw blurRad="38100" dist="38100" dir="2700000" algn="tl">
                    <a:srgbClr val="000000"/>
                  </a:outerShdw>
                </a:effectLst>
                <a:latin typeface="Times New Roman" pitchFamily="18" charset="0"/>
                <a:sym typeface="Symbol" pitchFamily="18" charset="2"/>
              </a:rPr>
              <a:t> </a:t>
            </a:r>
            <a:r>
              <a:rPr lang="en-US" b="1">
                <a:solidFill>
                  <a:srgbClr val="FF0000"/>
                </a:solidFill>
                <a:effectLst>
                  <a:outerShdw blurRad="38100" dist="38100" dir="2700000" algn="tl">
                    <a:srgbClr val="000000"/>
                  </a:outerShdw>
                </a:effectLst>
                <a:latin typeface="Times New Roman" pitchFamily="18" charset="0"/>
                <a:sym typeface="Wingdings" pitchFamily="2" charset="2"/>
              </a:rPr>
              <a:t>Miriam Budiardjo (1997)</a:t>
            </a:r>
            <a:r>
              <a:rPr lang="en-US" b="1">
                <a:solidFill>
                  <a:srgbClr val="0033CC"/>
                </a:solidFill>
                <a:effectLst>
                  <a:outerShdw blurRad="38100" dist="38100" dir="2700000" algn="tl">
                    <a:srgbClr val="000000"/>
                  </a:outerShdw>
                </a:effectLst>
                <a:latin typeface="Times New Roman" pitchFamily="18" charset="0"/>
                <a:sym typeface="Wingdings" pitchFamily="2" charset="2"/>
              </a:rPr>
              <a:t> </a:t>
            </a:r>
          </a:p>
        </p:txBody>
      </p:sp>
      <p:grpSp>
        <p:nvGrpSpPr>
          <p:cNvPr id="31748" name="Group 4"/>
          <p:cNvGrpSpPr>
            <a:grpSpLocks/>
          </p:cNvGrpSpPr>
          <p:nvPr/>
        </p:nvGrpSpPr>
        <p:grpSpPr bwMode="auto">
          <a:xfrm>
            <a:off x="5729288" y="4551363"/>
            <a:ext cx="2738437" cy="2006600"/>
            <a:chOff x="1632" y="1248"/>
            <a:chExt cx="2682" cy="2286"/>
          </a:xfrm>
        </p:grpSpPr>
        <p:sp>
          <p:nvSpPr>
            <p:cNvPr id="7173" name="Gear"/>
            <p:cNvSpPr>
              <a:spLocks noEditPoints="1" noChangeArrowheads="1"/>
            </p:cNvSpPr>
            <p:nvPr/>
          </p:nvSpPr>
          <p:spPr bwMode="auto">
            <a:xfrm>
              <a:off x="3118" y="1248"/>
              <a:ext cx="1196" cy="104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006600"/>
            </a:solidFill>
            <a:ln w="9525">
              <a:solidFill>
                <a:srgbClr val="000000"/>
              </a:solidFill>
              <a:miter lim="800000"/>
              <a:headEnd/>
              <a:tailEnd/>
            </a:ln>
            <a:effectLst>
              <a:outerShdw dist="35921" dir="2700000" algn="ctr" rotWithShape="0">
                <a:srgbClr val="808080">
                  <a:alpha val="50000"/>
                </a:srgbClr>
              </a:outerShdw>
            </a:effectLst>
          </p:spPr>
          <p:txBody>
            <a:bodyPr/>
            <a:lstStyle/>
            <a:p>
              <a:pPr>
                <a:defRPr/>
              </a:pPr>
              <a:endParaRPr lang="id-ID">
                <a:latin typeface="Arial" charset="0"/>
              </a:endParaRPr>
            </a:p>
          </p:txBody>
        </p:sp>
        <p:sp>
          <p:nvSpPr>
            <p:cNvPr id="7174" name="AutoShape 6"/>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006600"/>
            </a:solidFill>
            <a:ln w="9525">
              <a:solidFill>
                <a:srgbClr val="000000"/>
              </a:solidFill>
              <a:miter lim="800000"/>
              <a:headEnd/>
              <a:tailEnd/>
            </a:ln>
            <a:effectLst>
              <a:outerShdw dist="35921" dir="2700000" algn="ctr" rotWithShape="0">
                <a:srgbClr val="808080">
                  <a:alpha val="50000"/>
                </a:srgbClr>
              </a:outerShdw>
            </a:effectLst>
          </p:spPr>
          <p:txBody>
            <a:bodyPr/>
            <a:lstStyle/>
            <a:p>
              <a:pPr>
                <a:defRPr/>
              </a:pPr>
              <a:endParaRPr lang="id-ID">
                <a:latin typeface="Arial" charset="0"/>
              </a:endParaRPr>
            </a:p>
          </p:txBody>
        </p:sp>
        <p:sp>
          <p:nvSpPr>
            <p:cNvPr id="7175" name="AutoShape 7"/>
            <p:cNvSpPr>
              <a:spLocks noEditPoints="1" noChangeArrowheads="1"/>
            </p:cNvSpPr>
            <p:nvPr/>
          </p:nvSpPr>
          <p:spPr bwMode="auto">
            <a:xfrm>
              <a:off x="2559" y="2141"/>
              <a:ext cx="1589" cy="139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006600"/>
            </a:solidFill>
            <a:ln w="9525">
              <a:solidFill>
                <a:srgbClr val="000000"/>
              </a:solidFill>
              <a:miter lim="800000"/>
              <a:headEnd/>
              <a:tailEnd/>
            </a:ln>
            <a:effectLst>
              <a:outerShdw dist="35921" dir="2700000" algn="ctr" rotWithShape="0">
                <a:srgbClr val="808080">
                  <a:alpha val="50000"/>
                </a:srgbClr>
              </a:outerShdw>
            </a:effectLst>
          </p:spPr>
          <p:txBody>
            <a:bodyPr/>
            <a:lstStyle/>
            <a:p>
              <a:pPr>
                <a:defRPr/>
              </a:pPr>
              <a:endParaRPr lang="id-ID">
                <a:latin typeface="Arial"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457200" y="620713"/>
            <a:ext cx="8229600" cy="5505450"/>
          </a:xfrm>
        </p:spPr>
        <p:txBody>
          <a:bodyPr/>
          <a:lstStyle/>
          <a:p>
            <a:pPr eaLnBrk="1" hangingPunct="1">
              <a:lnSpc>
                <a:spcPct val="90000"/>
              </a:lnSpc>
            </a:pPr>
            <a:r>
              <a:rPr lang="en-US" sz="2400" smtClean="0">
                <a:solidFill>
                  <a:schemeClr val="bg1"/>
                </a:solidFill>
                <a:latin typeface="Comic Sans MS" pitchFamily="66" charset="0"/>
              </a:rPr>
              <a:t>Perwujudan Wawasan Nusantara</a:t>
            </a:r>
          </a:p>
          <a:p>
            <a:pPr lvl="1" eaLnBrk="1" hangingPunct="1">
              <a:lnSpc>
                <a:spcPct val="90000"/>
              </a:lnSpc>
            </a:pPr>
            <a:r>
              <a:rPr lang="en-US" sz="2400" smtClean="0">
                <a:solidFill>
                  <a:schemeClr val="bg1"/>
                </a:solidFill>
                <a:latin typeface="Comic Sans MS" pitchFamily="66" charset="0"/>
              </a:rPr>
              <a:t>Perwujudan kepulauan nusantara sebagai satu kesatuan politik;</a:t>
            </a:r>
          </a:p>
          <a:p>
            <a:pPr lvl="1" eaLnBrk="1" hangingPunct="1">
              <a:lnSpc>
                <a:spcPct val="90000"/>
              </a:lnSpc>
            </a:pPr>
            <a:r>
              <a:rPr lang="en-US" sz="2400" smtClean="0">
                <a:solidFill>
                  <a:schemeClr val="bg1"/>
                </a:solidFill>
                <a:latin typeface="Comic Sans MS" pitchFamily="66" charset="0"/>
              </a:rPr>
              <a:t>Perwujudan kepulauan nusantara sebagai satu kesatuan ekonomi;</a:t>
            </a:r>
          </a:p>
          <a:p>
            <a:pPr lvl="1" eaLnBrk="1" hangingPunct="1">
              <a:lnSpc>
                <a:spcPct val="90000"/>
              </a:lnSpc>
            </a:pPr>
            <a:r>
              <a:rPr lang="en-US" sz="2400" smtClean="0">
                <a:solidFill>
                  <a:schemeClr val="bg1"/>
                </a:solidFill>
                <a:latin typeface="Comic Sans MS" pitchFamily="66" charset="0"/>
              </a:rPr>
              <a:t>Perwujudan kepulauan nusantara sebagai satu kesatuan sosial budaya;</a:t>
            </a:r>
          </a:p>
          <a:p>
            <a:pPr lvl="1" eaLnBrk="1" hangingPunct="1">
              <a:lnSpc>
                <a:spcPct val="90000"/>
              </a:lnSpc>
            </a:pPr>
            <a:r>
              <a:rPr lang="en-US" sz="2400" smtClean="0">
                <a:solidFill>
                  <a:schemeClr val="bg1"/>
                </a:solidFill>
                <a:latin typeface="Comic Sans MS" pitchFamily="66" charset="0"/>
              </a:rPr>
              <a:t>Perwujudan kepulauan nusantara sebagaisatu kesatuan pertahanan keamanan;</a:t>
            </a:r>
          </a:p>
          <a:p>
            <a:pPr eaLnBrk="1" hangingPunct="1">
              <a:lnSpc>
                <a:spcPct val="90000"/>
              </a:lnSpc>
              <a:buFontTx/>
              <a:buNone/>
            </a:pPr>
            <a:endParaRPr lang="en-US" sz="2400" smtClean="0">
              <a:solidFill>
                <a:schemeClr val="bg1"/>
              </a:solidFill>
              <a:latin typeface="Comic Sans MS" pitchFamily="66" charset="0"/>
            </a:endParaRPr>
          </a:p>
          <a:p>
            <a:pPr eaLnBrk="1" hangingPunct="1">
              <a:lnSpc>
                <a:spcPct val="90000"/>
              </a:lnSpc>
            </a:pPr>
            <a:r>
              <a:rPr lang="en-US" sz="2400" smtClean="0">
                <a:solidFill>
                  <a:schemeClr val="bg1"/>
                </a:solidFill>
                <a:latin typeface="Comic Sans MS" pitchFamily="66" charset="0"/>
              </a:rPr>
              <a:t>Batas wilayah NKRI</a:t>
            </a:r>
          </a:p>
          <a:p>
            <a:pPr lvl="1" eaLnBrk="1" hangingPunct="1">
              <a:lnSpc>
                <a:spcPct val="90000"/>
              </a:lnSpc>
            </a:pPr>
            <a:r>
              <a:rPr lang="en-US" sz="2400" smtClean="0">
                <a:solidFill>
                  <a:schemeClr val="bg1"/>
                </a:solidFill>
                <a:latin typeface="Comic Sans MS" pitchFamily="66" charset="0"/>
              </a:rPr>
              <a:t>Wilayah daratan;</a:t>
            </a:r>
          </a:p>
          <a:p>
            <a:pPr lvl="1" eaLnBrk="1" hangingPunct="1">
              <a:lnSpc>
                <a:spcPct val="90000"/>
              </a:lnSpc>
            </a:pPr>
            <a:r>
              <a:rPr lang="en-US" sz="2400" smtClean="0">
                <a:solidFill>
                  <a:schemeClr val="bg1"/>
                </a:solidFill>
                <a:latin typeface="Comic Sans MS" pitchFamily="66" charset="0"/>
              </a:rPr>
              <a:t>Wilayah perairan;</a:t>
            </a:r>
          </a:p>
          <a:p>
            <a:pPr lvl="1" eaLnBrk="1" hangingPunct="1">
              <a:lnSpc>
                <a:spcPct val="90000"/>
              </a:lnSpc>
            </a:pPr>
            <a:r>
              <a:rPr lang="en-US" sz="2400" smtClean="0">
                <a:solidFill>
                  <a:schemeClr val="bg1"/>
                </a:solidFill>
                <a:latin typeface="Comic Sans MS" pitchFamily="66" charset="0"/>
              </a:rPr>
              <a:t>Wilayah udara;</a:t>
            </a:r>
          </a:p>
          <a:p>
            <a:pPr eaLnBrk="1" hangingPunct="1">
              <a:lnSpc>
                <a:spcPct val="90000"/>
              </a:lnSpc>
            </a:pPr>
            <a:endParaRPr lang="en-US" sz="2400" smtClean="0">
              <a:solidFill>
                <a:schemeClr val="bg1"/>
              </a:solidFill>
              <a:latin typeface="Comic Sans MS" pitchFamily="66"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9750" y="260350"/>
            <a:ext cx="8229600" cy="1143000"/>
          </a:xfrm>
          <a:solidFill>
            <a:srgbClr val="FFFF00"/>
          </a:solidFill>
          <a:ln w="38100">
            <a:solidFill>
              <a:schemeClr val="tx1"/>
            </a:solidFill>
          </a:ln>
        </p:spPr>
        <p:txBody>
          <a:bodyPr/>
          <a:lstStyle/>
          <a:p>
            <a:pPr eaLnBrk="1" hangingPunct="1"/>
            <a:r>
              <a:rPr lang="en-US" b="1" dirty="0" smtClean="0"/>
              <a:t>GLOBALISASI</a:t>
            </a:r>
            <a:endParaRPr lang="en-GB" b="1" dirty="0" smtClean="0"/>
          </a:p>
        </p:txBody>
      </p:sp>
      <p:sp>
        <p:nvSpPr>
          <p:cNvPr id="35843" name="Rectangle 3"/>
          <p:cNvSpPr>
            <a:spLocks noGrp="1" noChangeArrowheads="1"/>
          </p:cNvSpPr>
          <p:nvPr>
            <p:ph type="body" idx="1"/>
          </p:nvPr>
        </p:nvSpPr>
        <p:spPr>
          <a:xfrm>
            <a:off x="539750" y="1412875"/>
            <a:ext cx="8229600" cy="4525963"/>
          </a:xfrm>
          <a:solidFill>
            <a:srgbClr val="CCECFF"/>
          </a:solidFill>
          <a:ln w="28575">
            <a:solidFill>
              <a:schemeClr val="tx1"/>
            </a:solidFill>
            <a:prstDash val="sysDot"/>
          </a:ln>
        </p:spPr>
        <p:txBody>
          <a:bodyPr/>
          <a:lstStyle/>
          <a:p>
            <a:pPr eaLnBrk="1" hangingPunct="1">
              <a:lnSpc>
                <a:spcPct val="90000"/>
              </a:lnSpc>
            </a:pPr>
            <a:r>
              <a:rPr lang="id-ID" sz="2400" b="1" smtClean="0"/>
              <a:t>ERA GLOBALISASI  MEMPERKENALKAN BUDAYA ASING </a:t>
            </a:r>
            <a:r>
              <a:rPr lang="en-US" sz="2400" b="1" smtClean="0"/>
              <a:t> (</a:t>
            </a:r>
            <a:r>
              <a:rPr lang="id-ID" sz="2400" b="1" smtClean="0"/>
              <a:t> </a:t>
            </a:r>
            <a:r>
              <a:rPr lang="id-ID" sz="2400" b="1" smtClean="0">
                <a:solidFill>
                  <a:srgbClr val="FF0000"/>
                </a:solidFill>
              </a:rPr>
              <a:t>BUDAYA GLOBAL</a:t>
            </a:r>
            <a:r>
              <a:rPr lang="id-ID" sz="2400" b="1" smtClean="0"/>
              <a:t> </a:t>
            </a:r>
            <a:r>
              <a:rPr lang="en-US" sz="2400" b="1" smtClean="0"/>
              <a:t>)</a:t>
            </a:r>
            <a:r>
              <a:rPr lang="id-ID" sz="2400" b="1" smtClean="0"/>
              <a:t>  </a:t>
            </a:r>
            <a:endParaRPr lang="en-US" sz="2400" b="1" smtClean="0"/>
          </a:p>
          <a:p>
            <a:pPr eaLnBrk="1" hangingPunct="1">
              <a:lnSpc>
                <a:spcPct val="90000"/>
              </a:lnSpc>
              <a:buFontTx/>
              <a:buNone/>
            </a:pPr>
            <a:r>
              <a:rPr lang="en-US" sz="2400" b="1" smtClean="0"/>
              <a:t>    &gt;&gt; </a:t>
            </a:r>
            <a:r>
              <a:rPr lang="id-ID" sz="2400" b="1" smtClean="0"/>
              <a:t>BERDAMPAK BESAR</a:t>
            </a:r>
            <a:r>
              <a:rPr lang="en-US" sz="2400" b="1" smtClean="0"/>
              <a:t> </a:t>
            </a:r>
            <a:r>
              <a:rPr lang="en-US" sz="2400" b="1" smtClean="0">
                <a:solidFill>
                  <a:srgbClr val="FF0000"/>
                </a:solidFill>
              </a:rPr>
              <a:t> POSITIF/</a:t>
            </a:r>
            <a:r>
              <a:rPr lang="id-ID" sz="2400" b="1" smtClean="0"/>
              <a:t>  </a:t>
            </a:r>
            <a:r>
              <a:rPr lang="id-ID" sz="2400" b="1" smtClean="0">
                <a:solidFill>
                  <a:srgbClr val="FF0000"/>
                </a:solidFill>
              </a:rPr>
              <a:t>NEGATIF</a:t>
            </a:r>
            <a:endParaRPr lang="en-US" sz="2400" b="1" smtClean="0">
              <a:solidFill>
                <a:srgbClr val="FF0000"/>
              </a:solidFill>
            </a:endParaRPr>
          </a:p>
          <a:p>
            <a:pPr eaLnBrk="1" hangingPunct="1">
              <a:lnSpc>
                <a:spcPct val="90000"/>
              </a:lnSpc>
              <a:buFontTx/>
              <a:buNone/>
            </a:pPr>
            <a:r>
              <a:rPr lang="id-ID" sz="2400" b="1" smtClean="0"/>
              <a:t> </a:t>
            </a:r>
            <a:endParaRPr lang="en-US" sz="2400" b="1" smtClean="0"/>
          </a:p>
          <a:p>
            <a:pPr eaLnBrk="1" hangingPunct="1">
              <a:lnSpc>
                <a:spcPct val="90000"/>
              </a:lnSpc>
            </a:pPr>
            <a:r>
              <a:rPr lang="id-ID" sz="2400" b="1" smtClean="0">
                <a:solidFill>
                  <a:srgbClr val="FF0000"/>
                </a:solidFill>
              </a:rPr>
              <a:t>PENGARUH </a:t>
            </a:r>
            <a:r>
              <a:rPr lang="en-US" sz="2400" b="1" smtClean="0">
                <a:solidFill>
                  <a:srgbClr val="FF0000"/>
                </a:solidFill>
              </a:rPr>
              <a:t>(</a:t>
            </a:r>
            <a:r>
              <a:rPr lang="id-ID" sz="2400" b="1" smtClean="0">
                <a:solidFill>
                  <a:srgbClr val="FF0000"/>
                </a:solidFill>
              </a:rPr>
              <a:t>PENDIDIKAN</a:t>
            </a:r>
            <a:r>
              <a:rPr lang="en-US" sz="2400" b="1" smtClean="0">
                <a:solidFill>
                  <a:srgbClr val="FF0000"/>
                </a:solidFill>
              </a:rPr>
              <a:t>)</a:t>
            </a:r>
            <a:r>
              <a:rPr lang="id-ID" sz="2400" b="1" smtClean="0">
                <a:solidFill>
                  <a:srgbClr val="FF0000"/>
                </a:solidFill>
              </a:rPr>
              <a:t> ASING BISA  MENJADI ANCAMAN</a:t>
            </a:r>
            <a:r>
              <a:rPr lang="id-ID" sz="2400" b="1" smtClean="0"/>
              <a:t> </a:t>
            </a:r>
            <a:r>
              <a:rPr lang="en-US" sz="2400" b="1" smtClean="0"/>
              <a:t>dan </a:t>
            </a:r>
            <a:r>
              <a:rPr lang="en-US" sz="2400" b="1" smtClean="0">
                <a:solidFill>
                  <a:srgbClr val="FF3300"/>
                </a:solidFill>
              </a:rPr>
              <a:t>TANTANGAN </a:t>
            </a:r>
            <a:r>
              <a:rPr lang="id-ID" sz="2400" b="1" smtClean="0"/>
              <a:t> </a:t>
            </a:r>
            <a:r>
              <a:rPr lang="en-US" sz="2400" b="1" smtClean="0"/>
              <a:t> </a:t>
            </a:r>
            <a:r>
              <a:rPr lang="id-ID" sz="2400" b="1" smtClean="0"/>
              <a:t> BERMASYARAKAT, BERBANGSA, DAN BERNEGARA</a:t>
            </a:r>
            <a:r>
              <a:rPr lang="en-US" sz="2400" b="1" smtClean="0"/>
              <a:t> </a:t>
            </a:r>
            <a:r>
              <a:rPr lang="en-US" sz="2400" b="1" smtClean="0">
                <a:solidFill>
                  <a:srgbClr val="0000FF"/>
                </a:solidFill>
              </a:rPr>
              <a:t>&gt;&gt; PERLU  KEWASPADAAN NASIONAL</a:t>
            </a:r>
          </a:p>
          <a:p>
            <a:pPr eaLnBrk="1" hangingPunct="1">
              <a:lnSpc>
                <a:spcPct val="90000"/>
              </a:lnSpc>
            </a:pPr>
            <a:endParaRPr lang="en-US" sz="2400" smtClean="0">
              <a:solidFill>
                <a:srgbClr val="0000FF"/>
              </a:solidFill>
            </a:endParaRPr>
          </a:p>
          <a:p>
            <a:pPr eaLnBrk="1" hangingPunct="1">
              <a:lnSpc>
                <a:spcPct val="90000"/>
              </a:lnSpc>
            </a:pPr>
            <a:r>
              <a:rPr lang="en-US" sz="2400" smtClean="0">
                <a:solidFill>
                  <a:srgbClr val="0000FF"/>
                </a:solidFill>
              </a:rPr>
              <a:t>MAHASISWA SEBAGAI KELOMPOK MINORITAS       DAN KADER BANGSA  HARUS MENJADI TULANG PUNGGUNG BELA NEGARA.</a:t>
            </a:r>
            <a:endParaRPr lang="en-GB" sz="2400" smtClean="0">
              <a:solidFill>
                <a:srgbClr val="0000FF"/>
              </a:solidFill>
            </a:endParaRPr>
          </a:p>
        </p:txBody>
      </p:sp>
      <p:pic>
        <p:nvPicPr>
          <p:cNvPr id="35844" name="Picture 27" descr="BUSIN078"/>
          <p:cNvPicPr>
            <a:picLocks noChangeAspect="1" noChangeArrowheads="1"/>
          </p:cNvPicPr>
          <p:nvPr/>
        </p:nvPicPr>
        <p:blipFill>
          <a:blip r:embed="rId2" cstate="print"/>
          <a:srcRect/>
          <a:stretch>
            <a:fillRect/>
          </a:stretch>
        </p:blipFill>
        <p:spPr bwMode="auto">
          <a:xfrm>
            <a:off x="8027988" y="3213100"/>
            <a:ext cx="1316037" cy="3644900"/>
          </a:xfrm>
          <a:prstGeom prst="rect">
            <a:avLst/>
          </a:prstGeom>
          <a:noFill/>
          <a:ln w="9525">
            <a:noFill/>
            <a:miter lim="800000"/>
            <a:headEnd/>
            <a:tailEnd/>
          </a:ln>
        </p:spPr>
      </p:pic>
      <p:sp>
        <p:nvSpPr>
          <p:cNvPr id="35845" name="Slide Number Placeholder 5"/>
          <p:cNvSpPr>
            <a:spLocks noGrp="1"/>
          </p:cNvSpPr>
          <p:nvPr>
            <p:ph type="sldNum" sz="quarter" idx="12"/>
          </p:nvPr>
        </p:nvSpPr>
        <p:spPr>
          <a:noFill/>
        </p:spPr>
        <p:txBody>
          <a:bodyPr/>
          <a:lstStyle/>
          <a:p>
            <a:fld id="{B10780A3-BBDE-44F2-BBEA-6EEE11E93D7E}" type="slidenum">
              <a:rPr lang="en-GB">
                <a:latin typeface="Arial" pitchFamily="34" charset="0"/>
                <a:cs typeface="Arial" pitchFamily="34" charset="0"/>
              </a:rPr>
              <a:pPr/>
              <a:t>30</a:t>
            </a:fld>
            <a:endParaRPr lang="en-GB">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xEl>
                                              <p:charRg st="4294967295" end="4294967295"/>
                                            </p:txEl>
                                          </p:spTgt>
                                        </p:tgtEl>
                                        <p:attrNameLst>
                                          <p:attrName>style.visibility</p:attrName>
                                        </p:attrNameLst>
                                      </p:cBhvr>
                                      <p:to>
                                        <p:strVal val="visible"/>
                                      </p:to>
                                    </p:set>
                                    <p:animEffect transition="in" filter="fade">
                                      <p:cBhvr>
                                        <p:cTn id="7" dur="2000"/>
                                        <p:tgtEl>
                                          <p:spTgt spid="35842">
                                            <p:txEl>
                                              <p:charRg st="4294967295" end="429496729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843"/>
                                        </p:tgtEl>
                                        <p:attrNameLst>
                                          <p:attrName>style.visibility</p:attrName>
                                        </p:attrNameLst>
                                      </p:cBhvr>
                                      <p:to>
                                        <p:strVal val="visible"/>
                                      </p:to>
                                    </p:set>
                                    <p:animEffect transition="in" filter="fade">
                                      <p:cBhvr>
                                        <p:cTn id="10" dur="20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solidFill>
            <a:srgbClr val="FF0000"/>
          </a:solidFill>
        </p:spPr>
        <p:txBody>
          <a:bodyPr/>
          <a:lstStyle/>
          <a:p>
            <a:pPr eaLnBrk="1" hangingPunct="1"/>
            <a:r>
              <a:rPr lang="en-US" smtClean="0"/>
              <a:t>LANDASAN TEORI</a:t>
            </a:r>
            <a:endParaRPr lang="en-GB" smtClean="0"/>
          </a:p>
        </p:txBody>
      </p:sp>
      <p:sp>
        <p:nvSpPr>
          <p:cNvPr id="37891" name="Rectangle 3"/>
          <p:cNvSpPr>
            <a:spLocks noGrp="1" noChangeArrowheads="1"/>
          </p:cNvSpPr>
          <p:nvPr>
            <p:ph type="body" idx="1"/>
          </p:nvPr>
        </p:nvSpPr>
        <p:spPr>
          <a:solidFill>
            <a:srgbClr val="FFFF00"/>
          </a:solidFill>
          <a:ln w="28575">
            <a:solidFill>
              <a:srgbClr val="0000FF"/>
            </a:solidFill>
          </a:ln>
        </p:spPr>
        <p:txBody>
          <a:bodyPr/>
          <a:lstStyle/>
          <a:p>
            <a:pPr eaLnBrk="1" hangingPunct="1">
              <a:lnSpc>
                <a:spcPct val="80000"/>
              </a:lnSpc>
            </a:pPr>
            <a:r>
              <a:rPr lang="en-US" sz="2800" b="1" smtClean="0"/>
              <a:t>TEORI  </a:t>
            </a:r>
            <a:r>
              <a:rPr lang="id-ID" sz="2800" b="1" smtClean="0"/>
              <a:t> KESISTEMAN</a:t>
            </a:r>
            <a:r>
              <a:rPr lang="en-US" sz="2800" b="1" smtClean="0"/>
              <a:t> </a:t>
            </a:r>
          </a:p>
          <a:p>
            <a:pPr eaLnBrk="1" hangingPunct="1">
              <a:lnSpc>
                <a:spcPct val="80000"/>
              </a:lnSpc>
              <a:buFontTx/>
              <a:buNone/>
            </a:pPr>
            <a:r>
              <a:rPr lang="en-GB" sz="600" b="1" smtClean="0"/>
              <a:t>               </a:t>
            </a:r>
            <a:r>
              <a:rPr lang="en-GB" sz="1800" b="1" smtClean="0">
                <a:solidFill>
                  <a:srgbClr val="FF0000"/>
                </a:solidFill>
              </a:rPr>
              <a:t>Shrode dan Voich Jr</a:t>
            </a:r>
            <a:r>
              <a:rPr lang="en-GB" sz="1800" b="1" smtClean="0"/>
              <a:t> (Winardi, 2005); </a:t>
            </a:r>
            <a:r>
              <a:rPr lang="en-GB" sz="1800" b="1" smtClean="0">
                <a:solidFill>
                  <a:srgbClr val="FF0000"/>
                </a:solidFill>
              </a:rPr>
              <a:t>Emile Durkheim</a:t>
            </a:r>
            <a:r>
              <a:rPr lang="en-GB" sz="1800" b="1" smtClean="0"/>
              <a:t> (Johnson, 1986)</a:t>
            </a:r>
            <a:r>
              <a:rPr lang="en-GB" sz="1800" smtClean="0"/>
              <a:t> </a:t>
            </a:r>
            <a:endParaRPr lang="en-US" sz="1800" b="1" smtClean="0"/>
          </a:p>
          <a:p>
            <a:pPr eaLnBrk="1" hangingPunct="1">
              <a:lnSpc>
                <a:spcPct val="80000"/>
              </a:lnSpc>
              <a:buFontTx/>
              <a:buNone/>
            </a:pPr>
            <a:r>
              <a:rPr lang="en-US" sz="1000" smtClean="0"/>
              <a:t>  </a:t>
            </a:r>
            <a:r>
              <a:rPr lang="id-ID" sz="1000" smtClean="0"/>
              <a:t> </a:t>
            </a:r>
            <a:r>
              <a:rPr lang="en-US" sz="1000" smtClean="0"/>
              <a:t>   </a:t>
            </a:r>
          </a:p>
          <a:p>
            <a:pPr eaLnBrk="1" hangingPunct="1">
              <a:lnSpc>
                <a:spcPct val="80000"/>
              </a:lnSpc>
              <a:buFontTx/>
              <a:buNone/>
            </a:pPr>
            <a:r>
              <a:rPr lang="en-US" sz="1400" smtClean="0"/>
              <a:t>       </a:t>
            </a:r>
            <a:r>
              <a:rPr lang="id-ID" sz="2000" b="1" smtClean="0">
                <a:solidFill>
                  <a:srgbClr val="0000FF"/>
                </a:solidFill>
              </a:rPr>
              <a:t>MENJELASKAN BAHWA DALAM MELIHAT SESUATU HARUSLAH DIPANDANG</a:t>
            </a:r>
            <a:r>
              <a:rPr lang="en-US" sz="2000" b="1" smtClean="0">
                <a:solidFill>
                  <a:srgbClr val="0000FF"/>
                </a:solidFill>
              </a:rPr>
              <a:t> </a:t>
            </a:r>
            <a:r>
              <a:rPr lang="id-ID" sz="2000" b="1" smtClean="0">
                <a:solidFill>
                  <a:srgbClr val="0000FF"/>
                </a:solidFill>
              </a:rPr>
              <a:t>SEBAGAI SATU KESATUAN DAN SALING HUBUNGAN SATU DENGAN  BAGIAN LAINNYA.</a:t>
            </a:r>
            <a:r>
              <a:rPr lang="id-ID" sz="2000" b="1" smtClean="0"/>
              <a:t> </a:t>
            </a:r>
            <a:endParaRPr lang="en-US" sz="2000" b="1" smtClean="0"/>
          </a:p>
          <a:p>
            <a:pPr eaLnBrk="1" hangingPunct="1">
              <a:lnSpc>
                <a:spcPct val="80000"/>
              </a:lnSpc>
              <a:buFontTx/>
              <a:buNone/>
            </a:pPr>
            <a:endParaRPr lang="en-US" sz="2000" b="1" smtClean="0"/>
          </a:p>
          <a:p>
            <a:pPr eaLnBrk="1" hangingPunct="1">
              <a:lnSpc>
                <a:spcPct val="80000"/>
              </a:lnSpc>
            </a:pPr>
            <a:r>
              <a:rPr lang="fi-FI" sz="2800" b="1" smtClean="0"/>
              <a:t>TEORI PERUBAHAN SOSIAL BUDAYA</a:t>
            </a:r>
            <a:r>
              <a:rPr lang="fi-FI" sz="2800" smtClean="0"/>
              <a:t> </a:t>
            </a:r>
          </a:p>
          <a:p>
            <a:pPr eaLnBrk="1" hangingPunct="1">
              <a:lnSpc>
                <a:spcPct val="80000"/>
              </a:lnSpc>
              <a:buFontTx/>
              <a:buNone/>
            </a:pPr>
            <a:r>
              <a:rPr lang="fi-FI" sz="1000" smtClean="0"/>
              <a:t>         </a:t>
            </a:r>
            <a:r>
              <a:rPr lang="fi-FI" sz="1800" b="1" smtClean="0">
                <a:solidFill>
                  <a:srgbClr val="FF0000"/>
                </a:solidFill>
              </a:rPr>
              <a:t>Alvin Toefler</a:t>
            </a:r>
            <a:r>
              <a:rPr lang="fi-FI" sz="1800" b="1" smtClean="0"/>
              <a:t> ( Anshori, 2000); </a:t>
            </a:r>
            <a:r>
              <a:rPr lang="en-GB" sz="1800" b="1" smtClean="0">
                <a:solidFill>
                  <a:srgbClr val="FF0000"/>
                </a:solidFill>
              </a:rPr>
              <a:t>Eisentandt </a:t>
            </a:r>
            <a:r>
              <a:rPr lang="en-GB" sz="1800" b="1" smtClean="0"/>
              <a:t>( Faisal dan Yasik, 1985) </a:t>
            </a:r>
            <a:endParaRPr lang="fi-FI" sz="1800" smtClean="0"/>
          </a:p>
          <a:p>
            <a:pPr eaLnBrk="1" hangingPunct="1">
              <a:lnSpc>
                <a:spcPct val="80000"/>
              </a:lnSpc>
              <a:buFontTx/>
              <a:buNone/>
            </a:pPr>
            <a:r>
              <a:rPr lang="en-US" sz="1400" smtClean="0"/>
              <a:t>    </a:t>
            </a:r>
          </a:p>
          <a:p>
            <a:pPr eaLnBrk="1" hangingPunct="1">
              <a:lnSpc>
                <a:spcPct val="80000"/>
              </a:lnSpc>
              <a:buFontTx/>
              <a:buNone/>
            </a:pPr>
            <a:r>
              <a:rPr lang="en-US" sz="1400" smtClean="0"/>
              <a:t>      </a:t>
            </a:r>
            <a:r>
              <a:rPr lang="en-US" sz="1800" b="1" smtClean="0">
                <a:solidFill>
                  <a:srgbClr val="0000FF"/>
                </a:solidFill>
              </a:rPr>
              <a:t>MENJELASKAN BAHWA  MANUSIA DIKUASAI  OLEH PERUBAHAN DAN </a:t>
            </a:r>
            <a:r>
              <a:rPr lang="en-GB" sz="1800" b="1" smtClean="0">
                <a:solidFill>
                  <a:srgbClr val="0000FF"/>
                </a:solidFill>
              </a:rPr>
              <a:t>GELOMBANG PERUBAHAN TERSEBUT DIKUASAI OLEH TINGKAT TEKNOLOGI YANG MENGHADIRKAN KONSEKWENSI SOSIAL BUDAYA MASING-MASING.</a:t>
            </a:r>
            <a:r>
              <a:rPr lang="en-GB" sz="1000" b="1" smtClean="0">
                <a:solidFill>
                  <a:srgbClr val="0000FF"/>
                </a:solidFill>
              </a:rPr>
              <a:t> </a:t>
            </a:r>
            <a:endParaRPr lang="en-US" sz="1400" b="1" smtClean="0">
              <a:solidFill>
                <a:srgbClr val="0000FF"/>
              </a:solidFill>
            </a:endParaRPr>
          </a:p>
          <a:p>
            <a:pPr eaLnBrk="1" hangingPunct="1">
              <a:lnSpc>
                <a:spcPct val="80000"/>
              </a:lnSpc>
              <a:buFontTx/>
              <a:buNone/>
            </a:pPr>
            <a:endParaRPr lang="en-US" sz="1400" b="1" smtClean="0">
              <a:solidFill>
                <a:srgbClr val="0000FF"/>
              </a:solidFill>
            </a:endParaRPr>
          </a:p>
          <a:p>
            <a:pPr eaLnBrk="1" hangingPunct="1">
              <a:lnSpc>
                <a:spcPct val="80000"/>
              </a:lnSpc>
              <a:buFontTx/>
              <a:buNone/>
            </a:pPr>
            <a:r>
              <a:rPr lang="en-US" sz="1000" b="1" smtClean="0">
                <a:solidFill>
                  <a:srgbClr val="0000FF"/>
                </a:solidFill>
              </a:rPr>
              <a:t> </a:t>
            </a:r>
          </a:p>
        </p:txBody>
      </p:sp>
      <p:pic>
        <p:nvPicPr>
          <p:cNvPr id="54277" name="Picture 5"/>
          <p:cNvPicPr>
            <a:picLocks noChangeAspect="1" noChangeArrowheads="1"/>
          </p:cNvPicPr>
          <p:nvPr/>
        </p:nvPicPr>
        <p:blipFill>
          <a:blip r:embed="rId2" cstate="print"/>
          <a:srcRect/>
          <a:stretch>
            <a:fillRect/>
          </a:stretch>
        </p:blipFill>
        <p:spPr bwMode="auto">
          <a:xfrm>
            <a:off x="7164388" y="549275"/>
            <a:ext cx="1223962" cy="1223963"/>
          </a:xfrm>
          <a:prstGeom prst="rect">
            <a:avLst/>
          </a:prstGeom>
          <a:noFill/>
          <a:ln w="9525">
            <a:noFill/>
            <a:miter lim="800000"/>
            <a:headEnd/>
            <a:tailEnd/>
          </a:ln>
        </p:spPr>
      </p:pic>
      <p:sp>
        <p:nvSpPr>
          <p:cNvPr id="36869" name="Slide Number Placeholder 5"/>
          <p:cNvSpPr>
            <a:spLocks noGrp="1"/>
          </p:cNvSpPr>
          <p:nvPr>
            <p:ph type="sldNum" sz="quarter" idx="12"/>
          </p:nvPr>
        </p:nvSpPr>
        <p:spPr>
          <a:noFill/>
        </p:spPr>
        <p:txBody>
          <a:bodyPr/>
          <a:lstStyle/>
          <a:p>
            <a:fld id="{9E7FD325-E2F1-42F1-932E-DB7FA0141D20}" type="slidenum">
              <a:rPr lang="en-GB">
                <a:latin typeface="Arial" pitchFamily="34" charset="0"/>
                <a:cs typeface="Arial" pitchFamily="34" charset="0"/>
              </a:rPr>
              <a:pPr/>
              <a:t>31</a:t>
            </a:fld>
            <a:endParaRPr lang="en-GB">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890">
                                            <p:txEl>
                                              <p:charRg st="4294967295" end="4294967295"/>
                                            </p:txEl>
                                          </p:spTgt>
                                        </p:tgtEl>
                                        <p:attrNameLst>
                                          <p:attrName>style.visibility</p:attrName>
                                        </p:attrNameLst>
                                      </p:cBhvr>
                                      <p:to>
                                        <p:strVal val="visible"/>
                                      </p:to>
                                    </p:set>
                                    <p:animEffect transition="in" filter="fade">
                                      <p:cBhvr>
                                        <p:cTn id="7" dur="2000"/>
                                        <p:tgtEl>
                                          <p:spTgt spid="37890">
                                            <p:txEl>
                                              <p:charRg st="4294967295" end="429496729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891">
                                            <p:txEl>
                                              <p:charRg st="4294967295" end="4294967295"/>
                                            </p:txEl>
                                          </p:spTgt>
                                        </p:tgtEl>
                                        <p:attrNameLst>
                                          <p:attrName>style.visibility</p:attrName>
                                        </p:attrNameLst>
                                      </p:cBhvr>
                                      <p:to>
                                        <p:strVal val="visible"/>
                                      </p:to>
                                    </p:set>
                                    <p:animEffect transition="in" filter="fade">
                                      <p:cBhvr>
                                        <p:cTn id="10" dur="2000"/>
                                        <p:tgtEl>
                                          <p:spTgt spid="37891">
                                            <p:txEl>
                                              <p:charRg st="4294967295" end="429496729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4277"/>
                                        </p:tgtEl>
                                        <p:attrNameLst>
                                          <p:attrName>style.visibility</p:attrName>
                                        </p:attrNameLst>
                                      </p:cBhvr>
                                      <p:to>
                                        <p:strVal val="visible"/>
                                      </p:to>
                                    </p:set>
                                    <p:animEffect transition="in" filter="dissolve">
                                      <p:cBhvr>
                                        <p:cTn id="13"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9750" y="274638"/>
            <a:ext cx="8147050" cy="1143000"/>
          </a:xfrm>
          <a:solidFill>
            <a:srgbClr val="FFCC00"/>
          </a:solidFill>
          <a:ln w="38100">
            <a:solidFill>
              <a:schemeClr val="tx1"/>
            </a:solidFill>
          </a:ln>
        </p:spPr>
        <p:txBody>
          <a:bodyPr/>
          <a:lstStyle/>
          <a:p>
            <a:pPr eaLnBrk="1" hangingPunct="1"/>
            <a:r>
              <a:rPr lang="en-US" sz="3200" smtClean="0">
                <a:solidFill>
                  <a:schemeClr val="tx1"/>
                </a:solidFill>
              </a:rPr>
              <a:t>PARADIGMA NASIONAL</a:t>
            </a:r>
            <a:br>
              <a:rPr lang="en-US" sz="3200" smtClean="0">
                <a:solidFill>
                  <a:schemeClr val="tx1"/>
                </a:solidFill>
              </a:rPr>
            </a:br>
            <a:r>
              <a:rPr lang="en-US" sz="3200" smtClean="0">
                <a:solidFill>
                  <a:schemeClr val="tx1"/>
                </a:solidFill>
              </a:rPr>
              <a:t>&amp; PER UU AN</a:t>
            </a:r>
            <a:endParaRPr lang="en-GB" sz="3200" smtClean="0">
              <a:solidFill>
                <a:schemeClr val="tx1"/>
              </a:solidFill>
            </a:endParaRPr>
          </a:p>
        </p:txBody>
      </p:sp>
      <p:sp>
        <p:nvSpPr>
          <p:cNvPr id="37891" name="Rectangle 3"/>
          <p:cNvSpPr>
            <a:spLocks noGrp="1" noChangeArrowheads="1"/>
          </p:cNvSpPr>
          <p:nvPr>
            <p:ph idx="1"/>
          </p:nvPr>
        </p:nvSpPr>
        <p:spPr/>
        <p:txBody>
          <a:bodyPr/>
          <a:lstStyle/>
          <a:p>
            <a:pPr eaLnBrk="1" hangingPunct="1"/>
            <a:endParaRPr lang="en-US" smtClean="0"/>
          </a:p>
        </p:txBody>
      </p:sp>
      <p:sp>
        <p:nvSpPr>
          <p:cNvPr id="36868" name="Rectangle 4"/>
          <p:cNvSpPr>
            <a:spLocks noGrp="1" noChangeArrowheads="1"/>
          </p:cNvSpPr>
          <p:nvPr>
            <p:ph type="body" idx="4294967295"/>
          </p:nvPr>
        </p:nvSpPr>
        <p:spPr>
          <a:xfrm>
            <a:off x="539750" y="1700213"/>
            <a:ext cx="8229600" cy="4525962"/>
          </a:xfrm>
          <a:solidFill>
            <a:schemeClr val="accent1"/>
          </a:solidFill>
          <a:ln w="38100">
            <a:solidFill>
              <a:schemeClr val="tx1"/>
            </a:solidFill>
          </a:ln>
        </p:spPr>
        <p:txBody>
          <a:bodyPr/>
          <a:lstStyle/>
          <a:p>
            <a:pPr marL="609600" indent="-609600" eaLnBrk="1" hangingPunct="1">
              <a:lnSpc>
                <a:spcPct val="80000"/>
              </a:lnSpc>
              <a:buFontTx/>
              <a:buNone/>
            </a:pPr>
            <a:r>
              <a:rPr lang="en-US" sz="4000" b="1" smtClean="0">
                <a:solidFill>
                  <a:srgbClr val="FF0000"/>
                </a:solidFill>
              </a:rPr>
              <a:t>      </a:t>
            </a:r>
          </a:p>
          <a:p>
            <a:pPr marL="609600" indent="-609600" eaLnBrk="1" hangingPunct="1">
              <a:lnSpc>
                <a:spcPct val="80000"/>
              </a:lnSpc>
              <a:buFontTx/>
              <a:buAutoNum type="arabicPeriod"/>
            </a:pPr>
            <a:r>
              <a:rPr lang="id-ID" sz="2800" b="1" smtClean="0"/>
              <a:t>PANCASILA S</a:t>
            </a:r>
            <a:r>
              <a:rPr lang="en-US" sz="2800" b="1" smtClean="0"/>
              <a:t>BG</a:t>
            </a:r>
            <a:r>
              <a:rPr lang="id-ID" sz="2800" b="1" smtClean="0"/>
              <a:t> LANDASAN IDIIL.</a:t>
            </a:r>
            <a:r>
              <a:rPr lang="id-ID" sz="2800" smtClean="0"/>
              <a:t> </a:t>
            </a:r>
            <a:endParaRPr lang="en-US" sz="2800" smtClean="0"/>
          </a:p>
          <a:p>
            <a:pPr marL="609600" indent="-609600" eaLnBrk="1" hangingPunct="1">
              <a:lnSpc>
                <a:spcPct val="80000"/>
              </a:lnSpc>
              <a:buFontTx/>
              <a:buAutoNum type="arabicPeriod"/>
            </a:pPr>
            <a:r>
              <a:rPr lang="id-ID" sz="2800" b="1" smtClean="0"/>
              <a:t>UUD 1945 S</a:t>
            </a:r>
            <a:r>
              <a:rPr lang="en-US" sz="2800" b="1" smtClean="0"/>
              <a:t>BG</a:t>
            </a:r>
            <a:r>
              <a:rPr lang="id-ID" sz="2800" smtClean="0"/>
              <a:t> </a:t>
            </a:r>
            <a:r>
              <a:rPr lang="id-ID" sz="2800" b="1" smtClean="0"/>
              <a:t>LANDASAN KONSTITUSIONAL</a:t>
            </a:r>
            <a:r>
              <a:rPr lang="en-GB" sz="2800" smtClean="0"/>
              <a:t>  </a:t>
            </a:r>
          </a:p>
          <a:p>
            <a:pPr marL="609600" indent="-609600" eaLnBrk="1" hangingPunct="1">
              <a:lnSpc>
                <a:spcPct val="80000"/>
              </a:lnSpc>
              <a:buFontTx/>
              <a:buAutoNum type="arabicPeriod"/>
            </a:pPr>
            <a:r>
              <a:rPr lang="id-ID" sz="2800" b="1" smtClean="0"/>
              <a:t>WAWASAN</a:t>
            </a:r>
            <a:r>
              <a:rPr lang="id-ID" sz="2800" smtClean="0"/>
              <a:t> </a:t>
            </a:r>
            <a:r>
              <a:rPr lang="id-ID" sz="2800" b="1" smtClean="0"/>
              <a:t>NUSANTARA S</a:t>
            </a:r>
            <a:r>
              <a:rPr lang="en-US" sz="2800" b="1" smtClean="0"/>
              <a:t>BG</a:t>
            </a:r>
            <a:r>
              <a:rPr lang="id-ID" sz="2800" smtClean="0"/>
              <a:t> </a:t>
            </a:r>
            <a:r>
              <a:rPr lang="id-ID" sz="2800" b="1" smtClean="0"/>
              <a:t>LANDASAN VISIONAL</a:t>
            </a:r>
            <a:r>
              <a:rPr lang="en-GB" sz="2800" smtClean="0"/>
              <a:t> </a:t>
            </a:r>
          </a:p>
          <a:p>
            <a:pPr marL="609600" indent="-609600" eaLnBrk="1" hangingPunct="1">
              <a:lnSpc>
                <a:spcPct val="80000"/>
              </a:lnSpc>
              <a:buFontTx/>
              <a:buAutoNum type="arabicPeriod"/>
            </a:pPr>
            <a:r>
              <a:rPr lang="id-ID" sz="2800" b="1" smtClean="0"/>
              <a:t>KETAHANAN NASIONAL S</a:t>
            </a:r>
            <a:r>
              <a:rPr lang="en-US" sz="2800" b="1" smtClean="0"/>
              <a:t>BG</a:t>
            </a:r>
            <a:r>
              <a:rPr lang="id-ID" sz="2800" b="1" smtClean="0"/>
              <a:t> LANDASAN KONSEPSIONAL</a:t>
            </a:r>
            <a:r>
              <a:rPr lang="en-GB" sz="2800" smtClean="0"/>
              <a:t> </a:t>
            </a:r>
          </a:p>
          <a:p>
            <a:pPr marL="609600" indent="-609600" eaLnBrk="1" hangingPunct="1">
              <a:lnSpc>
                <a:spcPct val="80000"/>
              </a:lnSpc>
              <a:buFontTx/>
              <a:buAutoNum type="arabicPeriod"/>
            </a:pPr>
            <a:r>
              <a:rPr lang="sv-SE" sz="2800" b="1" smtClean="0">
                <a:solidFill>
                  <a:srgbClr val="0000FF"/>
                </a:solidFill>
              </a:rPr>
              <a:t>PERATURAN PERUNDANG-UNDANGAN  RI YANG TERKAIT</a:t>
            </a:r>
            <a:r>
              <a:rPr lang="en-GB" sz="2000" smtClean="0"/>
              <a:t>  </a:t>
            </a:r>
          </a:p>
        </p:txBody>
      </p:sp>
      <p:pic>
        <p:nvPicPr>
          <p:cNvPr id="37893" name="Picture 5" descr="penguin_type_laptop_sm_nwm[1]"/>
          <p:cNvPicPr>
            <a:picLocks noChangeAspect="1" noChangeArrowheads="1" noCrop="1"/>
          </p:cNvPicPr>
          <p:nvPr/>
        </p:nvPicPr>
        <p:blipFill>
          <a:blip r:embed="rId2" cstate="print"/>
          <a:srcRect/>
          <a:stretch>
            <a:fillRect/>
          </a:stretch>
        </p:blipFill>
        <p:spPr bwMode="auto">
          <a:xfrm>
            <a:off x="7092950" y="333375"/>
            <a:ext cx="1368425" cy="1079500"/>
          </a:xfrm>
          <a:prstGeom prst="rect">
            <a:avLst/>
          </a:prstGeom>
          <a:noFill/>
          <a:ln w="9525">
            <a:noFill/>
            <a:miter lim="800000"/>
            <a:headEnd/>
            <a:tailEnd/>
          </a:ln>
        </p:spPr>
      </p:pic>
      <p:sp>
        <p:nvSpPr>
          <p:cNvPr id="37894" name="Slide Number Placeholder 6"/>
          <p:cNvSpPr>
            <a:spLocks noGrp="1"/>
          </p:cNvSpPr>
          <p:nvPr>
            <p:ph type="sldNum" sz="quarter" idx="12"/>
          </p:nvPr>
        </p:nvSpPr>
        <p:spPr>
          <a:noFill/>
        </p:spPr>
        <p:txBody>
          <a:bodyPr/>
          <a:lstStyle/>
          <a:p>
            <a:fld id="{3F77BECB-2117-45C4-BB1B-2AC8EB1FB026}" type="slidenum">
              <a:rPr lang="en-GB">
                <a:latin typeface="Arial" pitchFamily="34" charset="0"/>
                <a:cs typeface="Arial" pitchFamily="34" charset="0"/>
              </a:rPr>
              <a:pPr/>
              <a:t>32</a:t>
            </a:fld>
            <a:endParaRPr lang="en-GB">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6">
                                            <p:txEl>
                                              <p:charRg st="4294967295" end="4294967295"/>
                                            </p:txEl>
                                          </p:spTgt>
                                        </p:tgtEl>
                                        <p:attrNameLst>
                                          <p:attrName>style.visibility</p:attrName>
                                        </p:attrNameLst>
                                      </p:cBhvr>
                                      <p:to>
                                        <p:strVal val="visible"/>
                                      </p:to>
                                    </p:set>
                                    <p:animEffect transition="in" filter="fade">
                                      <p:cBhvr>
                                        <p:cTn id="7" dur="2000"/>
                                        <p:tgtEl>
                                          <p:spTgt spid="36866">
                                            <p:txEl>
                                              <p:charRg st="4294967295" end="429496729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868">
                                            <p:txEl>
                                              <p:charRg st="4294967295" end="4294967295"/>
                                            </p:txEl>
                                          </p:spTgt>
                                        </p:tgtEl>
                                        <p:attrNameLst>
                                          <p:attrName>style.visibility</p:attrName>
                                        </p:attrNameLst>
                                      </p:cBhvr>
                                      <p:to>
                                        <p:strVal val="visible"/>
                                      </p:to>
                                    </p:set>
                                    <p:animEffect transition="in" filter="fade">
                                      <p:cBhvr>
                                        <p:cTn id="10" dur="2000"/>
                                        <p:tgtEl>
                                          <p:spTgt spid="36868">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8"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solidFill>
            <a:srgbClr val="FF0000"/>
          </a:solidFill>
          <a:ln w="38100">
            <a:solidFill>
              <a:schemeClr val="tx1"/>
            </a:solidFill>
          </a:ln>
        </p:spPr>
        <p:txBody>
          <a:bodyPr/>
          <a:lstStyle/>
          <a:p>
            <a:pPr algn="l" eaLnBrk="1" hangingPunct="1"/>
            <a:r>
              <a:rPr lang="en-US" smtClean="0">
                <a:solidFill>
                  <a:schemeClr val="tx1"/>
                </a:solidFill>
              </a:rPr>
              <a:t> TINJAUAN PUSTAKA</a:t>
            </a:r>
            <a:endParaRPr lang="en-GB" smtClean="0">
              <a:solidFill>
                <a:schemeClr val="tx1"/>
              </a:solidFill>
            </a:endParaRPr>
          </a:p>
        </p:txBody>
      </p:sp>
      <p:sp>
        <p:nvSpPr>
          <p:cNvPr id="38915" name="Rectangle 3"/>
          <p:cNvSpPr>
            <a:spLocks noGrp="1" noChangeArrowheads="1"/>
          </p:cNvSpPr>
          <p:nvPr>
            <p:ph type="body" idx="1"/>
          </p:nvPr>
        </p:nvSpPr>
        <p:spPr>
          <a:xfrm>
            <a:off x="468313" y="1557338"/>
            <a:ext cx="8229600" cy="4381500"/>
          </a:xfrm>
          <a:solidFill>
            <a:srgbClr val="00FF00"/>
          </a:solidFill>
          <a:ln w="38100">
            <a:solidFill>
              <a:schemeClr val="tx1"/>
            </a:solidFill>
          </a:ln>
        </p:spPr>
        <p:txBody>
          <a:bodyPr/>
          <a:lstStyle/>
          <a:p>
            <a:pPr marL="609600" indent="-609600" eaLnBrk="1" hangingPunct="1">
              <a:lnSpc>
                <a:spcPct val="90000"/>
              </a:lnSpc>
              <a:buFontTx/>
              <a:buAutoNum type="arabicPeriod"/>
            </a:pPr>
            <a:r>
              <a:rPr lang="id-ID" sz="2800" b="1" smtClean="0"/>
              <a:t>Alvin Toefler (Anshori, 2000):</a:t>
            </a:r>
            <a:r>
              <a:rPr lang="id-ID" sz="2800" smtClean="0"/>
              <a:t> </a:t>
            </a:r>
            <a:r>
              <a:rPr lang="en-US" sz="2800" smtClean="0"/>
              <a:t>tentang ramalan akibat</a:t>
            </a:r>
            <a:r>
              <a:rPr lang="id-ID" sz="2800" smtClean="0"/>
              <a:t> </a:t>
            </a:r>
            <a:r>
              <a:rPr lang="en-US" sz="2800" smtClean="0"/>
              <a:t> </a:t>
            </a:r>
            <a:r>
              <a:rPr lang="id-ID" sz="2800" smtClean="0"/>
              <a:t> globalisasi</a:t>
            </a:r>
            <a:r>
              <a:rPr lang="en-US" sz="2800" smtClean="0"/>
              <a:t>.</a:t>
            </a:r>
          </a:p>
          <a:p>
            <a:pPr marL="609600" indent="-609600" eaLnBrk="1" hangingPunct="1">
              <a:lnSpc>
                <a:spcPct val="90000"/>
              </a:lnSpc>
              <a:buFontTx/>
              <a:buAutoNum type="arabicPeriod"/>
            </a:pPr>
            <a:r>
              <a:rPr lang="id-ID" sz="2800" b="1" smtClean="0"/>
              <a:t>Alisyahbana ( 2000):</a:t>
            </a:r>
            <a:r>
              <a:rPr lang="id-ID" sz="2800" smtClean="0"/>
              <a:t> </a:t>
            </a:r>
            <a:r>
              <a:rPr lang="en-US" sz="2800" smtClean="0"/>
              <a:t> tentang</a:t>
            </a:r>
            <a:r>
              <a:rPr lang="id-ID" sz="2800" smtClean="0"/>
              <a:t> era teknologi komunikasi yang menghadirkan globalisasi</a:t>
            </a:r>
            <a:r>
              <a:rPr lang="en-US" sz="2800" smtClean="0"/>
              <a:t>.</a:t>
            </a:r>
          </a:p>
          <a:p>
            <a:pPr marL="609600" indent="-609600" eaLnBrk="1" hangingPunct="1">
              <a:lnSpc>
                <a:spcPct val="90000"/>
              </a:lnSpc>
              <a:buFontTx/>
              <a:buAutoNum type="arabicPeriod"/>
            </a:pPr>
            <a:r>
              <a:rPr lang="id-ID" sz="2800" b="1" smtClean="0"/>
              <a:t>Kementerian Pemberdayaan Aparatur Negara (2006):</a:t>
            </a:r>
            <a:r>
              <a:rPr lang="id-ID" sz="2800" smtClean="0"/>
              <a:t> </a:t>
            </a:r>
            <a:r>
              <a:rPr lang="en-US" sz="2800" smtClean="0"/>
              <a:t> tentang</a:t>
            </a:r>
            <a:r>
              <a:rPr lang="id-ID" sz="2800" smtClean="0"/>
              <a:t> globalisasi </a:t>
            </a:r>
            <a:r>
              <a:rPr lang="en-US" sz="2800" smtClean="0"/>
              <a:t> dan</a:t>
            </a:r>
            <a:r>
              <a:rPr lang="id-ID" sz="2800" smtClean="0"/>
              <a:t> berbagai konsekuensinya</a:t>
            </a:r>
            <a:r>
              <a:rPr lang="en-US" sz="2800" smtClean="0"/>
              <a:t>.</a:t>
            </a:r>
          </a:p>
          <a:p>
            <a:pPr marL="609600" indent="-609600" eaLnBrk="1" hangingPunct="1">
              <a:lnSpc>
                <a:spcPct val="90000"/>
              </a:lnSpc>
              <a:buFontTx/>
              <a:buAutoNum type="arabicPeriod"/>
            </a:pPr>
            <a:r>
              <a:rPr lang="id-ID" sz="2800" b="1" smtClean="0"/>
              <a:t>Elista (2009)</a:t>
            </a:r>
            <a:r>
              <a:rPr lang="en-US" sz="2800" b="1" smtClean="0"/>
              <a:t> dan </a:t>
            </a:r>
            <a:r>
              <a:rPr lang="id-ID" sz="2800" b="1" smtClean="0"/>
              <a:t>Endang Komara  (2005):</a:t>
            </a:r>
            <a:r>
              <a:rPr lang="id-ID" sz="2800" smtClean="0"/>
              <a:t> </a:t>
            </a:r>
            <a:r>
              <a:rPr lang="id-ID" sz="2800" b="1" smtClean="0"/>
              <a:t>:</a:t>
            </a:r>
            <a:r>
              <a:rPr lang="id-ID" sz="2800" smtClean="0"/>
              <a:t>  </a:t>
            </a:r>
            <a:r>
              <a:rPr lang="en-US" sz="2800" smtClean="0"/>
              <a:t> tentang</a:t>
            </a:r>
            <a:r>
              <a:rPr lang="id-ID" sz="2800" smtClean="0"/>
              <a:t> kuatnya pengaruh lembaga</a:t>
            </a:r>
            <a:r>
              <a:rPr lang="en-US" sz="2800" smtClean="0"/>
              <a:t> </a:t>
            </a:r>
            <a:r>
              <a:rPr lang="id-ID" sz="2800" smtClean="0"/>
              <a:t>internasional</a:t>
            </a:r>
            <a:r>
              <a:rPr lang="en-GB" sz="2800" smtClean="0"/>
              <a:t>  </a:t>
            </a:r>
            <a:r>
              <a:rPr lang="id-ID" sz="2800" smtClean="0"/>
              <a:t> </a:t>
            </a:r>
            <a:r>
              <a:rPr lang="en-US" sz="2800" smtClean="0"/>
              <a:t>dlm </a:t>
            </a:r>
            <a:r>
              <a:rPr lang="id-ID" sz="2800" smtClean="0"/>
              <a:t>globalisas</a:t>
            </a:r>
            <a:r>
              <a:rPr lang="en-US" sz="2800" smtClean="0"/>
              <a:t>i.</a:t>
            </a:r>
          </a:p>
          <a:p>
            <a:pPr marL="609600" indent="-609600" eaLnBrk="1" hangingPunct="1">
              <a:lnSpc>
                <a:spcPct val="90000"/>
              </a:lnSpc>
              <a:buFontTx/>
              <a:buAutoNum type="arabicPeriod"/>
            </a:pPr>
            <a:endParaRPr lang="en-US" sz="2800" smtClean="0"/>
          </a:p>
          <a:p>
            <a:pPr marL="609600" indent="-609600" eaLnBrk="1" hangingPunct="1">
              <a:lnSpc>
                <a:spcPct val="90000"/>
              </a:lnSpc>
              <a:buFontTx/>
              <a:buNone/>
            </a:pPr>
            <a:endParaRPr lang="en-GB" sz="1600" smtClean="0"/>
          </a:p>
          <a:p>
            <a:pPr marL="609600" indent="-609600" eaLnBrk="1" hangingPunct="1">
              <a:lnSpc>
                <a:spcPct val="90000"/>
              </a:lnSpc>
            </a:pPr>
            <a:endParaRPr lang="en-GB" sz="2000" smtClean="0"/>
          </a:p>
        </p:txBody>
      </p:sp>
      <p:pic>
        <p:nvPicPr>
          <p:cNvPr id="38916" name="Picture 4" descr="ag00013_"/>
          <p:cNvPicPr>
            <a:picLocks noChangeAspect="1" noChangeArrowheads="1" noCrop="1"/>
          </p:cNvPicPr>
          <p:nvPr/>
        </p:nvPicPr>
        <p:blipFill>
          <a:blip r:embed="rId2" cstate="print"/>
          <a:srcRect/>
          <a:stretch>
            <a:fillRect/>
          </a:stretch>
        </p:blipFill>
        <p:spPr bwMode="auto">
          <a:xfrm flipH="1">
            <a:off x="6372225" y="333375"/>
            <a:ext cx="1909763" cy="981075"/>
          </a:xfrm>
          <a:prstGeom prst="rect">
            <a:avLst/>
          </a:prstGeom>
          <a:noFill/>
          <a:ln w="9525">
            <a:noFill/>
            <a:miter lim="800000"/>
            <a:headEnd/>
            <a:tailEnd/>
          </a:ln>
        </p:spPr>
      </p:pic>
      <p:sp>
        <p:nvSpPr>
          <p:cNvPr id="38917" name="Slide Number Placeholder 5"/>
          <p:cNvSpPr>
            <a:spLocks noGrp="1"/>
          </p:cNvSpPr>
          <p:nvPr>
            <p:ph type="sldNum" sz="quarter" idx="12"/>
          </p:nvPr>
        </p:nvSpPr>
        <p:spPr>
          <a:noFill/>
        </p:spPr>
        <p:txBody>
          <a:bodyPr/>
          <a:lstStyle/>
          <a:p>
            <a:fld id="{4A6A257B-8E27-45D3-B4BD-0AD233CD7B0F}" type="slidenum">
              <a:rPr lang="en-GB">
                <a:latin typeface="Arial" pitchFamily="34" charset="0"/>
                <a:cs typeface="Arial" pitchFamily="34" charset="0"/>
              </a:rPr>
              <a:pPr/>
              <a:t>33</a:t>
            </a:fld>
            <a:endParaRPr lang="en-GB">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4">
                                            <p:txEl>
                                              <p:charRg st="4294967295" end="4294967295"/>
                                            </p:txEl>
                                          </p:spTgt>
                                        </p:tgtEl>
                                        <p:attrNameLst>
                                          <p:attrName>style.visibility</p:attrName>
                                        </p:attrNameLst>
                                      </p:cBhvr>
                                      <p:to>
                                        <p:strVal val="visible"/>
                                      </p:to>
                                    </p:set>
                                    <p:animEffect transition="in" filter="fade">
                                      <p:cBhvr>
                                        <p:cTn id="7" dur="2000"/>
                                        <p:tgtEl>
                                          <p:spTgt spid="38914">
                                            <p:txEl>
                                              <p:charRg st="4294967295" end="429496729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5">
                                            <p:txEl>
                                              <p:charRg st="4294967295" end="4294967295"/>
                                            </p:txEl>
                                          </p:spTgt>
                                        </p:tgtEl>
                                        <p:attrNameLst>
                                          <p:attrName>style.visibility</p:attrName>
                                        </p:attrNameLst>
                                      </p:cBhvr>
                                      <p:to>
                                        <p:strVal val="visible"/>
                                      </p:to>
                                    </p:set>
                                    <p:animEffect transition="in" filter="fade">
                                      <p:cBhvr>
                                        <p:cTn id="10" dur="2000"/>
                                        <p:tgtEl>
                                          <p:spTgt spid="38915">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00063" y="214313"/>
            <a:ext cx="8207375" cy="576262"/>
          </a:xfrm>
          <a:solidFill>
            <a:srgbClr val="00FF00"/>
          </a:solidFill>
          <a:ln w="38100">
            <a:solidFill>
              <a:schemeClr val="tx1"/>
            </a:solidFill>
          </a:ln>
        </p:spPr>
        <p:txBody>
          <a:bodyPr/>
          <a:lstStyle/>
          <a:p>
            <a:pPr eaLnBrk="1" hangingPunct="1"/>
            <a:r>
              <a:rPr lang="en-US" sz="2800" b="1" smtClean="0"/>
              <a:t>PENGERTIAN-PENGERTIAN</a:t>
            </a:r>
            <a:endParaRPr lang="en-GB" sz="2800" smtClean="0"/>
          </a:p>
        </p:txBody>
      </p:sp>
      <p:sp>
        <p:nvSpPr>
          <p:cNvPr id="39939" name="Rectangle 3"/>
          <p:cNvSpPr>
            <a:spLocks noGrp="1" noChangeArrowheads="1"/>
          </p:cNvSpPr>
          <p:nvPr>
            <p:ph type="body" idx="1"/>
          </p:nvPr>
        </p:nvSpPr>
        <p:spPr>
          <a:xfrm>
            <a:off x="457200" y="928688"/>
            <a:ext cx="8329613" cy="5429250"/>
          </a:xfrm>
          <a:solidFill>
            <a:srgbClr val="FFFF00"/>
          </a:solidFill>
          <a:ln w="57150">
            <a:solidFill>
              <a:schemeClr val="tx1"/>
            </a:solidFill>
          </a:ln>
        </p:spPr>
        <p:txBody>
          <a:bodyPr/>
          <a:lstStyle/>
          <a:p>
            <a:pPr marL="609600" indent="-609600" eaLnBrk="1" hangingPunct="1">
              <a:lnSpc>
                <a:spcPct val="80000"/>
              </a:lnSpc>
              <a:buFontTx/>
              <a:buNone/>
            </a:pPr>
            <a:endParaRPr lang="id-ID" sz="1800" b="1" smtClean="0"/>
          </a:p>
          <a:p>
            <a:pPr marL="990600" lvl="1" indent="-533400" eaLnBrk="1" hangingPunct="1">
              <a:lnSpc>
                <a:spcPct val="80000"/>
              </a:lnSpc>
              <a:buFontTx/>
              <a:buNone/>
            </a:pPr>
            <a:r>
              <a:rPr lang="id-ID" sz="1900" b="1" smtClean="0">
                <a:solidFill>
                  <a:srgbClr val="FF0000"/>
                </a:solidFill>
              </a:rPr>
              <a:t>BELA NEGARA</a:t>
            </a:r>
            <a:r>
              <a:rPr lang="id-ID" sz="1900" b="1" smtClean="0"/>
              <a:t> ADALAH   TEKAD SIKAP DAN PERILAKU WARGA NEGARA YANG DIJIWAI OLEH KECINTAANNYA KEPADA NEGARA KESATUAN RI YANG BERDASARKAN PANCASILA DAN UUD 1945, RELA BERKORBAN DEMI KELANGSUNGAN HIDUP BANGSA DAN NEGARA</a:t>
            </a:r>
            <a:endParaRPr lang="en-US" sz="1900" b="1" smtClean="0"/>
          </a:p>
          <a:p>
            <a:pPr marL="990600" lvl="1" indent="-533400" eaLnBrk="1" hangingPunct="1">
              <a:lnSpc>
                <a:spcPct val="80000"/>
              </a:lnSpc>
              <a:buFontTx/>
              <a:buNone/>
            </a:pPr>
            <a:endParaRPr lang="en-US" sz="1900" b="1" smtClean="0">
              <a:solidFill>
                <a:srgbClr val="FF0000"/>
              </a:solidFill>
            </a:endParaRPr>
          </a:p>
          <a:p>
            <a:pPr marL="990600" lvl="1" indent="-533400" eaLnBrk="1" hangingPunct="1">
              <a:lnSpc>
                <a:spcPct val="80000"/>
              </a:lnSpc>
              <a:buFontTx/>
              <a:buNone/>
            </a:pPr>
            <a:r>
              <a:rPr lang="id-ID" sz="1900" b="1" smtClean="0">
                <a:solidFill>
                  <a:srgbClr val="FF0000"/>
                </a:solidFill>
              </a:rPr>
              <a:t>PEMBINAAN KESADARAN BELA NEGARA</a:t>
            </a:r>
            <a:r>
              <a:rPr lang="id-ID" sz="1900" b="1" smtClean="0"/>
              <a:t> ADALAH USAHA-USAHA KEGIATAN YANG BERDAYA GUNA DAN BERHASIL GUNA UNTUK MENUMBUHKEMBANGKAN CINTA TANAH AIR YANG DIJIWAI OLEH KESADARAN BERBANGSA DAN BERNEGERA, KEYAKINAN AKAN PANCASILA SEBAGAI IDEOLOGI NEGARA, KERELAAN BERKORBAN UNTUK NEGARA SERTA DAPAT MEMBERIKAN KEMAMPUAN BELA NEGARA</a:t>
            </a:r>
            <a:r>
              <a:rPr lang="en-GB" sz="1900" b="1" smtClean="0"/>
              <a:t> </a:t>
            </a:r>
            <a:br>
              <a:rPr lang="en-GB" sz="1900" b="1" smtClean="0"/>
            </a:br>
            <a:endParaRPr lang="en-GB" sz="1900" b="1" smtClean="0"/>
          </a:p>
          <a:p>
            <a:pPr marL="990600" lvl="1" indent="-533400" eaLnBrk="1" hangingPunct="1">
              <a:lnSpc>
                <a:spcPct val="80000"/>
              </a:lnSpc>
              <a:buFontTx/>
              <a:buNone/>
            </a:pPr>
            <a:r>
              <a:rPr lang="en-US" sz="1900" b="1" smtClean="0">
                <a:solidFill>
                  <a:srgbClr val="FF3300"/>
                </a:solidFill>
              </a:rPr>
              <a:t>KEWASPADAAN NASIONAL</a:t>
            </a:r>
            <a:r>
              <a:rPr lang="en-US" sz="1900" b="1" smtClean="0"/>
              <a:t> ADALAH KUALITAS KESIAPAN DAN KESIAGAAN YANG DIMILIKI OLEH BANGSA INDONESIA UNTUK MAMPU MENDITEKSI, MENGANTISIPASI SEJAK DINI DAN MELAKUKAN AKSI PENCEGAHAN TERHADAP BERBAGAI BENTUK DAN SIFAT POTENSI ANCAMAN TERHADAP NKRI.</a:t>
            </a:r>
            <a:endParaRPr lang="en-GB" sz="1900" b="1" smtClean="0"/>
          </a:p>
        </p:txBody>
      </p:sp>
      <p:sp>
        <p:nvSpPr>
          <p:cNvPr id="39940" name="Slide Number Placeholder 4"/>
          <p:cNvSpPr>
            <a:spLocks noGrp="1"/>
          </p:cNvSpPr>
          <p:nvPr>
            <p:ph type="sldNum" sz="quarter" idx="12"/>
          </p:nvPr>
        </p:nvSpPr>
        <p:spPr>
          <a:noFill/>
        </p:spPr>
        <p:txBody>
          <a:bodyPr/>
          <a:lstStyle/>
          <a:p>
            <a:fld id="{0ED33542-535A-463E-B7B6-58DADF949DF5}" type="slidenum">
              <a:rPr lang="en-GB">
                <a:latin typeface="Arial" pitchFamily="34" charset="0"/>
                <a:cs typeface="Arial" pitchFamily="34" charset="0"/>
              </a:rPr>
              <a:pPr/>
              <a:t>34</a:t>
            </a:fld>
            <a:endParaRPr lang="en-GB">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2162175" y="395288"/>
            <a:ext cx="3878263" cy="566737"/>
          </a:xfrm>
          <a:prstGeom prst="rect">
            <a:avLst/>
          </a:prstGeom>
          <a:noFill/>
          <a:ln w="9525">
            <a:noFill/>
            <a:miter lim="800000"/>
            <a:headEnd/>
            <a:tailEnd/>
          </a:ln>
        </p:spPr>
        <p:txBody>
          <a:bodyPr wrap="none">
            <a:spAutoFit/>
          </a:bodyPr>
          <a:lstStyle/>
          <a:p>
            <a:pPr marL="342900" indent="-342900">
              <a:lnSpc>
                <a:spcPct val="130000"/>
              </a:lnSpc>
            </a:pPr>
            <a:r>
              <a:rPr lang="en-US" sz="2400" b="1">
                <a:solidFill>
                  <a:srgbClr val="FF3300"/>
                </a:solidFill>
                <a:latin typeface="Calisto MT" pitchFamily="18" charset="0"/>
              </a:rPr>
              <a:t>DAMPAK GLOBALISASI</a:t>
            </a:r>
          </a:p>
        </p:txBody>
      </p:sp>
      <p:sp>
        <p:nvSpPr>
          <p:cNvPr id="40963" name="Rectangle 4"/>
          <p:cNvSpPr>
            <a:spLocks noChangeArrowheads="1"/>
          </p:cNvSpPr>
          <p:nvPr/>
        </p:nvSpPr>
        <p:spPr bwMode="auto">
          <a:xfrm>
            <a:off x="2057400" y="457200"/>
            <a:ext cx="4114800" cy="533400"/>
          </a:xfrm>
          <a:prstGeom prst="rect">
            <a:avLst/>
          </a:prstGeom>
          <a:noFill/>
          <a:ln w="9525">
            <a:solidFill>
              <a:schemeClr val="tx1"/>
            </a:solidFill>
            <a:miter lim="800000"/>
            <a:headEnd/>
            <a:tailEnd/>
          </a:ln>
        </p:spPr>
        <p:txBody>
          <a:bodyPr wrap="none" anchor="ctr"/>
          <a:lstStyle/>
          <a:p>
            <a:pPr algn="ctr"/>
            <a:endParaRPr lang="en-US" sz="1200"/>
          </a:p>
        </p:txBody>
      </p:sp>
      <p:sp>
        <p:nvSpPr>
          <p:cNvPr id="40964" name="Text Box 5"/>
          <p:cNvSpPr txBox="1">
            <a:spLocks noChangeArrowheads="1"/>
          </p:cNvSpPr>
          <p:nvPr/>
        </p:nvSpPr>
        <p:spPr bwMode="auto">
          <a:xfrm>
            <a:off x="1066800" y="1557338"/>
            <a:ext cx="6753225" cy="825500"/>
          </a:xfrm>
          <a:prstGeom prst="rect">
            <a:avLst/>
          </a:prstGeom>
          <a:solidFill>
            <a:srgbClr val="F0F8A6"/>
          </a:solidFill>
          <a:ln w="9525">
            <a:noFill/>
            <a:miter lim="800000"/>
            <a:headEnd/>
            <a:tailEnd/>
          </a:ln>
        </p:spPr>
        <p:txBody>
          <a:bodyPr wrap="none">
            <a:spAutoFit/>
          </a:bodyPr>
          <a:lstStyle/>
          <a:p>
            <a:pPr marL="342900" indent="-342900"/>
            <a:r>
              <a:rPr lang="en-US" sz="1600" b="1"/>
              <a:t>1.	MASUKNYA IDEOLOGI TRANS-NASIONAL BISA MENGGANGGU</a:t>
            </a:r>
          </a:p>
          <a:p>
            <a:pPr marL="342900" indent="-342900"/>
            <a:r>
              <a:rPr lang="en-US" sz="1600" b="1"/>
              <a:t>	KETENTRAMAN HIDUP MASYARAKAT NEGARA-NEGARA</a:t>
            </a:r>
          </a:p>
          <a:p>
            <a:pPr marL="342900" indent="-342900"/>
            <a:r>
              <a:rPr lang="en-US" sz="1600" b="1"/>
              <a:t>	BERKEMBANG</a:t>
            </a:r>
          </a:p>
        </p:txBody>
      </p:sp>
      <p:sp>
        <p:nvSpPr>
          <p:cNvPr id="40965" name="Text Box 6"/>
          <p:cNvSpPr txBox="1">
            <a:spLocks noChangeArrowheads="1"/>
          </p:cNvSpPr>
          <p:nvPr/>
        </p:nvSpPr>
        <p:spPr bwMode="auto">
          <a:xfrm>
            <a:off x="1066800" y="2471738"/>
            <a:ext cx="6938963" cy="1069975"/>
          </a:xfrm>
          <a:prstGeom prst="rect">
            <a:avLst/>
          </a:prstGeom>
          <a:solidFill>
            <a:srgbClr val="FF3300"/>
          </a:solidFill>
          <a:ln w="9525">
            <a:noFill/>
            <a:miter lim="800000"/>
            <a:headEnd/>
            <a:tailEnd/>
          </a:ln>
        </p:spPr>
        <p:txBody>
          <a:bodyPr wrap="none">
            <a:spAutoFit/>
          </a:bodyPr>
          <a:lstStyle/>
          <a:p>
            <a:pPr marL="342900" indent="-342900">
              <a:buFontTx/>
              <a:buAutoNum type="arabicPeriod" startAt="2"/>
            </a:pPr>
            <a:r>
              <a:rPr lang="en-US" sz="1600" b="1"/>
              <a:t>DEMOKRATISASI, HAM DAN LIBERALISME BISA MENYUBURKAN</a:t>
            </a:r>
          </a:p>
          <a:p>
            <a:pPr marL="342900" indent="-342900"/>
            <a:r>
              <a:rPr lang="en-US" sz="1600" b="1"/>
              <a:t>	INDIVIDUALISVE YANG BERTENTANGAN DENGAN PRINSIP-</a:t>
            </a:r>
          </a:p>
          <a:p>
            <a:pPr marL="342900" indent="-342900"/>
            <a:r>
              <a:rPr lang="en-US" sz="1600" b="1"/>
              <a:t>      PRINSIP KEBERSAMAAN, KEKELUARGAAN DAN KEMAPANAN </a:t>
            </a:r>
          </a:p>
          <a:p>
            <a:pPr marL="342900" indent="-342900"/>
            <a:r>
              <a:rPr lang="en-US" sz="1600" b="1"/>
              <a:t>      SOSIAL-BUDAYA LOKAL</a:t>
            </a:r>
          </a:p>
        </p:txBody>
      </p:sp>
      <p:sp>
        <p:nvSpPr>
          <p:cNvPr id="40966" name="Text Box 7"/>
          <p:cNvSpPr txBox="1">
            <a:spLocks noChangeArrowheads="1"/>
          </p:cNvSpPr>
          <p:nvPr/>
        </p:nvSpPr>
        <p:spPr bwMode="auto">
          <a:xfrm>
            <a:off x="1066800" y="3565525"/>
            <a:ext cx="6275388" cy="825500"/>
          </a:xfrm>
          <a:prstGeom prst="rect">
            <a:avLst/>
          </a:prstGeom>
          <a:solidFill>
            <a:srgbClr val="A6F0F8"/>
          </a:solidFill>
          <a:ln w="9525">
            <a:noFill/>
            <a:miter lim="800000"/>
            <a:headEnd/>
            <a:tailEnd/>
          </a:ln>
        </p:spPr>
        <p:txBody>
          <a:bodyPr wrap="none">
            <a:spAutoFit/>
          </a:bodyPr>
          <a:lstStyle/>
          <a:p>
            <a:pPr marL="342900" indent="-342900">
              <a:buFontTx/>
              <a:buAutoNum type="arabicPeriod" startAt="3"/>
            </a:pPr>
            <a:r>
              <a:rPr lang="en-US" sz="1600" b="1"/>
              <a:t>KETERGANTUNGAN NEGARA-NEGARA BERKEMBANG</a:t>
            </a:r>
          </a:p>
          <a:p>
            <a:pPr marL="342900" indent="-342900"/>
            <a:r>
              <a:rPr lang="en-US" sz="1600" b="1"/>
              <a:t>	TERHADAP NEGARA-NEGARA MAJU DALAM TEKNOLOGI,</a:t>
            </a:r>
          </a:p>
          <a:p>
            <a:pPr marL="342900" indent="-342900"/>
            <a:r>
              <a:rPr lang="en-US" sz="1600" b="1"/>
              <a:t>	MODAL DAN PASAR EKSPOR SEMAKIN BESAR</a:t>
            </a:r>
          </a:p>
        </p:txBody>
      </p:sp>
      <p:sp>
        <p:nvSpPr>
          <p:cNvPr id="40967" name="Text Box 8"/>
          <p:cNvSpPr txBox="1">
            <a:spLocks noChangeArrowheads="1"/>
          </p:cNvSpPr>
          <p:nvPr/>
        </p:nvSpPr>
        <p:spPr bwMode="auto">
          <a:xfrm>
            <a:off x="1066800" y="4432300"/>
            <a:ext cx="7119938" cy="581025"/>
          </a:xfrm>
          <a:prstGeom prst="rect">
            <a:avLst/>
          </a:prstGeom>
          <a:solidFill>
            <a:schemeClr val="folHlink"/>
          </a:solidFill>
          <a:ln w="9525">
            <a:noFill/>
            <a:miter lim="800000"/>
            <a:headEnd/>
            <a:tailEnd/>
          </a:ln>
        </p:spPr>
        <p:txBody>
          <a:bodyPr wrap="none">
            <a:spAutoFit/>
          </a:bodyPr>
          <a:lstStyle/>
          <a:p>
            <a:pPr marL="342900" indent="-342900">
              <a:buFontTx/>
              <a:buAutoNum type="arabicPeriod" startAt="4"/>
            </a:pPr>
            <a:r>
              <a:rPr lang="en-US" sz="1600" b="1"/>
              <a:t>SERBUAN INFORMASI DAN MULTIMEDIA BISA MERUSAK NILAI-</a:t>
            </a:r>
          </a:p>
          <a:p>
            <a:pPr marL="342900" indent="-342900"/>
            <a:r>
              <a:rPr lang="en-US" sz="1600" b="1"/>
              <a:t>	NILAI SOSIAL-BUDAYA LOKAL DAN BISA TERJADI WESTERNISASI</a:t>
            </a:r>
          </a:p>
        </p:txBody>
      </p:sp>
      <p:sp>
        <p:nvSpPr>
          <p:cNvPr id="40968" name="Text Box 9"/>
          <p:cNvSpPr txBox="1">
            <a:spLocks noChangeArrowheads="1"/>
          </p:cNvSpPr>
          <p:nvPr/>
        </p:nvSpPr>
        <p:spPr bwMode="auto">
          <a:xfrm>
            <a:off x="1066800" y="5151438"/>
            <a:ext cx="6359525" cy="581025"/>
          </a:xfrm>
          <a:prstGeom prst="rect">
            <a:avLst/>
          </a:prstGeom>
          <a:solidFill>
            <a:srgbClr val="A6F0F8"/>
          </a:solidFill>
          <a:ln w="9525">
            <a:noFill/>
            <a:miter lim="800000"/>
            <a:headEnd/>
            <a:tailEnd/>
          </a:ln>
        </p:spPr>
        <p:txBody>
          <a:bodyPr wrap="none">
            <a:spAutoFit/>
          </a:bodyPr>
          <a:lstStyle/>
          <a:p>
            <a:pPr marL="342900" indent="-342900">
              <a:buFontTx/>
              <a:buAutoNum type="arabicPeriod" startAt="5"/>
            </a:pPr>
            <a:r>
              <a:rPr lang="en-US" sz="1600" b="1"/>
              <a:t>KEJAHATAN TRANSNASIONAL DAN ANCAMAN ASIMETRIK</a:t>
            </a:r>
          </a:p>
          <a:p>
            <a:pPr marL="342900" indent="-342900"/>
            <a:r>
              <a:rPr lang="en-US" sz="1600" b="1"/>
              <a:t>	 MELEMAHKAN BISA KETAHANAN NASIONAL</a:t>
            </a:r>
          </a:p>
        </p:txBody>
      </p:sp>
      <p:sp>
        <p:nvSpPr>
          <p:cNvPr id="40969" name="Slide Number Placeholder 9"/>
          <p:cNvSpPr>
            <a:spLocks noGrp="1"/>
          </p:cNvSpPr>
          <p:nvPr>
            <p:ph type="sldNum" sz="quarter" idx="12"/>
          </p:nvPr>
        </p:nvSpPr>
        <p:spPr>
          <a:noFill/>
        </p:spPr>
        <p:txBody>
          <a:bodyPr/>
          <a:lstStyle/>
          <a:p>
            <a:fld id="{C6BBEF3A-C065-4855-90E8-6B19F1C8D5DB}" type="slidenum">
              <a:rPr lang="en-GB">
                <a:latin typeface="Arial" pitchFamily="34" charset="0"/>
                <a:cs typeface="Arial" pitchFamily="34" charset="0"/>
              </a:rPr>
              <a:pPr/>
              <a:t>35</a:t>
            </a:fld>
            <a:endParaRPr lang="en-GB">
              <a:latin typeface="Arial" pitchFamily="34" charset="0"/>
              <a:cs typeface="Arial" pitchFamily="34" charset="0"/>
            </a:endParaRPr>
          </a:p>
        </p:txBody>
      </p:sp>
    </p:spTree>
  </p:cSld>
  <p:clrMapOvr>
    <a:masterClrMapping/>
  </p:clrMapOvr>
  <p:transition spd="slow">
    <p:pull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1285875" y="357188"/>
            <a:ext cx="6767513" cy="576262"/>
          </a:xfrm>
          <a:prstGeom prst="rect">
            <a:avLst/>
          </a:prstGeom>
          <a:noFill/>
          <a:ln w="9525">
            <a:solidFill>
              <a:schemeClr val="tx1"/>
            </a:solidFill>
            <a:miter lim="800000"/>
            <a:headEnd/>
            <a:tailEnd/>
          </a:ln>
        </p:spPr>
        <p:txBody>
          <a:bodyPr>
            <a:spAutoFit/>
          </a:bodyPr>
          <a:lstStyle/>
          <a:p>
            <a:pPr marL="342900" indent="-342900">
              <a:lnSpc>
                <a:spcPct val="130000"/>
              </a:lnSpc>
            </a:pPr>
            <a:r>
              <a:rPr lang="en-US" sz="2400" b="1">
                <a:solidFill>
                  <a:srgbClr val="0033CC"/>
                </a:solidFill>
                <a:latin typeface="Calisto MT" pitchFamily="18" charset="0"/>
              </a:rPr>
              <a:t>BAGAIMANA MENYIKAPI GLOBALISASI</a:t>
            </a:r>
            <a:endParaRPr lang="en-US" sz="2400" b="1">
              <a:latin typeface="Calisto MT" pitchFamily="18" charset="0"/>
            </a:endParaRPr>
          </a:p>
        </p:txBody>
      </p:sp>
      <p:sp>
        <p:nvSpPr>
          <p:cNvPr id="41987" name="Text Box 5"/>
          <p:cNvSpPr txBox="1">
            <a:spLocks noChangeArrowheads="1"/>
          </p:cNvSpPr>
          <p:nvPr/>
        </p:nvSpPr>
        <p:spPr bwMode="auto">
          <a:xfrm>
            <a:off x="1357313" y="1143000"/>
            <a:ext cx="6262687" cy="935038"/>
          </a:xfrm>
          <a:prstGeom prst="rect">
            <a:avLst/>
          </a:prstGeom>
          <a:solidFill>
            <a:schemeClr val="accent1"/>
          </a:solidFill>
          <a:ln w="9525">
            <a:noFill/>
            <a:miter lim="800000"/>
            <a:headEnd/>
            <a:tailEnd/>
          </a:ln>
        </p:spPr>
        <p:txBody>
          <a:bodyPr wrap="none">
            <a:spAutoFit/>
          </a:bodyPr>
          <a:lstStyle/>
          <a:p>
            <a:pPr marL="342900" indent="-342900">
              <a:lnSpc>
                <a:spcPct val="115000"/>
              </a:lnSpc>
              <a:buFontTx/>
              <a:buAutoNum type="arabicPeriod"/>
            </a:pPr>
            <a:r>
              <a:rPr lang="en-US" sz="1600" b="1"/>
              <a:t>MENCARI PELUANG UNTUK PEMANFATAN GLOBALISASI </a:t>
            </a:r>
          </a:p>
          <a:p>
            <a:pPr marL="342900" indent="-342900">
              <a:lnSpc>
                <a:spcPct val="115000"/>
              </a:lnSpc>
            </a:pPr>
            <a:r>
              <a:rPr lang="en-US" sz="1600" b="1"/>
              <a:t>	BAGI PENINGKATAN KEMAJUAN, KEMAKMURAN DAN</a:t>
            </a:r>
          </a:p>
          <a:p>
            <a:pPr marL="342900" indent="-342900">
              <a:lnSpc>
                <a:spcPct val="115000"/>
              </a:lnSpc>
            </a:pPr>
            <a:r>
              <a:rPr lang="en-US" sz="1600" b="1"/>
              <a:t>	KESEHJATRAAN BANGSA DAN MEMPERKOKOH TANNAS</a:t>
            </a:r>
          </a:p>
        </p:txBody>
      </p:sp>
      <p:sp>
        <p:nvSpPr>
          <p:cNvPr id="41988" name="Text Box 6"/>
          <p:cNvSpPr txBox="1">
            <a:spLocks noChangeArrowheads="1"/>
          </p:cNvSpPr>
          <p:nvPr/>
        </p:nvSpPr>
        <p:spPr bwMode="auto">
          <a:xfrm>
            <a:off x="1357313" y="2071688"/>
            <a:ext cx="6891337" cy="935037"/>
          </a:xfrm>
          <a:prstGeom prst="rect">
            <a:avLst/>
          </a:prstGeom>
          <a:solidFill>
            <a:srgbClr val="F0F8A6"/>
          </a:solidFill>
          <a:ln w="9525">
            <a:noFill/>
            <a:miter lim="800000"/>
            <a:headEnd/>
            <a:tailEnd/>
          </a:ln>
        </p:spPr>
        <p:txBody>
          <a:bodyPr wrap="none">
            <a:spAutoFit/>
          </a:bodyPr>
          <a:lstStyle/>
          <a:p>
            <a:pPr marL="342900" indent="-342900">
              <a:lnSpc>
                <a:spcPct val="115000"/>
              </a:lnSpc>
              <a:buFontTx/>
              <a:buAutoNum type="arabicPeriod" startAt="2"/>
            </a:pPr>
            <a:r>
              <a:rPr lang="en-US" sz="1600" b="1"/>
              <a:t>MENINGKATKAN KUALITAS SDM DAN MEMBANGUN KARAKTER</a:t>
            </a:r>
          </a:p>
          <a:p>
            <a:pPr marL="342900" indent="-342900">
              <a:lnSpc>
                <a:spcPct val="115000"/>
              </a:lnSpc>
            </a:pPr>
            <a:r>
              <a:rPr lang="en-US" sz="1600" b="1"/>
              <a:t>	BANGSA UNTUK MENGHADAPI TANTANGAN GLOBALISASI </a:t>
            </a:r>
          </a:p>
          <a:p>
            <a:pPr marL="342900" indent="-342900">
              <a:lnSpc>
                <a:spcPct val="115000"/>
              </a:lnSpc>
            </a:pPr>
            <a:r>
              <a:rPr lang="en-US" sz="1600" b="1"/>
              <a:t>	DAN KEMAJUAN DUNIA</a:t>
            </a:r>
          </a:p>
        </p:txBody>
      </p:sp>
      <p:sp>
        <p:nvSpPr>
          <p:cNvPr id="41989" name="Text Box 7"/>
          <p:cNvSpPr txBox="1">
            <a:spLocks noChangeArrowheads="1"/>
          </p:cNvSpPr>
          <p:nvPr/>
        </p:nvSpPr>
        <p:spPr bwMode="auto">
          <a:xfrm>
            <a:off x="1338263" y="3000375"/>
            <a:ext cx="6535737" cy="654050"/>
          </a:xfrm>
          <a:prstGeom prst="rect">
            <a:avLst/>
          </a:prstGeom>
          <a:solidFill>
            <a:srgbClr val="A6F0F8"/>
          </a:solidFill>
          <a:ln w="9525">
            <a:noFill/>
            <a:miter lim="800000"/>
            <a:headEnd/>
            <a:tailEnd/>
          </a:ln>
        </p:spPr>
        <p:txBody>
          <a:bodyPr wrap="none">
            <a:spAutoFit/>
          </a:bodyPr>
          <a:lstStyle/>
          <a:p>
            <a:pPr marL="342900" indent="-342900">
              <a:lnSpc>
                <a:spcPct val="115000"/>
              </a:lnSpc>
              <a:buFontTx/>
              <a:buAutoNum type="arabicPeriod" startAt="3"/>
            </a:pPr>
            <a:r>
              <a:rPr lang="en-US" sz="1600" b="1"/>
              <a:t>MENDORONG SEKTOR EKONOMI DAN SENI BUDAYA UNTUK</a:t>
            </a:r>
          </a:p>
          <a:p>
            <a:pPr marL="342900" indent="-342900">
              <a:lnSpc>
                <a:spcPct val="115000"/>
              </a:lnSpc>
            </a:pPr>
            <a:r>
              <a:rPr lang="en-US" sz="1600" b="1"/>
              <a:t>	GO INTERNASIONAL SERTA PENINGKATAN DAYA SAING</a:t>
            </a:r>
          </a:p>
        </p:txBody>
      </p:sp>
      <p:sp>
        <p:nvSpPr>
          <p:cNvPr id="41990" name="Text Box 8"/>
          <p:cNvSpPr txBox="1">
            <a:spLocks noChangeArrowheads="1"/>
          </p:cNvSpPr>
          <p:nvPr/>
        </p:nvSpPr>
        <p:spPr bwMode="auto">
          <a:xfrm>
            <a:off x="1338263" y="3643313"/>
            <a:ext cx="6646862" cy="654050"/>
          </a:xfrm>
          <a:prstGeom prst="rect">
            <a:avLst/>
          </a:prstGeom>
          <a:solidFill>
            <a:srgbClr val="FF3300"/>
          </a:solidFill>
          <a:ln w="9525">
            <a:noFill/>
            <a:miter lim="800000"/>
            <a:headEnd/>
            <a:tailEnd/>
          </a:ln>
        </p:spPr>
        <p:txBody>
          <a:bodyPr wrap="none">
            <a:spAutoFit/>
          </a:bodyPr>
          <a:lstStyle/>
          <a:p>
            <a:pPr marL="342900" indent="-342900">
              <a:lnSpc>
                <a:spcPct val="115000"/>
              </a:lnSpc>
              <a:buFontTx/>
              <a:buAutoNum type="arabicPeriod" startAt="4"/>
            </a:pPr>
            <a:r>
              <a:rPr lang="en-US" sz="1600" b="1"/>
              <a:t>MEMBANGUN KEBANGGAAN BANGSA INDONESIA ATAS JATI</a:t>
            </a:r>
          </a:p>
          <a:p>
            <a:pPr marL="342900" indent="-342900">
              <a:lnSpc>
                <a:spcPct val="115000"/>
              </a:lnSpc>
            </a:pPr>
            <a:r>
              <a:rPr lang="en-US" sz="1600" b="1"/>
              <a:t> 	DIRI DAN BUDAYANYA SEBAGAI KARAKTER BANGSA</a:t>
            </a:r>
          </a:p>
        </p:txBody>
      </p:sp>
      <p:sp>
        <p:nvSpPr>
          <p:cNvPr id="41991" name="Text Box 9"/>
          <p:cNvSpPr txBox="1">
            <a:spLocks noChangeArrowheads="1"/>
          </p:cNvSpPr>
          <p:nvPr/>
        </p:nvSpPr>
        <p:spPr bwMode="auto">
          <a:xfrm>
            <a:off x="1338263" y="4286250"/>
            <a:ext cx="6869112" cy="1497013"/>
          </a:xfrm>
          <a:prstGeom prst="rect">
            <a:avLst/>
          </a:prstGeom>
          <a:solidFill>
            <a:srgbClr val="A6F0F8"/>
          </a:solidFill>
          <a:ln w="9525">
            <a:noFill/>
            <a:miter lim="800000"/>
            <a:headEnd/>
            <a:tailEnd/>
          </a:ln>
        </p:spPr>
        <p:txBody>
          <a:bodyPr wrap="none">
            <a:spAutoFit/>
          </a:bodyPr>
          <a:lstStyle/>
          <a:p>
            <a:pPr marL="342900" indent="-342900">
              <a:lnSpc>
                <a:spcPct val="115000"/>
              </a:lnSpc>
              <a:buFontTx/>
              <a:buAutoNum type="arabicPeriod" startAt="5"/>
            </a:pPr>
            <a:r>
              <a:rPr lang="en-US" sz="1600" b="1"/>
              <a:t>MENGEMBANGKAN DIPLOMASI SECARA TOTAL DEMI </a:t>
            </a:r>
          </a:p>
          <a:p>
            <a:pPr marL="342900" indent="-342900">
              <a:lnSpc>
                <a:spcPct val="115000"/>
              </a:lnSpc>
            </a:pPr>
            <a:r>
              <a:rPr lang="en-US" sz="1600" b="1"/>
              <a:t>	KEPENTINGAN NASIONAL UNTUK PENCAPAIAN TUJUAN NAS</a:t>
            </a:r>
          </a:p>
          <a:p>
            <a:pPr marL="342900" indent="-342900">
              <a:lnSpc>
                <a:spcPct val="115000"/>
              </a:lnSpc>
            </a:pPr>
            <a:endParaRPr lang="en-US" sz="1600" b="1"/>
          </a:p>
          <a:p>
            <a:pPr marL="342900" indent="-342900">
              <a:lnSpc>
                <a:spcPct val="115000"/>
              </a:lnSpc>
              <a:buFontTx/>
              <a:buAutoNum type="arabicPeriod" startAt="6"/>
            </a:pPr>
            <a:r>
              <a:rPr lang="en-US" sz="1600" b="1"/>
              <a:t>MENINGKATKAN USAHA BELA NEGARA BAGI SEMUA LAPISAN </a:t>
            </a:r>
          </a:p>
          <a:p>
            <a:pPr marL="342900" indent="-342900">
              <a:lnSpc>
                <a:spcPct val="115000"/>
              </a:lnSpc>
            </a:pPr>
            <a:r>
              <a:rPr lang="en-US" sz="1600" b="1"/>
              <a:t>      MASYARAKAT/BANGSA INDONESIA.</a:t>
            </a:r>
          </a:p>
        </p:txBody>
      </p:sp>
      <p:pic>
        <p:nvPicPr>
          <p:cNvPr id="12293" name="Picture 5" descr="My2-NewStraitTimes-180603"/>
          <p:cNvPicPr>
            <a:picLocks noChangeAspect="1" noChangeArrowheads="1"/>
          </p:cNvPicPr>
          <p:nvPr/>
        </p:nvPicPr>
        <p:blipFill>
          <a:blip r:embed="rId2" cstate="print"/>
          <a:srcRect/>
          <a:stretch>
            <a:fillRect/>
          </a:stretch>
        </p:blipFill>
        <p:spPr bwMode="auto">
          <a:xfrm>
            <a:off x="0" y="2924175"/>
            <a:ext cx="1092200" cy="2449513"/>
          </a:xfrm>
          <a:prstGeom prst="rect">
            <a:avLst/>
          </a:prstGeom>
          <a:noFill/>
          <a:ln w="38100">
            <a:solidFill>
              <a:srgbClr val="993300"/>
            </a:solidFill>
            <a:miter lim="800000"/>
            <a:headEnd/>
            <a:tailEnd/>
          </a:ln>
          <a:effectLst>
            <a:outerShdw dist="107763" dir="2700000" algn="ctr" rotWithShape="0">
              <a:srgbClr val="808080">
                <a:alpha val="50000"/>
              </a:srgbClr>
            </a:outerShdw>
          </a:effectLst>
        </p:spPr>
      </p:pic>
      <p:sp>
        <p:nvSpPr>
          <p:cNvPr id="41993" name="Slide Number Placeholder 9"/>
          <p:cNvSpPr>
            <a:spLocks noGrp="1"/>
          </p:cNvSpPr>
          <p:nvPr>
            <p:ph type="sldNum" sz="quarter" idx="12"/>
          </p:nvPr>
        </p:nvSpPr>
        <p:spPr>
          <a:noFill/>
        </p:spPr>
        <p:txBody>
          <a:bodyPr/>
          <a:lstStyle/>
          <a:p>
            <a:fld id="{F6E24054-D972-491C-B8B6-F70B4D917F76}" type="slidenum">
              <a:rPr lang="en-GB">
                <a:latin typeface="Arial" pitchFamily="34" charset="0"/>
                <a:cs typeface="Arial" pitchFamily="34" charset="0"/>
              </a:rPr>
              <a:pPr/>
              <a:t>36</a:t>
            </a:fld>
            <a:endParaRPr lang="en-GB">
              <a:latin typeface="Arial" pitchFamily="34" charset="0"/>
              <a:cs typeface="Arial" pitchFamily="34" charset="0"/>
            </a:endParaRPr>
          </a:p>
        </p:txBody>
      </p:sp>
    </p:spTree>
  </p:cSld>
  <p:clrMapOvr>
    <a:masterClrMapping/>
  </p:clrMapOvr>
  <p:transition spd="slow">
    <p:pull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WordArt 2"/>
          <p:cNvSpPr>
            <a:spLocks noChangeArrowheads="1" noChangeShapeType="1" noTextEdit="1"/>
          </p:cNvSpPr>
          <p:nvPr/>
        </p:nvSpPr>
        <p:spPr bwMode="auto">
          <a:xfrm>
            <a:off x="2124075" y="404813"/>
            <a:ext cx="5334000" cy="457200"/>
          </a:xfrm>
          <a:prstGeom prst="rect">
            <a:avLst/>
          </a:prstGeom>
        </p:spPr>
        <p:txBody>
          <a:bodyPr wrap="none" fromWordArt="1">
            <a:prstTxWarp prst="textPlain">
              <a:avLst>
                <a:gd name="adj" fmla="val 50000"/>
              </a:avLst>
            </a:prstTxWarp>
          </a:bodyPr>
          <a:lstStyle/>
          <a:p>
            <a:pPr algn="ctr"/>
            <a:r>
              <a:rPr lang="nl-NL" sz="3600" kern="10">
                <a:ln w="9525">
                  <a:solidFill>
                    <a:srgbClr val="000099"/>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HAK DAN KEWAJIBAN BELA NEGARA</a:t>
            </a:r>
            <a:endParaRPr lang="en-US" sz="3600" kern="10">
              <a:ln w="9525">
                <a:solidFill>
                  <a:srgbClr val="000099"/>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endParaRPr>
          </a:p>
        </p:txBody>
      </p:sp>
      <p:sp>
        <p:nvSpPr>
          <p:cNvPr id="8195" name="Rectangle 3"/>
          <p:cNvSpPr>
            <a:spLocks noChangeArrowheads="1"/>
          </p:cNvSpPr>
          <p:nvPr/>
        </p:nvSpPr>
        <p:spPr bwMode="auto">
          <a:xfrm>
            <a:off x="152400" y="914400"/>
            <a:ext cx="8610600" cy="1917700"/>
          </a:xfrm>
          <a:prstGeom prst="rect">
            <a:avLst/>
          </a:prstGeom>
          <a:noFill/>
          <a:ln w="9525">
            <a:noFill/>
            <a:miter lim="800000"/>
            <a:headEnd/>
            <a:tailEnd/>
          </a:ln>
          <a:effectLst/>
        </p:spPr>
        <p:txBody>
          <a:bodyPr>
            <a:spAutoFit/>
          </a:bodyPr>
          <a:lstStyle/>
          <a:p>
            <a:pPr>
              <a:defRPr/>
            </a:pPr>
            <a:r>
              <a:rPr lang="en-US" sz="2400" b="1" dirty="0">
                <a:effectLst>
                  <a:outerShdw blurRad="38100" dist="38100" dir="2700000" algn="tl">
                    <a:srgbClr val="C0C0C0"/>
                  </a:outerShdw>
                </a:effectLst>
                <a:latin typeface="Arial" charset="0"/>
                <a:cs typeface="Times New Roman" pitchFamily="18" charset="0"/>
              </a:rPr>
              <a:t>USAHA BELA NEGARA MERUPAKAN HAK DAN KEWAJIBAN WARGANEGARA (PASAL 27 AYAT 3 DALAM PERUBAHAN KEDUA UUD 1945 ATAU PASAL 30 AYAT 1 &amp; 2 UUD 1945 SEBELUM AMANDEMEN), </a:t>
            </a:r>
            <a:r>
              <a:rPr lang="en-US" sz="2400" b="1" i="1" dirty="0" err="1">
                <a:solidFill>
                  <a:srgbClr val="000099"/>
                </a:solidFill>
                <a:effectLst>
                  <a:outerShdw blurRad="38100" dist="38100" dir="2700000" algn="tl">
                    <a:srgbClr val="C0C0C0"/>
                  </a:outerShdw>
                </a:effectLst>
                <a:latin typeface="French Grotesque" pitchFamily="2" charset="0"/>
                <a:cs typeface="Times New Roman" pitchFamily="18" charset="0"/>
              </a:rPr>
              <a:t>mengandung</a:t>
            </a:r>
            <a:r>
              <a:rPr lang="en-US" sz="2400" b="1" i="1" dirty="0">
                <a:solidFill>
                  <a:srgbClr val="000099"/>
                </a:solidFill>
                <a:effectLst>
                  <a:outerShdw blurRad="38100" dist="38100" dir="2700000" algn="tl">
                    <a:srgbClr val="C0C0C0"/>
                  </a:outerShdw>
                </a:effectLst>
                <a:latin typeface="French Grotesque" pitchFamily="2" charset="0"/>
                <a:cs typeface="Times New Roman" pitchFamily="18" charset="0"/>
              </a:rPr>
              <a:t> </a:t>
            </a:r>
            <a:r>
              <a:rPr lang="en-US" sz="2400" b="1" i="1" dirty="0" err="1">
                <a:solidFill>
                  <a:srgbClr val="000099"/>
                </a:solidFill>
                <a:effectLst>
                  <a:outerShdw blurRad="38100" dist="38100" dir="2700000" algn="tl">
                    <a:srgbClr val="C0C0C0"/>
                  </a:outerShdw>
                </a:effectLst>
                <a:latin typeface="French Grotesque" pitchFamily="2" charset="0"/>
                <a:cs typeface="Times New Roman" pitchFamily="18" charset="0"/>
              </a:rPr>
              <a:t>pengertian</a:t>
            </a:r>
            <a:r>
              <a:rPr lang="en-US" sz="2400" b="1" i="1" dirty="0">
                <a:solidFill>
                  <a:srgbClr val="000099"/>
                </a:solidFill>
                <a:effectLst>
                  <a:outerShdw blurRad="38100" dist="38100" dir="2700000" algn="tl">
                    <a:srgbClr val="C0C0C0"/>
                  </a:outerShdw>
                </a:effectLst>
                <a:latin typeface="French Grotesque" pitchFamily="2" charset="0"/>
                <a:cs typeface="Times New Roman" pitchFamily="18" charset="0"/>
              </a:rPr>
              <a:t>:</a:t>
            </a:r>
            <a:endParaRPr lang="en-US" sz="2400" b="1" dirty="0">
              <a:solidFill>
                <a:srgbClr val="000099"/>
              </a:solidFill>
              <a:effectLst>
                <a:outerShdw blurRad="38100" dist="38100" dir="2700000" algn="tl">
                  <a:srgbClr val="C0C0C0"/>
                </a:outerShdw>
              </a:effectLst>
              <a:latin typeface="Arial" charset="0"/>
              <a:cs typeface="Times New Roman" pitchFamily="18" charset="0"/>
            </a:endParaRPr>
          </a:p>
        </p:txBody>
      </p:sp>
      <p:sp>
        <p:nvSpPr>
          <p:cNvPr id="8196" name="Rectangle 4"/>
          <p:cNvSpPr>
            <a:spLocks noChangeArrowheads="1"/>
          </p:cNvSpPr>
          <p:nvPr/>
        </p:nvSpPr>
        <p:spPr bwMode="auto">
          <a:xfrm>
            <a:off x="1019175" y="2908300"/>
            <a:ext cx="7696200" cy="3425825"/>
          </a:xfrm>
          <a:prstGeom prst="rect">
            <a:avLst/>
          </a:prstGeom>
          <a:noFill/>
          <a:ln w="9525">
            <a:noFill/>
            <a:miter lim="800000"/>
            <a:headEnd/>
            <a:tailEnd/>
          </a:ln>
          <a:effectLst/>
        </p:spPr>
        <p:txBody>
          <a:bodyPr>
            <a:spAutoFit/>
          </a:bodyPr>
          <a:lstStyle/>
          <a:p>
            <a:pPr marL="338138" indent="-338138">
              <a:spcBef>
                <a:spcPct val="50000"/>
              </a:spcBef>
              <a:buFont typeface="WP IconicSymbolsA" pitchFamily="2" charset="2"/>
              <a:buChar char="N"/>
              <a:defRPr/>
            </a:pPr>
            <a:r>
              <a:rPr lang="en-US" sz="2300" b="1" dirty="0">
                <a:solidFill>
                  <a:srgbClr val="000099"/>
                </a:solidFill>
                <a:effectLst>
                  <a:outerShdw blurRad="38100" dist="38100" dir="2700000" algn="tl">
                    <a:srgbClr val="C0C0C0"/>
                  </a:outerShdw>
                </a:effectLst>
                <a:latin typeface="Arial" charset="0"/>
                <a:cs typeface="Times New Roman" pitchFamily="18" charset="0"/>
              </a:rPr>
              <a:t>BAHWA SETIAP WARGA NEGARA BERHAK TURUT SERTA DALAM MENENTUKAN KEBIJAKAN TENTANG PEMBELAAN NEGARA (MELALUI SALURAN DAN SESUAI PERATURAN PERUNDANG-UNDANGAN YANG BERLAKU)</a:t>
            </a:r>
          </a:p>
          <a:p>
            <a:pPr marL="338138" indent="-338138">
              <a:spcBef>
                <a:spcPct val="50000"/>
              </a:spcBef>
              <a:buFont typeface="WP IconicSymbolsA" pitchFamily="2" charset="2"/>
              <a:buChar char="N"/>
              <a:defRPr/>
            </a:pPr>
            <a:r>
              <a:rPr lang="en-US" sz="2300" b="1" dirty="0">
                <a:solidFill>
                  <a:srgbClr val="000099"/>
                </a:solidFill>
                <a:effectLst>
                  <a:outerShdw blurRad="38100" dist="38100" dir="2700000" algn="tl">
                    <a:srgbClr val="C0C0C0"/>
                  </a:outerShdw>
                </a:effectLst>
                <a:latin typeface="Arial" charset="0"/>
                <a:cs typeface="Times New Roman" pitchFamily="18" charset="0"/>
              </a:rPr>
              <a:t>BAHWA SETIAP WARGA NEGARA BERKEWAJIBAN TURUT SERTA DALAM USAHA PEMBELAAN NEGARA SESUAI DENGAN KEMAMPUAN DAN PROFESINYA MASING-MASING</a:t>
            </a:r>
          </a:p>
        </p:txBody>
      </p:sp>
      <p:sp>
        <p:nvSpPr>
          <p:cNvPr id="43013" name="Slide Number Placeholder 5"/>
          <p:cNvSpPr>
            <a:spLocks noGrp="1"/>
          </p:cNvSpPr>
          <p:nvPr>
            <p:ph type="sldNum" sz="quarter" idx="12"/>
          </p:nvPr>
        </p:nvSpPr>
        <p:spPr>
          <a:noFill/>
        </p:spPr>
        <p:txBody>
          <a:bodyPr/>
          <a:lstStyle/>
          <a:p>
            <a:fld id="{EA7E3AF0-30A5-49CA-AA37-3AE849E445E7}" type="slidenum">
              <a:rPr lang="en-GB">
                <a:latin typeface="Arial" pitchFamily="34" charset="0"/>
                <a:cs typeface="Arial" pitchFamily="34" charset="0"/>
              </a:rPr>
              <a:pPr/>
              <a:t>37</a:t>
            </a:fld>
            <a:endParaRPr lang="en-GB">
              <a:latin typeface="Arial" pitchFamily="34" charset="0"/>
              <a:cs typeface="Arial" pitchFamily="34"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2"/>
          <p:cNvSpPr>
            <a:spLocks noChangeArrowheads="1" noChangeShapeType="1" noTextEdit="1"/>
          </p:cNvSpPr>
          <p:nvPr/>
        </p:nvSpPr>
        <p:spPr bwMode="auto">
          <a:xfrm>
            <a:off x="228600" y="381000"/>
            <a:ext cx="7239000" cy="381000"/>
          </a:xfrm>
          <a:prstGeom prst="rect">
            <a:avLst/>
          </a:prstGeom>
        </p:spPr>
        <p:txBody>
          <a:bodyPr wrap="none" fromWordArt="1">
            <a:prstTxWarp prst="textPlain">
              <a:avLst>
                <a:gd name="adj" fmla="val 50000"/>
              </a:avLst>
            </a:prstTxWarp>
          </a:bodyPr>
          <a:lstStyle/>
          <a:p>
            <a:pPr algn="ctr"/>
            <a:r>
              <a:rPr lang="en-US" sz="3600" kern="10">
                <a:ln w="9525">
                  <a:solidFill>
                    <a:srgbClr val="000099"/>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SADUMUK BATHUK SENYARI BUMI</a:t>
            </a:r>
          </a:p>
        </p:txBody>
      </p:sp>
      <p:sp>
        <p:nvSpPr>
          <p:cNvPr id="11267" name="Rectangle 3"/>
          <p:cNvSpPr>
            <a:spLocks noChangeArrowheads="1"/>
          </p:cNvSpPr>
          <p:nvPr/>
        </p:nvSpPr>
        <p:spPr bwMode="auto">
          <a:xfrm>
            <a:off x="119063" y="815975"/>
            <a:ext cx="8432800" cy="457200"/>
          </a:xfrm>
          <a:prstGeom prst="rect">
            <a:avLst/>
          </a:prstGeom>
          <a:noFill/>
          <a:ln w="9525">
            <a:noFill/>
            <a:miter lim="800000"/>
            <a:headEnd/>
            <a:tailEnd/>
          </a:ln>
          <a:effectLst/>
        </p:spPr>
        <p:txBody>
          <a:bodyPr wrap="none">
            <a:spAutoFit/>
          </a:bodyPr>
          <a:lstStyle/>
          <a:p>
            <a:pPr>
              <a:defRPr/>
            </a:pPr>
            <a:r>
              <a:rPr lang="en-US" sz="2400" b="1">
                <a:solidFill>
                  <a:srgbClr val="FF3300"/>
                </a:solidFill>
                <a:effectLst>
                  <a:outerShdw blurRad="38100" dist="38100" dir="2700000" algn="tl">
                    <a:srgbClr val="C0C0C0"/>
                  </a:outerShdw>
                </a:effectLst>
                <a:latin typeface="Arial" charset="0"/>
                <a:cs typeface="Times New Roman" pitchFamily="18" charset="0"/>
              </a:rPr>
              <a:t>DIBELANI KANTHI PECAHING JAJA WUTAHING LUDIRO</a:t>
            </a:r>
          </a:p>
        </p:txBody>
      </p:sp>
      <p:sp>
        <p:nvSpPr>
          <p:cNvPr id="11268" name="Rectangle 4"/>
          <p:cNvSpPr>
            <a:spLocks noChangeArrowheads="1"/>
          </p:cNvSpPr>
          <p:nvPr/>
        </p:nvSpPr>
        <p:spPr bwMode="auto">
          <a:xfrm>
            <a:off x="1635125" y="1412875"/>
            <a:ext cx="6740525" cy="2970213"/>
          </a:xfrm>
          <a:prstGeom prst="rect">
            <a:avLst/>
          </a:prstGeom>
          <a:noFill/>
          <a:ln w="9525">
            <a:noFill/>
            <a:miter lim="800000"/>
            <a:headEnd/>
            <a:tailEnd/>
          </a:ln>
          <a:effectLst/>
        </p:spPr>
        <p:txBody>
          <a:bodyPr>
            <a:spAutoFit/>
          </a:bodyPr>
          <a:lstStyle/>
          <a:p>
            <a:pPr>
              <a:spcBef>
                <a:spcPct val="50000"/>
              </a:spcBef>
              <a:defRPr/>
            </a:pPr>
            <a:r>
              <a:rPr lang="en-US" sz="2200" b="1" dirty="0">
                <a:effectLst>
                  <a:outerShdw blurRad="38100" dist="38100" dir="2700000" algn="tl">
                    <a:srgbClr val="C0C0C0"/>
                  </a:outerShdw>
                </a:effectLst>
                <a:latin typeface="Arial" charset="0"/>
                <a:cs typeface="Times New Roman" pitchFamily="18" charset="0"/>
              </a:rPr>
              <a:t>KESADARAN HAK DAN KEWAJIBAN WARGANEGARA DALAM USAHA BELA NEGARA TIDAK BISA TIMBUL DENGAN SENDIRINYA </a:t>
            </a:r>
          </a:p>
          <a:p>
            <a:pPr>
              <a:spcBef>
                <a:spcPct val="50000"/>
              </a:spcBef>
              <a:defRPr/>
            </a:pPr>
            <a:r>
              <a:rPr lang="en-US" sz="2200" b="1" dirty="0">
                <a:effectLst>
                  <a:outerShdw blurRad="38100" dist="38100" dir="2700000" algn="tl">
                    <a:srgbClr val="C0C0C0"/>
                  </a:outerShdw>
                </a:effectLst>
                <a:latin typeface="Arial" charset="0"/>
                <a:cs typeface="Times New Roman" pitchFamily="18" charset="0"/>
              </a:rPr>
              <a:t>&gt;&gt; PERLU DITUMBUHKAN MELALUI PROSES MOTIVASI YAITU MENCINTAI TANAH AIR DAN BANGSANYA.</a:t>
            </a:r>
            <a:br>
              <a:rPr lang="en-US" sz="2200" b="1" dirty="0">
                <a:effectLst>
                  <a:outerShdw blurRad="38100" dist="38100" dir="2700000" algn="tl">
                    <a:srgbClr val="C0C0C0"/>
                  </a:outerShdw>
                </a:effectLst>
                <a:latin typeface="Arial" charset="0"/>
                <a:cs typeface="Times New Roman" pitchFamily="18" charset="0"/>
              </a:rPr>
            </a:br>
            <a:r>
              <a:rPr lang="en-US" sz="2200" b="1" dirty="0">
                <a:effectLst>
                  <a:outerShdw blurRad="38100" dist="38100" dir="2700000" algn="tl">
                    <a:srgbClr val="C0C0C0"/>
                  </a:outerShdw>
                </a:effectLst>
                <a:latin typeface="Arial" charset="0"/>
                <a:cs typeface="Times New Roman" pitchFamily="18" charset="0"/>
              </a:rPr>
              <a:t>MOTIVASI INI AKAN TIMBUL JIKA WARGA NEGARA </a:t>
            </a:r>
            <a:r>
              <a:rPr lang="en-US" sz="2200" b="1" dirty="0">
                <a:solidFill>
                  <a:srgbClr val="000099"/>
                </a:solidFill>
                <a:effectLst>
                  <a:outerShdw blurRad="38100" dist="38100" dir="2700000" algn="tl">
                    <a:srgbClr val="C0C0C0"/>
                  </a:outerShdw>
                </a:effectLst>
                <a:latin typeface="Arial" charset="0"/>
                <a:cs typeface="Times New Roman" pitchFamily="18" charset="0"/>
              </a:rPr>
              <a:t>MEMAHAMI:</a:t>
            </a:r>
          </a:p>
        </p:txBody>
      </p:sp>
      <p:sp>
        <p:nvSpPr>
          <p:cNvPr id="11269" name="Rectangle 5"/>
          <p:cNvSpPr>
            <a:spLocks noChangeArrowheads="1"/>
          </p:cNvSpPr>
          <p:nvPr/>
        </p:nvSpPr>
        <p:spPr bwMode="auto">
          <a:xfrm>
            <a:off x="1714500" y="4357688"/>
            <a:ext cx="6791325" cy="1674812"/>
          </a:xfrm>
          <a:prstGeom prst="rect">
            <a:avLst/>
          </a:prstGeom>
          <a:noFill/>
          <a:ln w="9525">
            <a:noFill/>
            <a:miter lim="800000"/>
            <a:headEnd/>
            <a:tailEnd/>
          </a:ln>
          <a:effectLst/>
        </p:spPr>
        <p:txBody>
          <a:bodyPr>
            <a:spAutoFit/>
          </a:bodyPr>
          <a:lstStyle/>
          <a:p>
            <a:pPr marL="393700" indent="-393700">
              <a:buFont typeface="WP IconicSymbolsA" pitchFamily="2" charset="2"/>
              <a:buChar char="N"/>
              <a:defRPr/>
            </a:pPr>
            <a:r>
              <a:rPr lang="en-US" sz="2400" b="1" dirty="0">
                <a:solidFill>
                  <a:srgbClr val="000099"/>
                </a:solidFill>
                <a:effectLst>
                  <a:outerShdw blurRad="38100" dist="38100" dir="2700000" algn="tl">
                    <a:srgbClr val="C0C0C0"/>
                  </a:outerShdw>
                </a:effectLst>
                <a:latin typeface="Arial" charset="0"/>
                <a:cs typeface="Times New Roman" pitchFamily="18" charset="0"/>
              </a:rPr>
              <a:t>KEUNGGULAN DAN KELEBIHAN BANGSA DAN NEGARANYA</a:t>
            </a:r>
          </a:p>
          <a:p>
            <a:pPr marL="393700" indent="-393700">
              <a:buFont typeface="WP IconicSymbolsA" pitchFamily="2" charset="2"/>
              <a:buChar char="N"/>
              <a:defRPr/>
            </a:pPr>
            <a:endParaRPr lang="en-US" sz="800" b="1" dirty="0">
              <a:solidFill>
                <a:srgbClr val="000099"/>
              </a:solidFill>
              <a:effectLst>
                <a:outerShdw blurRad="38100" dist="38100" dir="2700000" algn="tl">
                  <a:srgbClr val="C0C0C0"/>
                </a:outerShdw>
              </a:effectLst>
              <a:latin typeface="Arial" charset="0"/>
              <a:cs typeface="Times New Roman" pitchFamily="18" charset="0"/>
            </a:endParaRPr>
          </a:p>
          <a:p>
            <a:pPr marL="393700" indent="-393700">
              <a:buFont typeface="WP IconicSymbolsA" pitchFamily="2" charset="2"/>
              <a:buChar char="N"/>
              <a:defRPr/>
            </a:pPr>
            <a:r>
              <a:rPr lang="en-US" sz="2400" b="1" dirty="0">
                <a:solidFill>
                  <a:srgbClr val="000099"/>
                </a:solidFill>
                <a:effectLst>
                  <a:outerShdw blurRad="38100" dist="38100" dir="2700000" algn="tl">
                    <a:srgbClr val="C0C0C0"/>
                  </a:outerShdw>
                </a:effectLst>
                <a:latin typeface="Arial" charset="0"/>
                <a:cs typeface="Times New Roman" pitchFamily="18" charset="0"/>
              </a:rPr>
              <a:t>ADANYA ANCAMAN TERHADAP BANGSA DAN NEGARANYA</a:t>
            </a:r>
          </a:p>
        </p:txBody>
      </p:sp>
      <p:pic>
        <p:nvPicPr>
          <p:cNvPr id="44038" name="Picture 6" descr="tentara6"/>
          <p:cNvPicPr>
            <a:picLocks noChangeAspect="1" noChangeArrowheads="1"/>
          </p:cNvPicPr>
          <p:nvPr/>
        </p:nvPicPr>
        <p:blipFill>
          <a:blip r:embed="rId2" cstate="print"/>
          <a:srcRect/>
          <a:stretch>
            <a:fillRect/>
          </a:stretch>
        </p:blipFill>
        <p:spPr bwMode="auto">
          <a:xfrm>
            <a:off x="76200" y="1447800"/>
            <a:ext cx="1524000" cy="4724400"/>
          </a:xfrm>
          <a:prstGeom prst="rect">
            <a:avLst/>
          </a:prstGeom>
          <a:noFill/>
          <a:ln w="9525">
            <a:noFill/>
            <a:miter lim="800000"/>
            <a:headEnd/>
            <a:tailEnd/>
          </a:ln>
        </p:spPr>
      </p:pic>
      <p:sp>
        <p:nvSpPr>
          <p:cNvPr id="44039" name="Slide Number Placeholder 7"/>
          <p:cNvSpPr>
            <a:spLocks noGrp="1"/>
          </p:cNvSpPr>
          <p:nvPr>
            <p:ph type="sldNum" sz="quarter" idx="12"/>
          </p:nvPr>
        </p:nvSpPr>
        <p:spPr>
          <a:noFill/>
        </p:spPr>
        <p:txBody>
          <a:bodyPr/>
          <a:lstStyle/>
          <a:p>
            <a:fld id="{9613A8A8-BFB6-4F5E-932D-A355F34AF51C}" type="slidenum">
              <a:rPr lang="en-GB">
                <a:latin typeface="Arial" pitchFamily="34" charset="0"/>
                <a:cs typeface="Arial" pitchFamily="34" charset="0"/>
              </a:rPr>
              <a:pPr/>
              <a:t>38</a:t>
            </a:fld>
            <a:endParaRPr lang="en-GB">
              <a:latin typeface="Arial" pitchFamily="34" charset="0"/>
              <a:cs typeface="Arial"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WordArt 2"/>
          <p:cNvSpPr>
            <a:spLocks noChangeArrowheads="1" noChangeShapeType="1" noTextEdit="1"/>
          </p:cNvSpPr>
          <p:nvPr/>
        </p:nvSpPr>
        <p:spPr bwMode="auto">
          <a:xfrm>
            <a:off x="228600" y="304800"/>
            <a:ext cx="5334000" cy="381000"/>
          </a:xfrm>
          <a:prstGeom prst="rect">
            <a:avLst/>
          </a:prstGeom>
        </p:spPr>
        <p:txBody>
          <a:bodyPr wrap="none" fromWordArt="1">
            <a:prstTxWarp prst="textPlain">
              <a:avLst>
                <a:gd name="adj" fmla="val 50000"/>
              </a:avLst>
            </a:prstTxWarp>
          </a:bodyPr>
          <a:lstStyle/>
          <a:p>
            <a:pPr algn="ctr"/>
            <a:r>
              <a:rPr lang="en-US" sz="3600" kern="10">
                <a:ln w="9525">
                  <a:solidFill>
                    <a:srgbClr val="000099"/>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MENUMBUHKAN MOTIVASI</a:t>
            </a:r>
          </a:p>
        </p:txBody>
      </p:sp>
      <p:sp>
        <p:nvSpPr>
          <p:cNvPr id="10243" name="Rectangle 3"/>
          <p:cNvSpPr>
            <a:spLocks noChangeArrowheads="1"/>
          </p:cNvSpPr>
          <p:nvPr/>
        </p:nvSpPr>
        <p:spPr bwMode="auto">
          <a:xfrm>
            <a:off x="119063" y="638175"/>
            <a:ext cx="6208712" cy="519113"/>
          </a:xfrm>
          <a:prstGeom prst="rect">
            <a:avLst/>
          </a:prstGeom>
          <a:noFill/>
          <a:ln w="9525">
            <a:noFill/>
            <a:miter lim="800000"/>
            <a:headEnd/>
            <a:tailEnd/>
          </a:ln>
          <a:effectLst/>
        </p:spPr>
        <p:txBody>
          <a:bodyPr wrap="none">
            <a:spAutoFit/>
          </a:bodyPr>
          <a:lstStyle/>
          <a:p>
            <a:pPr>
              <a:defRPr/>
            </a:pPr>
            <a:r>
              <a:rPr lang="en-US" sz="2800" b="1">
                <a:solidFill>
                  <a:srgbClr val="FF3300"/>
                </a:solidFill>
                <a:effectLst>
                  <a:outerShdw blurRad="38100" dist="38100" dir="2700000" algn="tl">
                    <a:srgbClr val="C0C0C0"/>
                  </a:outerShdw>
                </a:effectLst>
                <a:latin typeface="Arial" charset="0"/>
                <a:cs typeface="Times New Roman" pitchFamily="18" charset="0"/>
              </a:rPr>
              <a:t>BELA NEGARA  BAGI MAHASISWA</a:t>
            </a:r>
          </a:p>
        </p:txBody>
      </p:sp>
      <p:sp>
        <p:nvSpPr>
          <p:cNvPr id="10244" name="Rectangle 4"/>
          <p:cNvSpPr>
            <a:spLocks noChangeArrowheads="1"/>
          </p:cNvSpPr>
          <p:nvPr/>
        </p:nvSpPr>
        <p:spPr bwMode="auto">
          <a:xfrm>
            <a:off x="1143000" y="1773238"/>
            <a:ext cx="7315200" cy="4968875"/>
          </a:xfrm>
          <a:prstGeom prst="rect">
            <a:avLst/>
          </a:prstGeom>
          <a:noFill/>
          <a:ln w="9525">
            <a:noFill/>
            <a:miter lim="800000"/>
            <a:headEnd/>
            <a:tailEnd/>
          </a:ln>
          <a:effectLst/>
        </p:spPr>
        <p:txBody>
          <a:bodyPr>
            <a:spAutoFit/>
          </a:bodyPr>
          <a:lstStyle/>
          <a:p>
            <a:pPr marL="396875" indent="-396875">
              <a:spcBef>
                <a:spcPct val="50000"/>
              </a:spcBef>
              <a:buFontTx/>
              <a:buAutoNum type="arabicPeriod"/>
              <a:defRPr/>
            </a:pPr>
            <a:r>
              <a:rPr lang="en-US" sz="2000" b="1">
                <a:effectLst>
                  <a:outerShdw blurRad="38100" dist="38100" dir="2700000" algn="tl">
                    <a:srgbClr val="C0C0C0"/>
                  </a:outerShdw>
                </a:effectLst>
                <a:latin typeface="Arial" charset="0"/>
                <a:cs typeface="Times New Roman" pitchFamily="18" charset="0"/>
              </a:rPr>
              <a:t>HUJAN EMAS DI NEGARI ORANG   LEBIH ENAK HUJAN BATU DI NEGERI SENDIRI.</a:t>
            </a:r>
          </a:p>
          <a:p>
            <a:pPr marL="396875" indent="-396875">
              <a:spcBef>
                <a:spcPct val="50000"/>
              </a:spcBef>
              <a:buFontTx/>
              <a:buAutoNum type="arabicPeriod" startAt="2"/>
              <a:defRPr/>
            </a:pPr>
            <a:r>
              <a:rPr lang="en-US" sz="2000" b="1" i="1">
                <a:effectLst>
                  <a:outerShdw blurRad="38100" dist="38100" dir="2700000" algn="tl">
                    <a:srgbClr val="C0C0C0"/>
                  </a:outerShdw>
                </a:effectLst>
                <a:latin typeface="Arial" charset="0"/>
                <a:cs typeface="Times New Roman" pitchFamily="18" charset="0"/>
              </a:rPr>
              <a:t>RIGHT or WRONG IS MY COUNTRY</a:t>
            </a:r>
            <a:br>
              <a:rPr lang="en-US" sz="2000" b="1" i="1">
                <a:effectLst>
                  <a:outerShdw blurRad="38100" dist="38100" dir="2700000" algn="tl">
                    <a:srgbClr val="C0C0C0"/>
                  </a:outerShdw>
                </a:effectLst>
                <a:latin typeface="Arial" charset="0"/>
                <a:cs typeface="Times New Roman" pitchFamily="18" charset="0"/>
              </a:rPr>
            </a:br>
            <a:r>
              <a:rPr lang="en-US" sz="2000" b="1">
                <a:effectLst>
                  <a:outerShdw blurRad="38100" dist="38100" dir="2700000" algn="tl">
                    <a:srgbClr val="C0C0C0"/>
                  </a:outerShdw>
                </a:effectLst>
                <a:latin typeface="Arial" charset="0"/>
                <a:cs typeface="Times New Roman" pitchFamily="18" charset="0"/>
              </a:rPr>
              <a:t>INI JUGA PENILAIAN MASA LALU. JAMAN SEKARANG (JAMAN GLOBALISASI) PENILAIAN BISA BERUBAH KE YANG “</a:t>
            </a:r>
            <a:r>
              <a:rPr lang="en-US" sz="2000" b="1" i="1">
                <a:solidFill>
                  <a:srgbClr val="000099"/>
                </a:solidFill>
                <a:effectLst>
                  <a:outerShdw blurRad="38100" dist="38100" dir="2700000" algn="tl">
                    <a:srgbClr val="C0C0C0"/>
                  </a:outerShdw>
                </a:effectLst>
                <a:latin typeface="Arial" charset="0"/>
                <a:cs typeface="Times New Roman" pitchFamily="18" charset="0"/>
              </a:rPr>
              <a:t>RIGHT</a:t>
            </a:r>
            <a:r>
              <a:rPr lang="en-US" sz="2000" b="1">
                <a:effectLst>
                  <a:outerShdw blurRad="38100" dist="38100" dir="2700000" algn="tl">
                    <a:srgbClr val="C0C0C0"/>
                  </a:outerShdw>
                </a:effectLst>
                <a:latin typeface="Arial" charset="0"/>
                <a:cs typeface="Times New Roman" pitchFamily="18" charset="0"/>
              </a:rPr>
              <a:t>”  SAJA MESKI KONDISI TERSEBUT JUGA DIMILIKI NEGARA.</a:t>
            </a:r>
            <a:br>
              <a:rPr lang="en-US" sz="2000" b="1">
                <a:effectLst>
                  <a:outerShdw blurRad="38100" dist="38100" dir="2700000" algn="tl">
                    <a:srgbClr val="C0C0C0"/>
                  </a:outerShdw>
                </a:effectLst>
                <a:latin typeface="Arial" charset="0"/>
                <a:cs typeface="Times New Roman" pitchFamily="18" charset="0"/>
              </a:rPr>
            </a:br>
            <a:endParaRPr lang="en-US" sz="2000" b="1">
              <a:effectLst>
                <a:outerShdw blurRad="38100" dist="38100" dir="2700000" algn="tl">
                  <a:srgbClr val="C0C0C0"/>
                </a:outerShdw>
              </a:effectLst>
              <a:latin typeface="Arial" charset="0"/>
              <a:cs typeface="Times New Roman" pitchFamily="18" charset="0"/>
            </a:endParaRPr>
          </a:p>
          <a:p>
            <a:pPr marL="396875" indent="-396875">
              <a:spcBef>
                <a:spcPct val="50000"/>
              </a:spcBef>
              <a:buFontTx/>
              <a:buAutoNum type="arabicPeriod" startAt="2"/>
              <a:defRPr/>
            </a:pPr>
            <a:r>
              <a:rPr lang="en-US" sz="2000" b="1">
                <a:effectLst>
                  <a:outerShdw blurRad="38100" dist="38100" dir="2700000" algn="tl">
                    <a:srgbClr val="C0C0C0"/>
                  </a:outerShdw>
                </a:effectLst>
                <a:latin typeface="Arial" charset="0"/>
                <a:cs typeface="Times New Roman" pitchFamily="18" charset="0"/>
              </a:rPr>
              <a:t> APABILA WARGA NEGARA MEMPUNYAI KESADARAN YANG TINGGI SERTA MOTIVASI YANG KUAT DALAM USAHA BELA NEGARA, MAKA PILIHANNYA ADALAH IKUT MEMBENAHI NEGERI SENDIRI AGAR HUJAN BATU BISA BERUBAH MENJADI HUJAN EMAS DAN YANG “</a:t>
            </a:r>
            <a:r>
              <a:rPr lang="en-US" sz="2000" b="1" i="1">
                <a:solidFill>
                  <a:srgbClr val="000099"/>
                </a:solidFill>
                <a:effectLst>
                  <a:outerShdw blurRad="38100" dist="38100" dir="2700000" algn="tl">
                    <a:srgbClr val="C0C0C0"/>
                  </a:outerShdw>
                </a:effectLst>
                <a:latin typeface="Arial" charset="0"/>
                <a:cs typeface="Times New Roman" pitchFamily="18" charset="0"/>
              </a:rPr>
              <a:t>WRONG</a:t>
            </a:r>
            <a:r>
              <a:rPr lang="en-US" sz="2000" b="1">
                <a:effectLst>
                  <a:outerShdw blurRad="38100" dist="38100" dir="2700000" algn="tl">
                    <a:srgbClr val="C0C0C0"/>
                  </a:outerShdw>
                </a:effectLst>
                <a:latin typeface="Arial" charset="0"/>
                <a:cs typeface="Times New Roman" pitchFamily="18" charset="0"/>
              </a:rPr>
              <a:t>” BISA BERUBAH MENJADI “</a:t>
            </a:r>
            <a:r>
              <a:rPr lang="en-US" sz="2000" b="1" i="1">
                <a:solidFill>
                  <a:srgbClr val="000099"/>
                </a:solidFill>
                <a:effectLst>
                  <a:outerShdw blurRad="38100" dist="38100" dir="2700000" algn="tl">
                    <a:srgbClr val="C0C0C0"/>
                  </a:outerShdw>
                </a:effectLst>
                <a:latin typeface="Arial" charset="0"/>
                <a:cs typeface="Times New Roman" pitchFamily="18" charset="0"/>
              </a:rPr>
              <a:t>RIGHT</a:t>
            </a:r>
            <a:r>
              <a:rPr lang="en-US" sz="2000" b="1">
                <a:effectLst>
                  <a:outerShdw blurRad="38100" dist="38100" dir="2700000" algn="tl">
                    <a:srgbClr val="C0C0C0"/>
                  </a:outerShdw>
                </a:effectLst>
                <a:latin typeface="Arial" charset="0"/>
                <a:cs typeface="Times New Roman" pitchFamily="18" charset="0"/>
              </a:rPr>
              <a:t>”</a:t>
            </a:r>
          </a:p>
        </p:txBody>
      </p:sp>
      <p:sp>
        <p:nvSpPr>
          <p:cNvPr id="10245" name="Rectangle 5"/>
          <p:cNvSpPr>
            <a:spLocks noChangeArrowheads="1"/>
          </p:cNvSpPr>
          <p:nvPr/>
        </p:nvSpPr>
        <p:spPr bwMode="auto">
          <a:xfrm>
            <a:off x="152400" y="1196975"/>
            <a:ext cx="8915400" cy="396875"/>
          </a:xfrm>
          <a:prstGeom prst="rect">
            <a:avLst/>
          </a:prstGeom>
          <a:noFill/>
          <a:ln w="9525">
            <a:noFill/>
            <a:miter lim="800000"/>
            <a:headEnd/>
            <a:tailEnd/>
          </a:ln>
          <a:effectLst/>
        </p:spPr>
        <p:txBody>
          <a:bodyPr>
            <a:spAutoFit/>
          </a:bodyPr>
          <a:lstStyle/>
          <a:p>
            <a:pPr>
              <a:spcBef>
                <a:spcPct val="50000"/>
              </a:spcBef>
              <a:defRPr/>
            </a:pPr>
            <a:r>
              <a:rPr lang="en-US" sz="2000" b="1">
                <a:solidFill>
                  <a:srgbClr val="000099"/>
                </a:solidFill>
                <a:effectLst>
                  <a:outerShdw blurRad="38100" dist="38100" dir="2700000" algn="tl">
                    <a:srgbClr val="C0C0C0"/>
                  </a:outerShdw>
                </a:effectLst>
                <a:latin typeface="Arial" charset="0"/>
                <a:cs typeface="Times New Roman" pitchFamily="18" charset="0"/>
              </a:rPr>
              <a:t>ADA BEBERAPA UNGKAPAN BIJAK YANG RELEVAN </a:t>
            </a:r>
            <a:r>
              <a:rPr lang="en-US" sz="2000" b="1" i="1">
                <a:solidFill>
                  <a:schemeClr val="tx2"/>
                </a:solidFill>
                <a:effectLst>
                  <a:outerShdw blurRad="38100" dist="38100" dir="2700000" algn="tl">
                    <a:srgbClr val="C0C0C0"/>
                  </a:outerShdw>
                </a:effectLst>
                <a:latin typeface="French Grotesque" pitchFamily="2" charset="0"/>
                <a:cs typeface="Times New Roman" pitchFamily="18" charset="0"/>
              </a:rPr>
              <a:t>sebagai berikut</a:t>
            </a:r>
            <a:r>
              <a:rPr lang="en-US" sz="2000" b="1">
                <a:solidFill>
                  <a:schemeClr val="tx2"/>
                </a:solidFill>
                <a:effectLst>
                  <a:outerShdw blurRad="38100" dist="38100" dir="2700000" algn="tl">
                    <a:srgbClr val="C0C0C0"/>
                  </a:outerShdw>
                </a:effectLst>
                <a:latin typeface="Arial" charset="0"/>
                <a:cs typeface="Times New Roman" pitchFamily="18" charset="0"/>
              </a:rPr>
              <a:t>:</a:t>
            </a:r>
          </a:p>
        </p:txBody>
      </p:sp>
      <p:pic>
        <p:nvPicPr>
          <p:cNvPr id="45062" name="Picture 7" descr="tentara5"/>
          <p:cNvPicPr>
            <a:picLocks noChangeAspect="1" noChangeArrowheads="1"/>
          </p:cNvPicPr>
          <p:nvPr/>
        </p:nvPicPr>
        <p:blipFill>
          <a:blip r:embed="rId2" cstate="print"/>
          <a:srcRect/>
          <a:stretch>
            <a:fillRect/>
          </a:stretch>
        </p:blipFill>
        <p:spPr bwMode="auto">
          <a:xfrm>
            <a:off x="53975" y="1676400"/>
            <a:ext cx="1143000" cy="4419600"/>
          </a:xfrm>
          <a:prstGeom prst="rect">
            <a:avLst/>
          </a:prstGeom>
          <a:solidFill>
            <a:srgbClr val="F0F8A6"/>
          </a:solidFill>
          <a:ln w="9525">
            <a:solidFill>
              <a:schemeClr val="tx1"/>
            </a:solidFill>
            <a:miter lim="800000"/>
            <a:headEnd/>
            <a:tailEnd/>
          </a:ln>
        </p:spPr>
      </p:pic>
      <p:sp>
        <p:nvSpPr>
          <p:cNvPr id="45063" name="Slide Number Placeholder 7"/>
          <p:cNvSpPr>
            <a:spLocks noGrp="1"/>
          </p:cNvSpPr>
          <p:nvPr>
            <p:ph type="sldNum" sz="quarter" idx="12"/>
          </p:nvPr>
        </p:nvSpPr>
        <p:spPr>
          <a:noFill/>
        </p:spPr>
        <p:txBody>
          <a:bodyPr/>
          <a:lstStyle/>
          <a:p>
            <a:fld id="{5C1E7CD1-0551-4398-ABAA-F468520286A8}" type="slidenum">
              <a:rPr lang="en-GB">
                <a:latin typeface="Arial" pitchFamily="34" charset="0"/>
                <a:cs typeface="Arial" pitchFamily="34" charset="0"/>
              </a:rPr>
              <a:pPr/>
              <a:t>39</a:t>
            </a:fld>
            <a:endParaRPr lang="en-GB">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68313" y="404813"/>
            <a:ext cx="8229600" cy="5976937"/>
          </a:xfrm>
        </p:spPr>
        <p:txBody>
          <a:bodyPr/>
          <a:lstStyle/>
          <a:p>
            <a:pPr marL="274638" indent="-274638" eaLnBrk="1" hangingPunct="1">
              <a:lnSpc>
                <a:spcPct val="90000"/>
              </a:lnSpc>
            </a:pPr>
            <a:r>
              <a:rPr lang="en-US" sz="2400" smtClean="0">
                <a:latin typeface="Comic Sans MS" pitchFamily="66" charset="0"/>
              </a:rPr>
              <a:t>Unsur-unsur Dasar Wawasan Nusantara</a:t>
            </a:r>
          </a:p>
          <a:p>
            <a:pPr marL="625475" lvl="1" indent="-171450" eaLnBrk="1" hangingPunct="1">
              <a:lnSpc>
                <a:spcPct val="90000"/>
              </a:lnSpc>
            </a:pPr>
            <a:r>
              <a:rPr lang="en-US" sz="2400" smtClean="0">
                <a:latin typeface="Comic Sans MS" pitchFamily="66" charset="0"/>
              </a:rPr>
              <a:t>wadah </a:t>
            </a:r>
            <a:r>
              <a:rPr lang="en-US" sz="2400" i="1" smtClean="0">
                <a:latin typeface="Comic Sans MS" pitchFamily="66" charset="0"/>
              </a:rPr>
              <a:t>(contour);</a:t>
            </a:r>
          </a:p>
          <a:p>
            <a:pPr marL="625475" lvl="1" indent="-171450" eaLnBrk="1" hangingPunct="1">
              <a:lnSpc>
                <a:spcPct val="90000"/>
              </a:lnSpc>
            </a:pPr>
            <a:r>
              <a:rPr lang="en-US" sz="2400" smtClean="0">
                <a:latin typeface="Comic Sans MS" pitchFamily="66" charset="0"/>
              </a:rPr>
              <a:t>Isi </a:t>
            </a:r>
            <a:r>
              <a:rPr lang="en-US" sz="2400" i="1" smtClean="0">
                <a:latin typeface="Comic Sans MS" pitchFamily="66" charset="0"/>
              </a:rPr>
              <a:t>(content);</a:t>
            </a:r>
          </a:p>
          <a:p>
            <a:pPr marL="625475" lvl="1" indent="-171450" eaLnBrk="1" hangingPunct="1">
              <a:lnSpc>
                <a:spcPct val="90000"/>
              </a:lnSpc>
            </a:pPr>
            <a:r>
              <a:rPr lang="en-US" sz="2400" smtClean="0">
                <a:latin typeface="Comic Sans MS" pitchFamily="66" charset="0"/>
              </a:rPr>
              <a:t>Tata laku </a:t>
            </a:r>
            <a:r>
              <a:rPr lang="en-US" sz="2400" i="1" smtClean="0">
                <a:latin typeface="Comic Sans MS" pitchFamily="66" charset="0"/>
              </a:rPr>
              <a:t>(conduct).</a:t>
            </a:r>
          </a:p>
          <a:p>
            <a:pPr marL="625475" lvl="1" indent="-171450" eaLnBrk="1" hangingPunct="1">
              <a:lnSpc>
                <a:spcPct val="90000"/>
              </a:lnSpc>
              <a:buFontTx/>
              <a:buNone/>
            </a:pPr>
            <a:endParaRPr lang="en-US" sz="2400" i="1" smtClean="0">
              <a:latin typeface="Comic Sans MS" pitchFamily="66" charset="0"/>
            </a:endParaRPr>
          </a:p>
          <a:p>
            <a:pPr marL="274638" indent="-274638" eaLnBrk="1" hangingPunct="1">
              <a:lnSpc>
                <a:spcPct val="90000"/>
              </a:lnSpc>
            </a:pPr>
            <a:r>
              <a:rPr lang="en-US" sz="2400" smtClean="0">
                <a:latin typeface="Comic Sans MS" pitchFamily="66" charset="0"/>
              </a:rPr>
              <a:t>Tujuan Wawasan Nusantara</a:t>
            </a:r>
          </a:p>
          <a:p>
            <a:pPr marL="625475" lvl="1" indent="-171450" algn="just" eaLnBrk="1" hangingPunct="1">
              <a:lnSpc>
                <a:spcPct val="90000"/>
              </a:lnSpc>
            </a:pPr>
            <a:r>
              <a:rPr lang="en-US" sz="2400" smtClean="0">
                <a:latin typeface="Comic Sans MS" pitchFamily="66" charset="0"/>
              </a:rPr>
              <a:t>Tujuan ke dalam, yaitu menjamin perwujudan persatuan kesatuan segenap aspek kehidupan nasional, yaitu politik, ekonomi, sosial budaya, dan pertahanan keamanan;</a:t>
            </a:r>
          </a:p>
          <a:p>
            <a:pPr marL="625475" lvl="1" indent="-171450" algn="just" eaLnBrk="1" hangingPunct="1">
              <a:lnSpc>
                <a:spcPct val="90000"/>
              </a:lnSpc>
            </a:pPr>
            <a:r>
              <a:rPr lang="en-US" sz="2400" smtClean="0">
                <a:latin typeface="Comic Sans MS" pitchFamily="66" charset="0"/>
              </a:rPr>
              <a:t>Tujuan ke luar, yaitu terjaminnya kepentingan nasional dalam dunia yang serba berubah, dan ikut serta melaksanakan ketertiban dunia berdasarkan kemerdekaan, perdamaian abadi dan keadilan sosial serta mengembangkan suatu kerja sama dan saling menghormati. </a:t>
            </a:r>
          </a:p>
          <a:p>
            <a:pPr marL="274638" indent="-274638" eaLnBrk="1" hangingPunct="1">
              <a:lnSpc>
                <a:spcPct val="90000"/>
              </a:lnSpc>
              <a:buFontTx/>
              <a:buNone/>
            </a:pPr>
            <a:endParaRPr lang="en-US" sz="2400" smtClean="0">
              <a:latin typeface="Comic Sans MS" pitchFamily="66"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342900" y="500063"/>
            <a:ext cx="8501063" cy="304800"/>
          </a:xfrm>
          <a:prstGeom prst="rect">
            <a:avLst/>
          </a:prstGeom>
          <a:noFill/>
          <a:ln w="9525">
            <a:noFill/>
            <a:miter lim="800000"/>
            <a:headEnd/>
            <a:tailEnd/>
          </a:ln>
        </p:spPr>
        <p:txBody>
          <a:bodyPr>
            <a:spAutoFit/>
          </a:bodyPr>
          <a:lstStyle/>
          <a:p>
            <a:pPr algn="ctr"/>
            <a:r>
              <a:rPr lang="en-US" sz="1400" b="1"/>
              <a:t> KEWASPADAAN NASIONAL DAN  BELA NEGARA   BAGI MAHASISWA INDONESIA</a:t>
            </a:r>
          </a:p>
        </p:txBody>
      </p:sp>
      <p:sp>
        <p:nvSpPr>
          <p:cNvPr id="46083" name="WordArt 5"/>
          <p:cNvSpPr>
            <a:spLocks noChangeArrowheads="1" noChangeShapeType="1" noTextEdit="1"/>
          </p:cNvSpPr>
          <p:nvPr/>
        </p:nvSpPr>
        <p:spPr bwMode="auto">
          <a:xfrm>
            <a:off x="3614738" y="214313"/>
            <a:ext cx="1827212" cy="177800"/>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latin typeface="Arial Black"/>
              </a:rPr>
              <a:t>ALUR PIKIR</a:t>
            </a:r>
          </a:p>
        </p:txBody>
      </p:sp>
      <p:grpSp>
        <p:nvGrpSpPr>
          <p:cNvPr id="46084" name="Group 34"/>
          <p:cNvGrpSpPr>
            <a:grpSpLocks/>
          </p:cNvGrpSpPr>
          <p:nvPr/>
        </p:nvGrpSpPr>
        <p:grpSpPr bwMode="auto">
          <a:xfrm>
            <a:off x="114300" y="928688"/>
            <a:ext cx="8880475" cy="5300662"/>
            <a:chOff x="114300" y="1376363"/>
            <a:chExt cx="8880475" cy="5300662"/>
          </a:xfrm>
        </p:grpSpPr>
        <p:sp>
          <p:nvSpPr>
            <p:cNvPr id="46086" name="AutoShape 6"/>
            <p:cNvSpPr>
              <a:spLocks noChangeArrowheads="1"/>
            </p:cNvSpPr>
            <p:nvPr/>
          </p:nvSpPr>
          <p:spPr bwMode="auto">
            <a:xfrm>
              <a:off x="3286125" y="1376363"/>
              <a:ext cx="2466975" cy="357187"/>
            </a:xfrm>
            <a:prstGeom prst="flowChartProcess">
              <a:avLst/>
            </a:prstGeom>
            <a:solidFill>
              <a:srgbClr val="EFF1AD"/>
            </a:solidFill>
            <a:ln w="9525">
              <a:solidFill>
                <a:schemeClr val="tx1"/>
              </a:solidFill>
              <a:miter lim="800000"/>
              <a:headEnd/>
              <a:tailEnd/>
            </a:ln>
          </p:spPr>
          <p:txBody>
            <a:bodyPr wrap="none" anchor="ctr"/>
            <a:lstStyle/>
            <a:p>
              <a:pPr algn="ctr"/>
              <a:r>
                <a:rPr lang="en-US" sz="1400" b="1"/>
                <a:t>PARADIGMA NASIONAL</a:t>
              </a:r>
            </a:p>
          </p:txBody>
        </p:sp>
        <p:sp>
          <p:nvSpPr>
            <p:cNvPr id="46087" name="AutoShape 8"/>
            <p:cNvSpPr>
              <a:spLocks noChangeArrowheads="1"/>
            </p:cNvSpPr>
            <p:nvPr/>
          </p:nvSpPr>
          <p:spPr bwMode="auto">
            <a:xfrm>
              <a:off x="3070225" y="1935163"/>
              <a:ext cx="2571750" cy="423862"/>
            </a:xfrm>
            <a:prstGeom prst="flowChartProcess">
              <a:avLst/>
            </a:prstGeom>
            <a:solidFill>
              <a:srgbClr val="FF9FAF"/>
            </a:solidFill>
            <a:ln w="9525">
              <a:solidFill>
                <a:srgbClr val="A50021"/>
              </a:solidFill>
              <a:miter lim="800000"/>
              <a:headEnd/>
              <a:tailEnd/>
            </a:ln>
          </p:spPr>
          <p:txBody>
            <a:bodyPr wrap="none" anchor="ctr"/>
            <a:lstStyle/>
            <a:p>
              <a:pPr algn="ctr"/>
              <a:r>
                <a:rPr lang="en-US" sz="900" b="1"/>
                <a:t>PROSES MENINGKATKAN PADNAS &amp;</a:t>
              </a:r>
            </a:p>
            <a:p>
              <a:pPr algn="ctr"/>
              <a:r>
                <a:rPr lang="en-US" sz="900" b="1"/>
                <a:t> KESADARANBELA NEGARA  </a:t>
              </a:r>
            </a:p>
          </p:txBody>
        </p:sp>
        <p:sp>
          <p:nvSpPr>
            <p:cNvPr id="46088" name="AutoShape 9"/>
            <p:cNvSpPr>
              <a:spLocks noChangeArrowheads="1"/>
            </p:cNvSpPr>
            <p:nvPr/>
          </p:nvSpPr>
          <p:spPr bwMode="auto">
            <a:xfrm>
              <a:off x="3070225" y="2425700"/>
              <a:ext cx="2571750" cy="2832100"/>
            </a:xfrm>
            <a:prstGeom prst="flowChartProcess">
              <a:avLst/>
            </a:prstGeom>
            <a:solidFill>
              <a:srgbClr val="FFFF00"/>
            </a:solidFill>
            <a:ln w="9525">
              <a:solidFill>
                <a:schemeClr val="tx1"/>
              </a:solidFill>
              <a:miter lim="800000"/>
              <a:headEnd/>
              <a:tailEnd/>
            </a:ln>
          </p:spPr>
          <p:txBody>
            <a:bodyPr/>
            <a:lstStyle/>
            <a:p>
              <a:pPr>
                <a:buFont typeface="Wingdings" pitchFamily="2" charset="2"/>
                <a:buChar char="§"/>
              </a:pPr>
              <a:r>
                <a:rPr lang="id-ID" sz="900" b="1"/>
                <a:t> PERUMUSAN STRUKTUR ORGANISASI MULAI TINGKAT NASIONAL (</a:t>
              </a:r>
              <a:r>
                <a:rPr lang="id-ID" sz="900" b="1" i="1"/>
                <a:t>GRAND STRATEGY</a:t>
              </a:r>
              <a:r>
                <a:rPr lang="id-ID" sz="900" b="1"/>
                <a:t>), TINGKAT DEPARTEMEN (</a:t>
              </a:r>
              <a:r>
                <a:rPr lang="id-ID" sz="900" b="1" i="1"/>
                <a:t>STRATEGY</a:t>
              </a:r>
              <a:r>
                <a:rPr lang="id-ID" sz="900" b="1"/>
                <a:t>), TINGKAT DAERAH (OPERASIONAL DAN TAKTIK)</a:t>
              </a:r>
              <a:r>
                <a:rPr lang="en-US" sz="900" b="1"/>
                <a:t>; TINGKAT UNIT IMPLEMENTASI (OPERASIONAL)</a:t>
              </a:r>
            </a:p>
            <a:p>
              <a:pPr>
                <a:buFont typeface="Wingdings" pitchFamily="2" charset="2"/>
                <a:buNone/>
              </a:pPr>
              <a:endParaRPr lang="id-ID" sz="900" b="1"/>
            </a:p>
            <a:p>
              <a:pPr>
                <a:buFont typeface="Wingdings" pitchFamily="2" charset="2"/>
                <a:buNone/>
              </a:pPr>
              <a:endParaRPr lang="id-ID" sz="600" b="1"/>
            </a:p>
            <a:p>
              <a:pPr>
                <a:buFont typeface="Wingdings" pitchFamily="2" charset="2"/>
                <a:buChar char="§"/>
              </a:pPr>
              <a:r>
                <a:rPr lang="id-ID" sz="900" b="1"/>
                <a:t> REGULASI DAN DEREGULASI UNDANG-UNDANG PENYELENGGARAAN BELA NEGARA</a:t>
              </a:r>
              <a:endParaRPr lang="en-US" sz="900" b="1"/>
            </a:p>
            <a:p>
              <a:pPr>
                <a:buFont typeface="Wingdings" pitchFamily="2" charset="2"/>
                <a:buNone/>
              </a:pPr>
              <a:endParaRPr lang="en-US" sz="400"/>
            </a:p>
            <a:p>
              <a:pPr>
                <a:buFont typeface="Wingdings" pitchFamily="2" charset="2"/>
                <a:buNone/>
              </a:pPr>
              <a:endParaRPr lang="id-ID" sz="400"/>
            </a:p>
            <a:p>
              <a:endParaRPr lang="en-US" sz="600"/>
            </a:p>
            <a:p>
              <a:pPr>
                <a:buFont typeface="Wingdings" pitchFamily="2" charset="2"/>
                <a:buChar char="§"/>
              </a:pPr>
              <a:r>
                <a:rPr lang="en-US" sz="900"/>
                <a:t>  </a:t>
              </a:r>
              <a:r>
                <a:rPr lang="en-US" sz="900" b="1"/>
                <a:t>RESTRUKTURISASI  DAN REVISI MATERI</a:t>
              </a:r>
              <a:r>
                <a:rPr lang="id-ID" sz="900" b="1"/>
                <a:t> </a:t>
              </a:r>
              <a:r>
                <a:rPr lang="en-US" sz="900" b="1"/>
                <a:t>KURIKULER</a:t>
              </a:r>
              <a:r>
                <a:rPr lang="id-ID" sz="900" b="1"/>
                <a:t> </a:t>
              </a:r>
              <a:r>
                <a:rPr lang="en-US" sz="900" b="1"/>
                <a:t>PENDIDIKAN ( MPK- PKN DI PT  )</a:t>
              </a:r>
            </a:p>
            <a:p>
              <a:pPr>
                <a:buFont typeface="Wingdings" pitchFamily="2" charset="2"/>
                <a:buChar char="§"/>
              </a:pPr>
              <a:endParaRPr lang="en-US" sz="900" b="1"/>
            </a:p>
            <a:p>
              <a:pPr>
                <a:buFont typeface="Wingdings" pitchFamily="2" charset="2"/>
                <a:buChar char="§"/>
              </a:pPr>
              <a:endParaRPr lang="en-US" sz="900" b="1"/>
            </a:p>
            <a:p>
              <a:pPr>
                <a:buFont typeface="Wingdings" pitchFamily="2" charset="2"/>
                <a:buChar char="§"/>
              </a:pPr>
              <a:r>
                <a:rPr lang="en-US" sz="900" b="1"/>
                <a:t> KEMBANGKAN PENDIDIKAN NON FORMAL/ EKSTRA KURIKULER PT</a:t>
              </a:r>
            </a:p>
            <a:p>
              <a:r>
                <a:rPr lang="en-US" sz="900"/>
                <a:t>   </a:t>
              </a:r>
              <a:endParaRPr lang="en-US" sz="800"/>
            </a:p>
            <a:p>
              <a:pPr>
                <a:buFont typeface="Wingdings" pitchFamily="2" charset="2"/>
                <a:buNone/>
              </a:pPr>
              <a:endParaRPr lang="en-US" sz="900" b="1"/>
            </a:p>
            <a:p>
              <a:endParaRPr lang="en-US" sz="900"/>
            </a:p>
          </p:txBody>
        </p:sp>
        <p:sp>
          <p:nvSpPr>
            <p:cNvPr id="46089" name="Rectangle 10"/>
            <p:cNvSpPr>
              <a:spLocks noChangeArrowheads="1"/>
            </p:cNvSpPr>
            <p:nvPr/>
          </p:nvSpPr>
          <p:spPr bwMode="auto">
            <a:xfrm>
              <a:off x="1485900" y="2208213"/>
              <a:ext cx="1447800" cy="3435350"/>
            </a:xfrm>
            <a:prstGeom prst="rect">
              <a:avLst/>
            </a:prstGeom>
            <a:solidFill>
              <a:srgbClr val="66FF33"/>
            </a:solidFill>
            <a:ln w="9525">
              <a:solidFill>
                <a:schemeClr val="tx1"/>
              </a:solidFill>
              <a:miter lim="800000"/>
              <a:headEnd/>
              <a:tailEnd/>
            </a:ln>
          </p:spPr>
          <p:txBody>
            <a:bodyPr lIns="54000" rIns="18000"/>
            <a:lstStyle/>
            <a:p>
              <a:pPr>
                <a:lnSpc>
                  <a:spcPct val="90000"/>
                </a:lnSpc>
                <a:spcBef>
                  <a:spcPct val="20000"/>
                </a:spcBef>
                <a:buFont typeface="Wingdings" pitchFamily="2" charset="2"/>
                <a:buChar char="§"/>
              </a:pPr>
              <a:r>
                <a:rPr lang="id-ID" sz="900"/>
                <a:t> BELUM </a:t>
              </a:r>
              <a:r>
                <a:rPr lang="en-US" sz="900"/>
                <a:t> TERSOSIA-LISASIKANNYA</a:t>
              </a:r>
              <a:r>
                <a:rPr lang="id-ID" sz="900"/>
                <a:t> KEWENANGAN DAN TANGGUNGJAWAB P’LENGGARAAN BELA NEG SCR </a:t>
              </a:r>
              <a:r>
                <a:rPr lang="en-US" sz="900"/>
                <a:t> MERATA</a:t>
              </a:r>
            </a:p>
            <a:p>
              <a:pPr>
                <a:lnSpc>
                  <a:spcPct val="90000"/>
                </a:lnSpc>
                <a:spcBef>
                  <a:spcPct val="20000"/>
                </a:spcBef>
                <a:buFont typeface="Wingdings" pitchFamily="2" charset="2"/>
                <a:buNone/>
              </a:pPr>
              <a:endParaRPr lang="id-ID" sz="900"/>
            </a:p>
            <a:p>
              <a:pPr>
                <a:spcBef>
                  <a:spcPct val="20000"/>
                </a:spcBef>
                <a:buFont typeface="Wingdings" pitchFamily="2" charset="2"/>
                <a:buChar char="§"/>
              </a:pPr>
              <a:r>
                <a:rPr lang="id-ID" sz="900"/>
                <a:t> MASIH ADANYA SIS</a:t>
              </a:r>
              <a:r>
                <a:rPr lang="en-US" sz="900"/>
                <a:t>TEM</a:t>
              </a:r>
              <a:r>
                <a:rPr lang="id-ID" sz="900"/>
                <a:t> PER-UU</a:t>
              </a:r>
              <a:r>
                <a:rPr lang="en-US" sz="900"/>
                <a:t>/ PERATURAN</a:t>
              </a:r>
              <a:r>
                <a:rPr lang="id-ID" sz="900"/>
                <a:t> YG BLM MENDUKUNG DLM USAHA &amp; KEGIATAN </a:t>
              </a:r>
              <a:r>
                <a:rPr lang="en-US" sz="900"/>
                <a:t> BN</a:t>
              </a:r>
            </a:p>
            <a:p>
              <a:pPr>
                <a:spcBef>
                  <a:spcPct val="20000"/>
                </a:spcBef>
                <a:buFont typeface="Wingdings" pitchFamily="2" charset="2"/>
                <a:buChar char="§"/>
              </a:pPr>
              <a:endParaRPr lang="id-ID" sz="400"/>
            </a:p>
            <a:p>
              <a:pPr>
                <a:lnSpc>
                  <a:spcPct val="90000"/>
                </a:lnSpc>
                <a:spcBef>
                  <a:spcPct val="20000"/>
                </a:spcBef>
                <a:buFont typeface="Wingdings" pitchFamily="2" charset="2"/>
                <a:buNone/>
              </a:pPr>
              <a:endParaRPr lang="en-US" sz="900"/>
            </a:p>
            <a:p>
              <a:pPr>
                <a:lnSpc>
                  <a:spcPct val="90000"/>
                </a:lnSpc>
                <a:spcBef>
                  <a:spcPct val="20000"/>
                </a:spcBef>
                <a:buFont typeface="Wingdings" pitchFamily="2" charset="2"/>
                <a:buNone/>
              </a:pPr>
              <a:r>
                <a:rPr lang="en-US" sz="2000"/>
                <a:t>. </a:t>
              </a:r>
              <a:r>
                <a:rPr lang="en-US" sz="900"/>
                <a:t>BLM OPTIMALNYA </a:t>
              </a:r>
            </a:p>
            <a:p>
              <a:pPr>
                <a:lnSpc>
                  <a:spcPct val="90000"/>
                </a:lnSpc>
                <a:spcBef>
                  <a:spcPct val="20000"/>
                </a:spcBef>
                <a:buFont typeface="Wingdings" pitchFamily="2" charset="2"/>
                <a:buNone/>
              </a:pPr>
              <a:r>
                <a:rPr lang="en-US" sz="900"/>
                <a:t>PADNAS DI KALANGAN MASYARAKAT ( MHS)  &amp; </a:t>
              </a:r>
            </a:p>
            <a:p>
              <a:pPr>
                <a:lnSpc>
                  <a:spcPct val="90000"/>
                </a:lnSpc>
                <a:spcBef>
                  <a:spcPct val="20000"/>
                </a:spcBef>
                <a:buFont typeface="Wingdings" pitchFamily="2" charset="2"/>
                <a:buNone/>
              </a:pPr>
              <a:r>
                <a:rPr lang="en-US" sz="900"/>
                <a:t>PEMERINTAH</a:t>
              </a:r>
            </a:p>
            <a:p>
              <a:pPr>
                <a:lnSpc>
                  <a:spcPct val="90000"/>
                </a:lnSpc>
                <a:spcBef>
                  <a:spcPct val="20000"/>
                </a:spcBef>
              </a:pPr>
              <a:r>
                <a:rPr lang="en-US" sz="900"/>
                <a:t>THD DAMPAK GLOBA-</a:t>
              </a:r>
            </a:p>
            <a:p>
              <a:pPr>
                <a:lnSpc>
                  <a:spcPct val="90000"/>
                </a:lnSpc>
              </a:pPr>
              <a:r>
                <a:rPr lang="en-US" sz="900"/>
                <a:t>LISASI</a:t>
              </a:r>
            </a:p>
          </p:txBody>
        </p:sp>
        <p:sp>
          <p:nvSpPr>
            <p:cNvPr id="46090" name="Rectangle 11"/>
            <p:cNvSpPr>
              <a:spLocks noChangeArrowheads="1"/>
            </p:cNvSpPr>
            <p:nvPr/>
          </p:nvSpPr>
          <p:spPr bwMode="auto">
            <a:xfrm>
              <a:off x="1462088" y="1958975"/>
              <a:ext cx="1473200" cy="234950"/>
            </a:xfrm>
            <a:prstGeom prst="rect">
              <a:avLst/>
            </a:prstGeom>
            <a:solidFill>
              <a:srgbClr val="A50021"/>
            </a:solidFill>
            <a:ln w="9525">
              <a:solidFill>
                <a:schemeClr val="tx1"/>
              </a:solidFill>
              <a:miter lim="800000"/>
              <a:headEnd/>
              <a:tailEnd/>
            </a:ln>
          </p:spPr>
          <p:txBody>
            <a:bodyPr wrap="none"/>
            <a:lstStyle/>
            <a:p>
              <a:pPr algn="ctr"/>
              <a:r>
                <a:rPr lang="en-US" sz="1000" b="1">
                  <a:solidFill>
                    <a:schemeClr val="bg1"/>
                  </a:solidFill>
                </a:rPr>
                <a:t>PERSOALAN</a:t>
              </a:r>
            </a:p>
          </p:txBody>
        </p:sp>
        <p:sp>
          <p:nvSpPr>
            <p:cNvPr id="46091" name="Oval 13"/>
            <p:cNvSpPr>
              <a:spLocks noChangeArrowheads="1"/>
            </p:cNvSpPr>
            <p:nvPr/>
          </p:nvSpPr>
          <p:spPr bwMode="auto">
            <a:xfrm>
              <a:off x="5795963" y="2420938"/>
              <a:ext cx="1066800" cy="1376362"/>
            </a:xfrm>
            <a:prstGeom prst="ellipse">
              <a:avLst/>
            </a:prstGeom>
            <a:solidFill>
              <a:srgbClr val="66FF33"/>
            </a:solidFill>
            <a:ln w="9525">
              <a:solidFill>
                <a:schemeClr val="tx1"/>
              </a:solidFill>
              <a:round/>
              <a:headEnd/>
              <a:tailEnd/>
            </a:ln>
          </p:spPr>
          <p:txBody>
            <a:bodyPr wrap="none" anchor="ctr"/>
            <a:lstStyle/>
            <a:p>
              <a:pPr algn="ctr"/>
              <a:r>
                <a:rPr lang="en-US" sz="900" b="1"/>
                <a:t> </a:t>
              </a:r>
            </a:p>
            <a:p>
              <a:pPr algn="ctr"/>
              <a:endParaRPr lang="en-US" sz="900" b="1"/>
            </a:p>
            <a:p>
              <a:pPr algn="ctr"/>
              <a:r>
                <a:rPr lang="en-US" sz="900" b="1"/>
                <a:t>KESADARAN</a:t>
              </a:r>
            </a:p>
            <a:p>
              <a:pPr algn="ctr"/>
              <a:r>
                <a:rPr lang="en-US" sz="900" b="1"/>
                <a:t> PADNAS &amp;</a:t>
              </a:r>
            </a:p>
            <a:p>
              <a:pPr algn="ctr"/>
              <a:r>
                <a:rPr lang="en-US" sz="900" b="1"/>
                <a:t>BELA NEGARA </a:t>
              </a:r>
            </a:p>
            <a:p>
              <a:pPr algn="ctr"/>
              <a:r>
                <a:rPr lang="en-US" sz="900" b="1"/>
                <a:t>MHS YG </a:t>
              </a:r>
            </a:p>
            <a:p>
              <a:pPr algn="ctr"/>
              <a:r>
                <a:rPr lang="en-US" sz="900" b="1"/>
                <a:t> DIHARAPKAN</a:t>
              </a:r>
            </a:p>
          </p:txBody>
        </p:sp>
        <p:sp>
          <p:nvSpPr>
            <p:cNvPr id="46092" name="Oval 14"/>
            <p:cNvSpPr>
              <a:spLocks noChangeArrowheads="1"/>
            </p:cNvSpPr>
            <p:nvPr/>
          </p:nvSpPr>
          <p:spPr bwMode="auto">
            <a:xfrm>
              <a:off x="7019925" y="2565400"/>
              <a:ext cx="930275" cy="1117600"/>
            </a:xfrm>
            <a:prstGeom prst="ellipse">
              <a:avLst/>
            </a:prstGeom>
            <a:solidFill>
              <a:srgbClr val="F0F8A6"/>
            </a:solidFill>
            <a:ln w="9525">
              <a:solidFill>
                <a:schemeClr val="tx1"/>
              </a:solidFill>
              <a:round/>
              <a:headEnd/>
              <a:tailEnd/>
            </a:ln>
          </p:spPr>
          <p:txBody>
            <a:bodyPr wrap="none" anchor="ctr"/>
            <a:lstStyle/>
            <a:p>
              <a:pPr algn="ctr"/>
              <a:r>
                <a:rPr lang="en-US" sz="800" b="1"/>
                <a:t>KETAHANAN</a:t>
              </a:r>
            </a:p>
            <a:p>
              <a:pPr algn="ctr"/>
              <a:r>
                <a:rPr lang="en-US" sz="800" b="1"/>
                <a:t>NASIONAL </a:t>
              </a:r>
            </a:p>
            <a:p>
              <a:pPr algn="ctr"/>
              <a:r>
                <a:rPr lang="en-US" sz="800" b="1"/>
                <a:t>KOKOH</a:t>
              </a:r>
            </a:p>
          </p:txBody>
        </p:sp>
        <p:grpSp>
          <p:nvGrpSpPr>
            <p:cNvPr id="46093" name="Group 18"/>
            <p:cNvGrpSpPr>
              <a:grpSpLocks/>
            </p:cNvGrpSpPr>
            <p:nvPr/>
          </p:nvGrpSpPr>
          <p:grpSpPr bwMode="auto">
            <a:xfrm>
              <a:off x="3594100" y="5653088"/>
              <a:ext cx="1870075" cy="1023937"/>
              <a:chOff x="1947" y="2966"/>
              <a:chExt cx="1178" cy="645"/>
            </a:xfrm>
          </p:grpSpPr>
          <p:sp>
            <p:nvSpPr>
              <p:cNvPr id="46108" name="AutoShape 19"/>
              <p:cNvSpPr>
                <a:spLocks noChangeArrowheads="1"/>
              </p:cNvSpPr>
              <p:nvPr/>
            </p:nvSpPr>
            <p:spPr bwMode="auto">
              <a:xfrm>
                <a:off x="1947" y="2966"/>
                <a:ext cx="1173" cy="631"/>
              </a:xfrm>
              <a:prstGeom prst="flowChartProcess">
                <a:avLst/>
              </a:prstGeom>
              <a:solidFill>
                <a:srgbClr val="EFF1AD"/>
              </a:solidFill>
              <a:ln w="9525">
                <a:solidFill>
                  <a:schemeClr val="tx1"/>
                </a:solidFill>
                <a:miter lim="800000"/>
                <a:headEnd/>
                <a:tailEnd/>
              </a:ln>
            </p:spPr>
            <p:txBody>
              <a:bodyPr wrap="none" anchor="ctr"/>
              <a:lstStyle/>
              <a:p>
                <a:endParaRPr lang="en-US" sz="1200"/>
              </a:p>
              <a:p>
                <a:r>
                  <a:rPr lang="en-US" sz="1200"/>
                  <a:t>          </a:t>
                </a:r>
                <a:r>
                  <a:rPr lang="en-US" sz="900"/>
                  <a:t>-  GLOBAL</a:t>
                </a:r>
              </a:p>
              <a:p>
                <a:r>
                  <a:rPr lang="en-US" sz="900"/>
                  <a:t>             -  REGIONAL</a:t>
                </a:r>
              </a:p>
              <a:p>
                <a:r>
                  <a:rPr lang="en-US" sz="900"/>
                  <a:t>             -  NASIONAL</a:t>
                </a:r>
              </a:p>
              <a:p>
                <a:endParaRPr lang="en-US" sz="900"/>
              </a:p>
            </p:txBody>
          </p:sp>
          <p:sp>
            <p:nvSpPr>
              <p:cNvPr id="46109" name="Text Box 20"/>
              <p:cNvSpPr txBox="1">
                <a:spLocks noChangeArrowheads="1"/>
              </p:cNvSpPr>
              <p:nvPr/>
            </p:nvSpPr>
            <p:spPr bwMode="auto">
              <a:xfrm>
                <a:off x="2155" y="2996"/>
                <a:ext cx="783" cy="154"/>
              </a:xfrm>
              <a:prstGeom prst="rect">
                <a:avLst/>
              </a:prstGeom>
              <a:noFill/>
              <a:ln w="9525">
                <a:noFill/>
                <a:miter lim="800000"/>
                <a:headEnd/>
                <a:tailEnd/>
              </a:ln>
            </p:spPr>
            <p:txBody>
              <a:bodyPr wrap="none">
                <a:spAutoFit/>
              </a:bodyPr>
              <a:lstStyle/>
              <a:p>
                <a:r>
                  <a:rPr lang="en-US" sz="1000" b="1"/>
                  <a:t>BANG LINGSTRA</a:t>
                </a:r>
              </a:p>
            </p:txBody>
          </p:sp>
          <p:sp>
            <p:nvSpPr>
              <p:cNvPr id="46110" name="Text Box 21"/>
              <p:cNvSpPr txBox="1">
                <a:spLocks noChangeArrowheads="1"/>
              </p:cNvSpPr>
              <p:nvPr/>
            </p:nvSpPr>
            <p:spPr bwMode="auto">
              <a:xfrm>
                <a:off x="2032" y="3456"/>
                <a:ext cx="987" cy="155"/>
              </a:xfrm>
              <a:prstGeom prst="rect">
                <a:avLst/>
              </a:prstGeom>
              <a:noFill/>
              <a:ln w="9525">
                <a:noFill/>
                <a:miter lim="800000"/>
                <a:headEnd/>
                <a:tailEnd/>
              </a:ln>
            </p:spPr>
            <p:txBody>
              <a:bodyPr>
                <a:spAutoFit/>
              </a:bodyPr>
              <a:lstStyle/>
              <a:p>
                <a:r>
                  <a:rPr lang="en-US" sz="1000" b="1"/>
                  <a:t>PELUANG    KENDALA</a:t>
                </a:r>
              </a:p>
            </p:txBody>
          </p:sp>
          <p:sp>
            <p:nvSpPr>
              <p:cNvPr id="46111" name="Line 22"/>
              <p:cNvSpPr>
                <a:spLocks noChangeShapeType="1"/>
              </p:cNvSpPr>
              <p:nvPr/>
            </p:nvSpPr>
            <p:spPr bwMode="auto">
              <a:xfrm>
                <a:off x="1947" y="3122"/>
                <a:ext cx="1178" cy="0"/>
              </a:xfrm>
              <a:prstGeom prst="line">
                <a:avLst/>
              </a:prstGeom>
              <a:noFill/>
              <a:ln w="9525">
                <a:solidFill>
                  <a:schemeClr val="tx1"/>
                </a:solidFill>
                <a:round/>
                <a:headEnd/>
                <a:tailEnd/>
              </a:ln>
            </p:spPr>
            <p:txBody>
              <a:bodyPr/>
              <a:lstStyle/>
              <a:p>
                <a:endParaRPr lang="en-US"/>
              </a:p>
            </p:txBody>
          </p:sp>
          <p:sp>
            <p:nvSpPr>
              <p:cNvPr id="46112" name="Line 23"/>
              <p:cNvSpPr>
                <a:spLocks noChangeShapeType="1"/>
              </p:cNvSpPr>
              <p:nvPr/>
            </p:nvSpPr>
            <p:spPr bwMode="auto">
              <a:xfrm>
                <a:off x="1947" y="3457"/>
                <a:ext cx="1178" cy="0"/>
              </a:xfrm>
              <a:prstGeom prst="line">
                <a:avLst/>
              </a:prstGeom>
              <a:noFill/>
              <a:ln w="9525">
                <a:solidFill>
                  <a:schemeClr val="tx1"/>
                </a:solidFill>
                <a:round/>
                <a:headEnd/>
                <a:tailEnd/>
              </a:ln>
            </p:spPr>
            <p:txBody>
              <a:bodyPr/>
              <a:lstStyle/>
              <a:p>
                <a:endParaRPr lang="en-US"/>
              </a:p>
            </p:txBody>
          </p:sp>
          <p:sp>
            <p:nvSpPr>
              <p:cNvPr id="46113" name="Line 24"/>
              <p:cNvSpPr>
                <a:spLocks noChangeShapeType="1"/>
              </p:cNvSpPr>
              <p:nvPr/>
            </p:nvSpPr>
            <p:spPr bwMode="auto">
              <a:xfrm flipH="1">
                <a:off x="2547" y="3455"/>
                <a:ext cx="2" cy="144"/>
              </a:xfrm>
              <a:prstGeom prst="line">
                <a:avLst/>
              </a:prstGeom>
              <a:noFill/>
              <a:ln w="9525">
                <a:solidFill>
                  <a:schemeClr val="tx1"/>
                </a:solidFill>
                <a:round/>
                <a:headEnd/>
                <a:tailEnd/>
              </a:ln>
            </p:spPr>
            <p:txBody>
              <a:bodyPr/>
              <a:lstStyle/>
              <a:p>
                <a:endParaRPr lang="en-US"/>
              </a:p>
            </p:txBody>
          </p:sp>
        </p:grpSp>
        <p:sp>
          <p:nvSpPr>
            <p:cNvPr id="46094" name="AutoShape 30"/>
            <p:cNvSpPr>
              <a:spLocks noChangeArrowheads="1"/>
            </p:cNvSpPr>
            <p:nvPr/>
          </p:nvSpPr>
          <p:spPr bwMode="auto">
            <a:xfrm>
              <a:off x="5653088" y="2798763"/>
              <a:ext cx="125412" cy="457200"/>
            </a:xfrm>
            <a:prstGeom prst="rightArrow">
              <a:avLst>
                <a:gd name="adj1" fmla="val 64796"/>
                <a:gd name="adj2" fmla="val 56208"/>
              </a:avLst>
            </a:prstGeom>
            <a:solidFill>
              <a:srgbClr val="EFAFF1"/>
            </a:solidFill>
            <a:ln w="9525">
              <a:solidFill>
                <a:schemeClr val="tx1"/>
              </a:solidFill>
              <a:miter lim="800000"/>
              <a:headEnd/>
              <a:tailEnd/>
            </a:ln>
          </p:spPr>
          <p:txBody>
            <a:bodyPr wrap="none" anchor="ctr"/>
            <a:lstStyle/>
            <a:p>
              <a:endParaRPr lang="id-ID"/>
            </a:p>
          </p:txBody>
        </p:sp>
        <p:sp>
          <p:nvSpPr>
            <p:cNvPr id="46095" name="AutoShape 31"/>
            <p:cNvSpPr>
              <a:spLocks noChangeArrowheads="1"/>
            </p:cNvSpPr>
            <p:nvPr/>
          </p:nvSpPr>
          <p:spPr bwMode="auto">
            <a:xfrm>
              <a:off x="6899275" y="2808288"/>
              <a:ext cx="107950" cy="433387"/>
            </a:xfrm>
            <a:prstGeom prst="rightArrow">
              <a:avLst>
                <a:gd name="adj1" fmla="val 64796"/>
                <a:gd name="adj2" fmla="val 56208"/>
              </a:avLst>
            </a:prstGeom>
            <a:solidFill>
              <a:srgbClr val="EFAFF1"/>
            </a:solidFill>
            <a:ln w="9525">
              <a:solidFill>
                <a:schemeClr val="tx1"/>
              </a:solidFill>
              <a:miter lim="800000"/>
              <a:headEnd/>
              <a:tailEnd/>
            </a:ln>
          </p:spPr>
          <p:txBody>
            <a:bodyPr wrap="none" anchor="ctr"/>
            <a:lstStyle/>
            <a:p>
              <a:endParaRPr lang="id-ID"/>
            </a:p>
          </p:txBody>
        </p:sp>
        <p:sp>
          <p:nvSpPr>
            <p:cNvPr id="46096" name="AutoShape 32"/>
            <p:cNvSpPr>
              <a:spLocks noChangeArrowheads="1"/>
            </p:cNvSpPr>
            <p:nvPr/>
          </p:nvSpPr>
          <p:spPr bwMode="auto">
            <a:xfrm>
              <a:off x="7975600" y="2824163"/>
              <a:ext cx="107950" cy="433387"/>
            </a:xfrm>
            <a:prstGeom prst="rightArrow">
              <a:avLst>
                <a:gd name="adj1" fmla="val 64796"/>
                <a:gd name="adj2" fmla="val 56208"/>
              </a:avLst>
            </a:prstGeom>
            <a:solidFill>
              <a:srgbClr val="EFAFF1"/>
            </a:solidFill>
            <a:ln w="9525">
              <a:solidFill>
                <a:schemeClr val="tx1"/>
              </a:solidFill>
              <a:miter lim="800000"/>
              <a:headEnd/>
              <a:tailEnd/>
            </a:ln>
          </p:spPr>
          <p:txBody>
            <a:bodyPr wrap="none" anchor="ctr"/>
            <a:lstStyle/>
            <a:p>
              <a:endParaRPr lang="id-ID"/>
            </a:p>
          </p:txBody>
        </p:sp>
        <p:sp>
          <p:nvSpPr>
            <p:cNvPr id="46097" name="AutoShape 35"/>
            <p:cNvSpPr>
              <a:spLocks noChangeArrowheads="1"/>
            </p:cNvSpPr>
            <p:nvPr/>
          </p:nvSpPr>
          <p:spPr bwMode="auto">
            <a:xfrm>
              <a:off x="2935288" y="2822575"/>
              <a:ext cx="138112" cy="457200"/>
            </a:xfrm>
            <a:prstGeom prst="rightArrow">
              <a:avLst>
                <a:gd name="adj1" fmla="val 64796"/>
                <a:gd name="adj2" fmla="val 56208"/>
              </a:avLst>
            </a:prstGeom>
            <a:solidFill>
              <a:srgbClr val="EFAFF1"/>
            </a:solidFill>
            <a:ln w="9525">
              <a:solidFill>
                <a:schemeClr val="tx1"/>
              </a:solidFill>
              <a:miter lim="800000"/>
              <a:headEnd/>
              <a:tailEnd/>
            </a:ln>
          </p:spPr>
          <p:txBody>
            <a:bodyPr wrap="none" anchor="ctr"/>
            <a:lstStyle/>
            <a:p>
              <a:endParaRPr lang="id-ID"/>
            </a:p>
          </p:txBody>
        </p:sp>
        <p:sp>
          <p:nvSpPr>
            <p:cNvPr id="46098" name="AutoShape 36"/>
            <p:cNvSpPr>
              <a:spLocks noChangeArrowheads="1"/>
            </p:cNvSpPr>
            <p:nvPr/>
          </p:nvSpPr>
          <p:spPr bwMode="auto">
            <a:xfrm>
              <a:off x="1350963" y="2832100"/>
              <a:ext cx="133350" cy="457200"/>
            </a:xfrm>
            <a:prstGeom prst="rightArrow">
              <a:avLst>
                <a:gd name="adj1" fmla="val 64796"/>
                <a:gd name="adj2" fmla="val 56208"/>
              </a:avLst>
            </a:prstGeom>
            <a:solidFill>
              <a:srgbClr val="EFAFF1"/>
            </a:solidFill>
            <a:ln w="9525">
              <a:solidFill>
                <a:schemeClr val="tx1"/>
              </a:solidFill>
              <a:miter lim="800000"/>
              <a:headEnd/>
              <a:tailEnd/>
            </a:ln>
          </p:spPr>
          <p:txBody>
            <a:bodyPr wrap="none" anchor="ctr"/>
            <a:lstStyle/>
            <a:p>
              <a:endParaRPr lang="id-ID"/>
            </a:p>
          </p:txBody>
        </p:sp>
        <p:sp>
          <p:nvSpPr>
            <p:cNvPr id="46099" name="Oval 13"/>
            <p:cNvSpPr>
              <a:spLocks noChangeArrowheads="1"/>
            </p:cNvSpPr>
            <p:nvPr/>
          </p:nvSpPr>
          <p:spPr bwMode="auto">
            <a:xfrm>
              <a:off x="114300" y="2463800"/>
              <a:ext cx="1231900" cy="1150938"/>
            </a:xfrm>
            <a:prstGeom prst="ellipse">
              <a:avLst/>
            </a:prstGeom>
            <a:solidFill>
              <a:schemeClr val="bg1"/>
            </a:solidFill>
            <a:ln w="9525">
              <a:solidFill>
                <a:schemeClr val="tx1"/>
              </a:solidFill>
              <a:round/>
              <a:headEnd/>
              <a:tailEnd/>
            </a:ln>
          </p:spPr>
          <p:txBody>
            <a:bodyPr wrap="none" anchor="ctr"/>
            <a:lstStyle/>
            <a:p>
              <a:pPr algn="ctr"/>
              <a:r>
                <a:rPr lang="en-US" sz="1000" b="1"/>
                <a:t>KONDISI </a:t>
              </a:r>
            </a:p>
            <a:p>
              <a:pPr algn="ctr"/>
              <a:r>
                <a:rPr lang="en-US" sz="1000" b="1"/>
                <a:t>PADNAS &amp;</a:t>
              </a:r>
            </a:p>
            <a:p>
              <a:pPr algn="ctr"/>
              <a:r>
                <a:rPr lang="en-US" sz="1000" b="1"/>
                <a:t>KESADARAN</a:t>
              </a:r>
            </a:p>
            <a:p>
              <a:pPr algn="ctr"/>
              <a:r>
                <a:rPr lang="en-US" sz="1000" b="1"/>
                <a:t>BELA NEGARA</a:t>
              </a:r>
            </a:p>
            <a:p>
              <a:pPr algn="ctr"/>
              <a:r>
                <a:rPr lang="en-US" sz="1000" b="1"/>
                <a:t>SAAT INI</a:t>
              </a:r>
            </a:p>
          </p:txBody>
        </p:sp>
        <p:sp>
          <p:nvSpPr>
            <p:cNvPr id="46100" name="Oval 15"/>
            <p:cNvSpPr>
              <a:spLocks noChangeArrowheads="1"/>
            </p:cNvSpPr>
            <p:nvPr/>
          </p:nvSpPr>
          <p:spPr bwMode="auto">
            <a:xfrm>
              <a:off x="8101013" y="2565400"/>
              <a:ext cx="893762" cy="1071563"/>
            </a:xfrm>
            <a:prstGeom prst="ellipse">
              <a:avLst/>
            </a:prstGeom>
            <a:solidFill>
              <a:schemeClr val="bg1"/>
            </a:solidFill>
            <a:ln w="9525">
              <a:solidFill>
                <a:schemeClr val="tx1"/>
              </a:solidFill>
              <a:round/>
              <a:headEnd/>
              <a:tailEnd/>
            </a:ln>
          </p:spPr>
          <p:txBody>
            <a:bodyPr wrap="none" anchor="ctr"/>
            <a:lstStyle/>
            <a:p>
              <a:pPr algn="ctr"/>
              <a:r>
                <a:rPr lang="en-US" sz="900" b="1">
                  <a:solidFill>
                    <a:srgbClr val="FF3300"/>
                  </a:solidFill>
                </a:rPr>
                <a:t>KEUTUHAN</a:t>
              </a:r>
            </a:p>
            <a:p>
              <a:pPr algn="ctr"/>
              <a:r>
                <a:rPr lang="en-US" sz="900" b="1">
                  <a:solidFill>
                    <a:srgbClr val="FF3300"/>
                  </a:solidFill>
                </a:rPr>
                <a:t>NKRI </a:t>
              </a:r>
            </a:p>
            <a:p>
              <a:pPr algn="ctr"/>
              <a:r>
                <a:rPr lang="en-US" sz="900" b="1">
                  <a:solidFill>
                    <a:srgbClr val="FF3300"/>
                  </a:solidFill>
                </a:rPr>
                <a:t>TERJAGA</a:t>
              </a:r>
            </a:p>
          </p:txBody>
        </p:sp>
        <p:sp>
          <p:nvSpPr>
            <p:cNvPr id="46101" name="Line 27"/>
            <p:cNvSpPr>
              <a:spLocks noChangeShapeType="1"/>
            </p:cNvSpPr>
            <p:nvPr/>
          </p:nvSpPr>
          <p:spPr bwMode="auto">
            <a:xfrm flipV="1">
              <a:off x="4429125" y="5184775"/>
              <a:ext cx="12700" cy="457200"/>
            </a:xfrm>
            <a:prstGeom prst="line">
              <a:avLst/>
            </a:prstGeom>
            <a:noFill/>
            <a:ln w="57150">
              <a:solidFill>
                <a:schemeClr val="tx1"/>
              </a:solidFill>
              <a:prstDash val="sysDot"/>
              <a:round/>
              <a:headEnd/>
              <a:tailEnd type="triangle" w="med" len="med"/>
            </a:ln>
          </p:spPr>
          <p:txBody>
            <a:bodyPr/>
            <a:lstStyle/>
            <a:p>
              <a:endParaRPr lang="en-US"/>
            </a:p>
          </p:txBody>
        </p:sp>
        <p:sp>
          <p:nvSpPr>
            <p:cNvPr id="46102" name="Line 28"/>
            <p:cNvSpPr>
              <a:spLocks noChangeShapeType="1"/>
            </p:cNvSpPr>
            <p:nvPr/>
          </p:nvSpPr>
          <p:spPr bwMode="auto">
            <a:xfrm flipH="1" flipV="1">
              <a:off x="2430463" y="6329363"/>
              <a:ext cx="1119187" cy="11112"/>
            </a:xfrm>
            <a:prstGeom prst="line">
              <a:avLst/>
            </a:prstGeom>
            <a:noFill/>
            <a:ln w="57150">
              <a:solidFill>
                <a:schemeClr val="tx1"/>
              </a:solidFill>
              <a:prstDash val="sysDot"/>
              <a:round/>
              <a:headEnd/>
              <a:tailEnd/>
            </a:ln>
          </p:spPr>
          <p:txBody>
            <a:bodyPr/>
            <a:lstStyle/>
            <a:p>
              <a:endParaRPr lang="en-US"/>
            </a:p>
          </p:txBody>
        </p:sp>
        <p:sp>
          <p:nvSpPr>
            <p:cNvPr id="46103" name="Line 29"/>
            <p:cNvSpPr>
              <a:spLocks noChangeShapeType="1"/>
            </p:cNvSpPr>
            <p:nvPr/>
          </p:nvSpPr>
          <p:spPr bwMode="auto">
            <a:xfrm flipV="1">
              <a:off x="2430463" y="5895975"/>
              <a:ext cx="12700" cy="433388"/>
            </a:xfrm>
            <a:prstGeom prst="line">
              <a:avLst/>
            </a:prstGeom>
            <a:noFill/>
            <a:ln w="57150">
              <a:solidFill>
                <a:schemeClr val="tx1"/>
              </a:solidFill>
              <a:prstDash val="sysDot"/>
              <a:round/>
              <a:headEnd/>
              <a:tailEnd type="triangle" w="med" len="med"/>
            </a:ln>
          </p:spPr>
          <p:txBody>
            <a:bodyPr/>
            <a:lstStyle/>
            <a:p>
              <a:endParaRPr lang="en-US"/>
            </a:p>
          </p:txBody>
        </p:sp>
        <p:sp>
          <p:nvSpPr>
            <p:cNvPr id="46104" name="Line 30"/>
            <p:cNvSpPr>
              <a:spLocks noChangeShapeType="1"/>
            </p:cNvSpPr>
            <p:nvPr/>
          </p:nvSpPr>
          <p:spPr bwMode="auto">
            <a:xfrm>
              <a:off x="5786438" y="1576388"/>
              <a:ext cx="2803525" cy="11112"/>
            </a:xfrm>
            <a:prstGeom prst="line">
              <a:avLst/>
            </a:prstGeom>
            <a:noFill/>
            <a:ln w="57150">
              <a:solidFill>
                <a:schemeClr val="tx1"/>
              </a:solidFill>
              <a:prstDash val="sysDot"/>
              <a:round/>
              <a:headEnd/>
              <a:tailEnd/>
            </a:ln>
          </p:spPr>
          <p:txBody>
            <a:bodyPr/>
            <a:lstStyle/>
            <a:p>
              <a:endParaRPr lang="en-US"/>
            </a:p>
          </p:txBody>
        </p:sp>
        <p:sp>
          <p:nvSpPr>
            <p:cNvPr id="46105" name="Line 31"/>
            <p:cNvSpPr>
              <a:spLocks noChangeShapeType="1"/>
            </p:cNvSpPr>
            <p:nvPr/>
          </p:nvSpPr>
          <p:spPr bwMode="auto">
            <a:xfrm>
              <a:off x="8566150" y="1612900"/>
              <a:ext cx="12700" cy="877888"/>
            </a:xfrm>
            <a:prstGeom prst="line">
              <a:avLst/>
            </a:prstGeom>
            <a:noFill/>
            <a:ln w="57150">
              <a:solidFill>
                <a:schemeClr val="tx1"/>
              </a:solidFill>
              <a:prstDash val="sysDot"/>
              <a:round/>
              <a:headEnd/>
              <a:tailEnd/>
            </a:ln>
          </p:spPr>
          <p:txBody>
            <a:bodyPr/>
            <a:lstStyle/>
            <a:p>
              <a:endParaRPr lang="en-US"/>
            </a:p>
          </p:txBody>
        </p:sp>
        <p:sp>
          <p:nvSpPr>
            <p:cNvPr id="46106" name="Line 32"/>
            <p:cNvSpPr>
              <a:spLocks noChangeShapeType="1"/>
            </p:cNvSpPr>
            <p:nvPr/>
          </p:nvSpPr>
          <p:spPr bwMode="auto">
            <a:xfrm flipV="1">
              <a:off x="685800" y="1539875"/>
              <a:ext cx="12700" cy="927100"/>
            </a:xfrm>
            <a:prstGeom prst="line">
              <a:avLst/>
            </a:prstGeom>
            <a:noFill/>
            <a:ln w="57150">
              <a:solidFill>
                <a:schemeClr val="tx1"/>
              </a:solidFill>
              <a:prstDash val="sysDot"/>
              <a:round/>
              <a:headEnd/>
              <a:tailEnd/>
            </a:ln>
          </p:spPr>
          <p:txBody>
            <a:bodyPr/>
            <a:lstStyle/>
            <a:p>
              <a:endParaRPr lang="en-US"/>
            </a:p>
          </p:txBody>
        </p:sp>
        <p:sp>
          <p:nvSpPr>
            <p:cNvPr id="46107" name="Line 33"/>
            <p:cNvSpPr>
              <a:spLocks noChangeShapeType="1"/>
            </p:cNvSpPr>
            <p:nvPr/>
          </p:nvSpPr>
          <p:spPr bwMode="auto">
            <a:xfrm>
              <a:off x="709613" y="1539875"/>
              <a:ext cx="2443162" cy="12700"/>
            </a:xfrm>
            <a:prstGeom prst="line">
              <a:avLst/>
            </a:prstGeom>
            <a:noFill/>
            <a:ln w="57150">
              <a:solidFill>
                <a:schemeClr val="tx1"/>
              </a:solidFill>
              <a:prstDash val="sysDot"/>
              <a:round/>
              <a:headEnd/>
              <a:tailEnd/>
            </a:ln>
          </p:spPr>
          <p:txBody>
            <a:bodyPr/>
            <a:lstStyle/>
            <a:p>
              <a:endParaRPr lang="en-US"/>
            </a:p>
          </p:txBody>
        </p:sp>
      </p:grpSp>
      <p:sp>
        <p:nvSpPr>
          <p:cNvPr id="46085" name="Slide Number Placeholder 34"/>
          <p:cNvSpPr>
            <a:spLocks noGrp="1"/>
          </p:cNvSpPr>
          <p:nvPr>
            <p:ph type="sldNum" sz="quarter" idx="12"/>
          </p:nvPr>
        </p:nvSpPr>
        <p:spPr>
          <a:noFill/>
        </p:spPr>
        <p:txBody>
          <a:bodyPr/>
          <a:lstStyle/>
          <a:p>
            <a:fld id="{A985967D-1F8A-4C86-877F-F91550EA784D}" type="slidenum">
              <a:rPr lang="en-GB">
                <a:latin typeface="Arial" pitchFamily="34" charset="0"/>
                <a:cs typeface="Arial" pitchFamily="34" charset="0"/>
              </a:rPr>
              <a:pPr/>
              <a:t>40</a:t>
            </a:fld>
            <a:endParaRPr lang="en-GB">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1438" y="785813"/>
            <a:ext cx="2214562" cy="5715000"/>
          </a:xfrm>
          <a:prstGeom prst="roundRect">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FFFFFF"/>
              </a:solidFill>
            </a:endParaRPr>
          </a:p>
        </p:txBody>
      </p:sp>
      <p:sp>
        <p:nvSpPr>
          <p:cNvPr id="10" name="Rounded Rectangle 9"/>
          <p:cNvSpPr/>
          <p:nvPr/>
        </p:nvSpPr>
        <p:spPr>
          <a:xfrm>
            <a:off x="2270125" y="71438"/>
            <a:ext cx="4572000" cy="693737"/>
          </a:xfrm>
          <a:prstGeom prst="roundRect">
            <a:avLst/>
          </a:prstGeom>
          <a:solidFill>
            <a:schemeClr val="tx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7108" name="Rectangle 8"/>
          <p:cNvSpPr>
            <a:spLocks noChangeArrowheads="1"/>
          </p:cNvSpPr>
          <p:nvPr/>
        </p:nvSpPr>
        <p:spPr bwMode="auto">
          <a:xfrm>
            <a:off x="2251075" y="88900"/>
            <a:ext cx="4606925" cy="579438"/>
          </a:xfrm>
          <a:prstGeom prst="rect">
            <a:avLst/>
          </a:prstGeom>
          <a:solidFill>
            <a:srgbClr val="A6F0F8"/>
          </a:solidFill>
          <a:ln w="9525">
            <a:noFill/>
            <a:miter lim="800000"/>
            <a:headEnd/>
            <a:tailEnd/>
          </a:ln>
        </p:spPr>
        <p:txBody>
          <a:bodyPr>
            <a:spAutoFit/>
          </a:bodyPr>
          <a:lstStyle/>
          <a:p>
            <a:pPr algn="ctr"/>
            <a:r>
              <a:rPr lang="en-US" sz="3200" b="1">
                <a:solidFill>
                  <a:srgbClr val="FFFFFF"/>
                </a:solidFill>
              </a:rPr>
              <a:t>UPAYA</a:t>
            </a:r>
            <a:r>
              <a:rPr lang="en-US" sz="2400" b="1">
                <a:solidFill>
                  <a:srgbClr val="FFFFFF"/>
                </a:solidFill>
              </a:rPr>
              <a:t> </a:t>
            </a:r>
            <a:r>
              <a:rPr lang="en-US" b="1">
                <a:solidFill>
                  <a:srgbClr val="FFFFFF"/>
                </a:solidFill>
              </a:rPr>
              <a:t> </a:t>
            </a:r>
          </a:p>
        </p:txBody>
      </p:sp>
      <p:sp>
        <p:nvSpPr>
          <p:cNvPr id="47109" name="TextBox 13"/>
          <p:cNvSpPr txBox="1">
            <a:spLocks noChangeArrowheads="1"/>
          </p:cNvSpPr>
          <p:nvPr/>
        </p:nvSpPr>
        <p:spPr bwMode="auto">
          <a:xfrm>
            <a:off x="71438" y="2251075"/>
            <a:ext cx="2214562" cy="3013075"/>
          </a:xfrm>
          <a:prstGeom prst="rect">
            <a:avLst/>
          </a:prstGeom>
          <a:noFill/>
          <a:ln w="9525">
            <a:noFill/>
            <a:miter lim="800000"/>
            <a:headEnd/>
            <a:tailEnd/>
          </a:ln>
        </p:spPr>
        <p:txBody>
          <a:bodyPr>
            <a:spAutoFit/>
          </a:bodyPr>
          <a:lstStyle/>
          <a:p>
            <a:pPr algn="ctr"/>
            <a:r>
              <a:rPr lang="id-ID" sz="2400" b="1">
                <a:solidFill>
                  <a:srgbClr val="000000"/>
                </a:solidFill>
              </a:rPr>
              <a:t>DEPDIKNAS</a:t>
            </a:r>
            <a:r>
              <a:rPr lang="en-US" sz="2400" b="1">
                <a:solidFill>
                  <a:srgbClr val="000000"/>
                </a:solidFill>
              </a:rPr>
              <a:t>/ PT</a:t>
            </a:r>
            <a:endParaRPr lang="id-ID" sz="2400" b="1">
              <a:solidFill>
                <a:srgbClr val="000000"/>
              </a:solidFill>
            </a:endParaRPr>
          </a:p>
          <a:p>
            <a:pPr algn="ctr"/>
            <a:endParaRPr lang="id-ID" sz="2400" b="1">
              <a:solidFill>
                <a:srgbClr val="000000"/>
              </a:solidFill>
            </a:endParaRPr>
          </a:p>
          <a:p>
            <a:pPr algn="ctr"/>
            <a:r>
              <a:rPr lang="id-ID" sz="2400" b="1">
                <a:solidFill>
                  <a:srgbClr val="000000"/>
                </a:solidFill>
              </a:rPr>
              <a:t>DEPHAN</a:t>
            </a:r>
          </a:p>
          <a:p>
            <a:pPr algn="ctr"/>
            <a:endParaRPr lang="id-ID" sz="2400" b="1">
              <a:solidFill>
                <a:srgbClr val="000000"/>
              </a:solidFill>
            </a:endParaRPr>
          </a:p>
          <a:p>
            <a:pPr algn="ctr"/>
            <a:r>
              <a:rPr lang="id-ID" sz="2400" b="1">
                <a:solidFill>
                  <a:srgbClr val="000000"/>
                </a:solidFill>
              </a:rPr>
              <a:t>WANTANNAS</a:t>
            </a:r>
          </a:p>
          <a:p>
            <a:pPr algn="ctr"/>
            <a:endParaRPr lang="id-ID" sz="2400" b="1">
              <a:solidFill>
                <a:srgbClr val="000000"/>
              </a:solidFill>
            </a:endParaRPr>
          </a:p>
          <a:p>
            <a:pPr algn="ctr"/>
            <a:r>
              <a:rPr lang="id-ID" sz="2400" b="1">
                <a:solidFill>
                  <a:srgbClr val="000000"/>
                </a:solidFill>
              </a:rPr>
              <a:t>LEMHANNAS</a:t>
            </a:r>
          </a:p>
        </p:txBody>
      </p:sp>
      <p:sp>
        <p:nvSpPr>
          <p:cNvPr id="36" name="Right Arrow 35"/>
          <p:cNvSpPr/>
          <p:nvPr/>
        </p:nvSpPr>
        <p:spPr>
          <a:xfrm>
            <a:off x="2428875" y="1357313"/>
            <a:ext cx="500063" cy="714375"/>
          </a:xfrm>
          <a:prstGeom prst="rightArrow">
            <a:avLst>
              <a:gd name="adj1" fmla="val 59697"/>
              <a:gd name="adj2" fmla="val 50000"/>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7111" name="TextBox 15"/>
          <p:cNvSpPr txBox="1">
            <a:spLocks noChangeArrowheads="1"/>
          </p:cNvSpPr>
          <p:nvPr/>
        </p:nvSpPr>
        <p:spPr bwMode="auto">
          <a:xfrm>
            <a:off x="3143250" y="1260475"/>
            <a:ext cx="6000750" cy="942975"/>
          </a:xfrm>
          <a:prstGeom prst="rect">
            <a:avLst/>
          </a:prstGeom>
          <a:solidFill>
            <a:srgbClr val="FFFF00"/>
          </a:solidFill>
          <a:ln w="9525">
            <a:noFill/>
            <a:miter lim="800000"/>
            <a:headEnd/>
            <a:tailEnd/>
          </a:ln>
        </p:spPr>
        <p:txBody>
          <a:bodyPr>
            <a:spAutoFit/>
          </a:bodyPr>
          <a:lstStyle/>
          <a:p>
            <a:r>
              <a:rPr lang="en-US" sz="1400"/>
              <a:t>M</a:t>
            </a:r>
            <a:r>
              <a:rPr lang="id-ID" sz="1400"/>
              <a:t>ERUMUSAN KURIKULUM PENDIDIKAN </a:t>
            </a:r>
            <a:r>
              <a:rPr lang="en-US" sz="1400"/>
              <a:t>YANG</a:t>
            </a:r>
            <a:r>
              <a:rPr lang="id-ID" sz="1400"/>
              <a:t> DIDASARI OLEH PRINSIP KURIKULUM BERBASIS KOMPETENSI (KBK) </a:t>
            </a:r>
            <a:r>
              <a:rPr lang="en-US" sz="1400"/>
              <a:t>DAN</a:t>
            </a:r>
            <a:r>
              <a:rPr lang="id-ID" sz="1400"/>
              <a:t> DIINTEGRASIKAN DENGAN NILAI-NILAI KARAKTERISTIK </a:t>
            </a:r>
            <a:r>
              <a:rPr lang="en-US" sz="1400"/>
              <a:t>SERTA</a:t>
            </a:r>
            <a:r>
              <a:rPr lang="id-ID" sz="1400"/>
              <a:t> STRATEGIK KEKUATAN PE</a:t>
            </a:r>
            <a:r>
              <a:rPr lang="en-US" sz="1400"/>
              <a:t>C</a:t>
            </a:r>
            <a:r>
              <a:rPr lang="id-ID" sz="1400"/>
              <a:t>RTAHANAN NEGARA.</a:t>
            </a:r>
          </a:p>
        </p:txBody>
      </p:sp>
      <p:sp>
        <p:nvSpPr>
          <p:cNvPr id="47112" name="TextBox 15"/>
          <p:cNvSpPr txBox="1">
            <a:spLocks noChangeArrowheads="1"/>
          </p:cNvSpPr>
          <p:nvPr/>
        </p:nvSpPr>
        <p:spPr bwMode="auto">
          <a:xfrm>
            <a:off x="3143250" y="2546350"/>
            <a:ext cx="6000750" cy="730250"/>
          </a:xfrm>
          <a:prstGeom prst="rect">
            <a:avLst/>
          </a:prstGeom>
          <a:solidFill>
            <a:schemeClr val="accent1"/>
          </a:solidFill>
          <a:ln w="9525">
            <a:noFill/>
            <a:miter lim="800000"/>
            <a:headEnd/>
            <a:tailEnd/>
          </a:ln>
        </p:spPr>
        <p:txBody>
          <a:bodyPr>
            <a:spAutoFit/>
          </a:bodyPr>
          <a:lstStyle/>
          <a:p>
            <a:r>
              <a:rPr lang="en-US" sz="1400"/>
              <a:t>M</a:t>
            </a:r>
            <a:r>
              <a:rPr lang="id-ID" sz="1400"/>
              <a:t>ERUMUSAN KURIKULUM PENDIDIKAN </a:t>
            </a:r>
            <a:r>
              <a:rPr lang="en-US" sz="1400"/>
              <a:t>YANG MEMUAT </a:t>
            </a:r>
            <a:r>
              <a:rPr lang="id-ID" sz="1400"/>
              <a:t>MATERI PELAJARAN TENTANG WAWASAN KEBANGSAAN DAN KENEGARAAN </a:t>
            </a:r>
            <a:r>
              <a:rPr lang="en-US" sz="1400"/>
              <a:t>BAGI</a:t>
            </a:r>
            <a:r>
              <a:rPr lang="id-ID" sz="1400"/>
              <a:t> PESERTA DIDIK </a:t>
            </a:r>
            <a:r>
              <a:rPr lang="en-US" sz="1400"/>
              <a:t>/ MHS </a:t>
            </a:r>
            <a:r>
              <a:rPr lang="id-ID" sz="1400"/>
              <a:t>.</a:t>
            </a:r>
          </a:p>
        </p:txBody>
      </p:sp>
      <p:sp>
        <p:nvSpPr>
          <p:cNvPr id="47113" name="TextBox 15"/>
          <p:cNvSpPr txBox="1">
            <a:spLocks noChangeArrowheads="1"/>
          </p:cNvSpPr>
          <p:nvPr/>
        </p:nvSpPr>
        <p:spPr bwMode="auto">
          <a:xfrm>
            <a:off x="3143250" y="3573463"/>
            <a:ext cx="6000750" cy="730250"/>
          </a:xfrm>
          <a:prstGeom prst="rect">
            <a:avLst/>
          </a:prstGeom>
          <a:solidFill>
            <a:srgbClr val="FFFF00"/>
          </a:solidFill>
          <a:ln w="9525">
            <a:noFill/>
            <a:miter lim="800000"/>
            <a:headEnd/>
            <a:tailEnd/>
          </a:ln>
        </p:spPr>
        <p:txBody>
          <a:bodyPr>
            <a:spAutoFit/>
          </a:bodyPr>
          <a:lstStyle/>
          <a:p>
            <a:r>
              <a:rPr lang="en-US" sz="1400"/>
              <a:t>MERUMUSKAN </a:t>
            </a:r>
            <a:r>
              <a:rPr lang="id-ID" sz="1400"/>
              <a:t>PEMBENTUKAN LEMBAGA PENDIDIKAN TINGGI YANG MENGKAJI DAN MENGEMBANGKAN CULTURE BELA NEGARA.</a:t>
            </a:r>
          </a:p>
        </p:txBody>
      </p:sp>
      <p:sp>
        <p:nvSpPr>
          <p:cNvPr id="24" name="Right Arrow 23"/>
          <p:cNvSpPr/>
          <p:nvPr/>
        </p:nvSpPr>
        <p:spPr>
          <a:xfrm>
            <a:off x="2428875" y="2643188"/>
            <a:ext cx="500063" cy="714375"/>
          </a:xfrm>
          <a:prstGeom prst="rightArrow">
            <a:avLst>
              <a:gd name="adj1" fmla="val 59697"/>
              <a:gd name="adj2" fmla="val 50000"/>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 name="Right Arrow 25"/>
          <p:cNvSpPr/>
          <p:nvPr/>
        </p:nvSpPr>
        <p:spPr>
          <a:xfrm>
            <a:off x="2411413" y="4652963"/>
            <a:ext cx="500062" cy="714375"/>
          </a:xfrm>
          <a:prstGeom prst="rightArrow">
            <a:avLst>
              <a:gd name="adj1" fmla="val 59697"/>
              <a:gd name="adj2" fmla="val 50000"/>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7116" name="TextBox 15"/>
          <p:cNvSpPr txBox="1">
            <a:spLocks noChangeArrowheads="1"/>
          </p:cNvSpPr>
          <p:nvPr/>
        </p:nvSpPr>
        <p:spPr bwMode="auto">
          <a:xfrm>
            <a:off x="3143250" y="4508500"/>
            <a:ext cx="6000750" cy="1793875"/>
          </a:xfrm>
          <a:prstGeom prst="rect">
            <a:avLst/>
          </a:prstGeom>
          <a:solidFill>
            <a:schemeClr val="accent1"/>
          </a:solidFill>
          <a:ln w="9525">
            <a:noFill/>
            <a:miter lim="800000"/>
            <a:headEnd/>
            <a:tailEnd/>
          </a:ln>
        </p:spPr>
        <p:txBody>
          <a:bodyPr>
            <a:spAutoFit/>
          </a:bodyPr>
          <a:lstStyle/>
          <a:p>
            <a:r>
              <a:rPr lang="en-US" sz="1400"/>
              <a:t>MENYELENGGARAKAN PROGRAM </a:t>
            </a:r>
            <a:r>
              <a:rPr lang="id-ID" sz="1400"/>
              <a:t>KEGIATAN DISKUSI DAN SEMINAR ANTAR AKADEMISI DAN MASYARAKAT TENTANG PENYELENGGARAAN PERTAHANAN DAN KEMANAN NEGARA MENGHADAPI KONDISI KRITIS KEKUATAN NASIONAL AKIBAT PENGARUH DINAMIKA GLOBALISASI.</a:t>
            </a:r>
            <a:endParaRPr lang="en-US" sz="1400"/>
          </a:p>
          <a:p>
            <a:endParaRPr lang="en-US" sz="1400"/>
          </a:p>
          <a:p>
            <a:r>
              <a:rPr lang="en-US" sz="1400" b="1">
                <a:solidFill>
                  <a:srgbClr val="FF3300"/>
                </a:solidFill>
              </a:rPr>
              <a:t>PENINGKATAN PERAN PENDIDIKAN NON FORMAL/ KEGIATAN EKSTRA KURIKULER PT TENTANG PADNAS DAN BELA NEGARA.</a:t>
            </a:r>
            <a:endParaRPr lang="id-ID" sz="1400" b="1">
              <a:solidFill>
                <a:srgbClr val="FF3300"/>
              </a:solidFill>
            </a:endParaRPr>
          </a:p>
        </p:txBody>
      </p:sp>
      <p:sp>
        <p:nvSpPr>
          <p:cNvPr id="28" name="Right Arrow 27"/>
          <p:cNvSpPr/>
          <p:nvPr/>
        </p:nvSpPr>
        <p:spPr>
          <a:xfrm>
            <a:off x="2428875" y="3644900"/>
            <a:ext cx="500063" cy="720725"/>
          </a:xfrm>
          <a:prstGeom prst="rightArrow">
            <a:avLst>
              <a:gd name="adj1" fmla="val 59697"/>
              <a:gd name="adj2" fmla="val 50000"/>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Right Arrow 25"/>
          <p:cNvSpPr/>
          <p:nvPr/>
        </p:nvSpPr>
        <p:spPr>
          <a:xfrm>
            <a:off x="2411413" y="5661025"/>
            <a:ext cx="500062" cy="714375"/>
          </a:xfrm>
          <a:prstGeom prst="rightArrow">
            <a:avLst>
              <a:gd name="adj1" fmla="val 59697"/>
              <a:gd name="adj2" fmla="val 50000"/>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7119" name="Slide Number Placeholder 16"/>
          <p:cNvSpPr>
            <a:spLocks noGrp="1"/>
          </p:cNvSpPr>
          <p:nvPr>
            <p:ph type="sldNum" sz="quarter" idx="12"/>
          </p:nvPr>
        </p:nvSpPr>
        <p:spPr>
          <a:noFill/>
        </p:spPr>
        <p:txBody>
          <a:bodyPr/>
          <a:lstStyle/>
          <a:p>
            <a:fld id="{0E8275B6-C409-4A3B-8DA8-130B05DD3711}" type="slidenum">
              <a:rPr lang="en-GB">
                <a:latin typeface="Arial" pitchFamily="34" charset="0"/>
                <a:cs typeface="Arial" pitchFamily="34" charset="0"/>
              </a:rPr>
              <a:pPr/>
              <a:t>41</a:t>
            </a:fld>
            <a:endParaRPr lang="en-GB">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95288" y="93663"/>
            <a:ext cx="8229600" cy="620712"/>
          </a:xfrm>
          <a:solidFill>
            <a:srgbClr val="00FF00"/>
          </a:solidFill>
          <a:ln w="38100">
            <a:solidFill>
              <a:schemeClr val="tx1"/>
            </a:solidFill>
          </a:ln>
        </p:spPr>
        <p:txBody>
          <a:bodyPr/>
          <a:lstStyle/>
          <a:p>
            <a:pPr eaLnBrk="1" hangingPunct="1"/>
            <a:r>
              <a:rPr lang="en-US" sz="4000" dirty="0" smtClean="0"/>
              <a:t> PENUTUP </a:t>
            </a:r>
            <a:r>
              <a:rPr lang="en-US" sz="4000" dirty="0" smtClean="0"/>
              <a:t>(</a:t>
            </a:r>
            <a:r>
              <a:rPr lang="en-US" sz="4000" dirty="0" err="1" smtClean="0"/>
              <a:t>kewaspadaan</a:t>
            </a:r>
            <a:r>
              <a:rPr lang="en-US" sz="4000" dirty="0" smtClean="0"/>
              <a:t> </a:t>
            </a:r>
            <a:r>
              <a:rPr lang="en-US" sz="4000" dirty="0" err="1" smtClean="0"/>
              <a:t>nas</a:t>
            </a:r>
            <a:r>
              <a:rPr lang="en-US" sz="4000" dirty="0" smtClean="0"/>
              <a:t>) </a:t>
            </a:r>
            <a:endParaRPr lang="en-GB" sz="4000" dirty="0" smtClean="0"/>
          </a:p>
        </p:txBody>
      </p:sp>
      <p:sp>
        <p:nvSpPr>
          <p:cNvPr id="50179" name="Rectangle 3"/>
          <p:cNvSpPr>
            <a:spLocks noGrp="1" noChangeArrowheads="1"/>
          </p:cNvSpPr>
          <p:nvPr>
            <p:ph type="body" idx="1"/>
          </p:nvPr>
        </p:nvSpPr>
        <p:spPr>
          <a:xfrm>
            <a:off x="395288" y="885825"/>
            <a:ext cx="8208962" cy="5329238"/>
          </a:xfrm>
          <a:solidFill>
            <a:srgbClr val="FFFF00"/>
          </a:solidFill>
          <a:ln w="28575">
            <a:solidFill>
              <a:schemeClr val="tx1"/>
            </a:solidFill>
          </a:ln>
        </p:spPr>
        <p:txBody>
          <a:bodyPr/>
          <a:lstStyle/>
          <a:p>
            <a:pPr marL="609600" indent="-609600" eaLnBrk="1" hangingPunct="1">
              <a:lnSpc>
                <a:spcPct val="80000"/>
              </a:lnSpc>
              <a:buFontTx/>
              <a:buNone/>
            </a:pPr>
            <a:endParaRPr lang="es-ES" sz="1400" b="1" smtClean="0"/>
          </a:p>
          <a:p>
            <a:pPr marL="609600" indent="-609600" eaLnBrk="1" hangingPunct="1">
              <a:lnSpc>
                <a:spcPct val="80000"/>
              </a:lnSpc>
            </a:pPr>
            <a:r>
              <a:rPr lang="es-ES" sz="1800" b="1" smtClean="0"/>
              <a:t>ADANYA GLOBALISASI  TIDAK MUNGKIN DIHINDARI </a:t>
            </a:r>
            <a:r>
              <a:rPr lang="es-ES" sz="1800" b="1" smtClean="0">
                <a:sym typeface="Wingdings" pitchFamily="2" charset="2"/>
              </a:rPr>
              <a:t></a:t>
            </a:r>
            <a:r>
              <a:rPr lang="es-ES" sz="1800" b="1" smtClean="0"/>
              <a:t> MHS HARUS  MELAKUKAN PADNAS TERHADAP PENGARUH BUDAYA ASING  </a:t>
            </a:r>
          </a:p>
          <a:p>
            <a:pPr marL="609600" indent="-609600" eaLnBrk="1" hangingPunct="1">
              <a:lnSpc>
                <a:spcPct val="80000"/>
              </a:lnSpc>
              <a:buFontTx/>
              <a:buNone/>
            </a:pPr>
            <a:endParaRPr lang="es-ES" sz="1800" b="1" smtClean="0"/>
          </a:p>
          <a:p>
            <a:pPr marL="609600" indent="-609600" eaLnBrk="1" hangingPunct="1">
              <a:lnSpc>
                <a:spcPct val="80000"/>
              </a:lnSpc>
              <a:buFontTx/>
              <a:buNone/>
            </a:pPr>
            <a:r>
              <a:rPr lang="es-ES" sz="1800" b="1" smtClean="0">
                <a:solidFill>
                  <a:srgbClr val="0000FF"/>
                </a:solidFill>
              </a:rPr>
              <a:t>2.       PERLU  DIKENGEMBANGKAN </a:t>
            </a:r>
            <a:r>
              <a:rPr lang="es-ES" sz="1800" b="1" i="1" smtClean="0">
                <a:solidFill>
                  <a:srgbClr val="0000FF"/>
                </a:solidFill>
              </a:rPr>
              <a:t>FILTER SYSTEM</a:t>
            </a:r>
            <a:r>
              <a:rPr lang="es-ES" sz="1800" b="1" smtClean="0">
                <a:solidFill>
                  <a:srgbClr val="0000FF"/>
                </a:solidFill>
              </a:rPr>
              <a:t>   ( TERMASUK PANCASILA SBG KEMAMPUAN </a:t>
            </a:r>
            <a:r>
              <a:rPr lang="es-ES" sz="1800" b="1" i="1" smtClean="0">
                <a:solidFill>
                  <a:srgbClr val="0000FF"/>
                </a:solidFill>
              </a:rPr>
              <a:t>SOFT SKILLS)</a:t>
            </a:r>
            <a:endParaRPr lang="es-ES" sz="1800" b="1" smtClean="0">
              <a:solidFill>
                <a:srgbClr val="0000FF"/>
              </a:solidFill>
            </a:endParaRPr>
          </a:p>
          <a:p>
            <a:pPr marL="609600" indent="-609600" eaLnBrk="1" hangingPunct="1">
              <a:lnSpc>
                <a:spcPct val="80000"/>
              </a:lnSpc>
              <a:buFontTx/>
              <a:buNone/>
            </a:pPr>
            <a:r>
              <a:rPr lang="es-ES" sz="1800" b="1" smtClean="0"/>
              <a:t>    </a:t>
            </a:r>
            <a:r>
              <a:rPr lang="en-US" sz="1800" b="1" smtClean="0"/>
              <a:t>     </a:t>
            </a:r>
            <a:r>
              <a:rPr lang="en-US" sz="1800" b="1" smtClean="0">
                <a:sym typeface="Wingdings" pitchFamily="2" charset="2"/>
              </a:rPr>
              <a:t></a:t>
            </a:r>
            <a:r>
              <a:rPr lang="id-ID" sz="1800" b="1" smtClean="0"/>
              <a:t> KESIAPAN  SDM </a:t>
            </a:r>
            <a:r>
              <a:rPr lang="en-US" sz="1800" b="1" smtClean="0"/>
              <a:t>(MAHASISWA) </a:t>
            </a:r>
            <a:r>
              <a:rPr lang="id-ID" sz="1800" b="1" smtClean="0"/>
              <a:t>   DENGAN   MENGEMBANGKAN SISTEM PENYARING (</a:t>
            </a:r>
            <a:r>
              <a:rPr lang="id-ID" sz="1800" b="1" i="1" smtClean="0"/>
              <a:t>FILTER SYSTEM </a:t>
            </a:r>
            <a:r>
              <a:rPr lang="id-ID" sz="1800" b="1" smtClean="0"/>
              <a:t>)</a:t>
            </a:r>
            <a:r>
              <a:rPr lang="en-US" sz="1800" b="1" smtClean="0"/>
              <a:t> MELALUI INTRA   KURUKULER  MATA KULIAH PENGEMBANGAN KEPRIBADIAN (MPK PKN) PT.</a:t>
            </a:r>
            <a:r>
              <a:rPr lang="id-ID" sz="1800" b="1" smtClean="0"/>
              <a:t> </a:t>
            </a:r>
            <a:endParaRPr lang="en-US" sz="1800" b="1" smtClean="0"/>
          </a:p>
          <a:p>
            <a:pPr marL="609600" indent="-609600" eaLnBrk="1" hangingPunct="1">
              <a:lnSpc>
                <a:spcPct val="80000"/>
              </a:lnSpc>
              <a:buFontTx/>
              <a:buNone/>
            </a:pPr>
            <a:endParaRPr lang="en-US" sz="1800" b="1" smtClean="0">
              <a:solidFill>
                <a:srgbClr val="FF3300"/>
              </a:solidFill>
            </a:endParaRPr>
          </a:p>
          <a:p>
            <a:pPr marL="609600" indent="-609600" eaLnBrk="1" hangingPunct="1">
              <a:lnSpc>
                <a:spcPct val="80000"/>
              </a:lnSpc>
              <a:buFontTx/>
              <a:buAutoNum type="arabicPeriod" startAt="3"/>
            </a:pPr>
            <a:r>
              <a:rPr lang="id-ID" sz="1800" b="1" smtClean="0"/>
              <a:t>PERLU  DIBUAT SUATU KEBIJAKSANAAN KHUSUS </a:t>
            </a:r>
            <a:r>
              <a:rPr lang="en-US" sz="1800" b="1" smtClean="0"/>
              <a:t>OLEH PEMERINTAH </a:t>
            </a:r>
            <a:r>
              <a:rPr lang="id-ID" sz="1800" b="1" smtClean="0"/>
              <a:t>TENTANG  PERLUNYA KEWASPADAAN NASIONAL TERHADAP PENGARUH BUDAYA ASING KHUSUSNYA KEWASPADAAN DI BIDANG PENDIDIKAN INTERNASIONAL. </a:t>
            </a:r>
            <a:endParaRPr lang="en-US" sz="1800" b="1" smtClean="0"/>
          </a:p>
          <a:p>
            <a:pPr marL="609600" indent="-609600" eaLnBrk="1" hangingPunct="1">
              <a:lnSpc>
                <a:spcPct val="80000"/>
              </a:lnSpc>
              <a:buFontTx/>
              <a:buNone/>
            </a:pPr>
            <a:endParaRPr lang="en-US" sz="1800" b="1" smtClean="0"/>
          </a:p>
          <a:p>
            <a:pPr marL="609600" indent="-609600" eaLnBrk="1" hangingPunct="1">
              <a:lnSpc>
                <a:spcPct val="80000"/>
              </a:lnSpc>
              <a:buFontTx/>
              <a:buAutoNum type="arabicPeriod" startAt="4"/>
            </a:pPr>
            <a:r>
              <a:rPr lang="en-US" sz="1800" b="1" smtClean="0">
                <a:solidFill>
                  <a:srgbClr val="FF3300"/>
                </a:solidFill>
              </a:rPr>
              <a:t>PERLU PENINGKATAN PERAN PENDIDIKAN NON FORMAL/ KEGIATAN EKSTRA KURIKULER PT TENTANG PADNAS DAN BELA NEGARA.</a:t>
            </a:r>
            <a:endParaRPr lang="en-US" sz="1800" b="1" smtClean="0"/>
          </a:p>
          <a:p>
            <a:pPr marL="609600" indent="-609600" eaLnBrk="1" hangingPunct="1">
              <a:lnSpc>
                <a:spcPct val="80000"/>
              </a:lnSpc>
              <a:buFontTx/>
              <a:buNone/>
            </a:pPr>
            <a:endParaRPr lang="en-US" sz="1800" b="1" smtClean="0"/>
          </a:p>
          <a:p>
            <a:pPr marL="609600" indent="-609600" eaLnBrk="1" hangingPunct="1">
              <a:lnSpc>
                <a:spcPct val="80000"/>
              </a:lnSpc>
              <a:buFontTx/>
              <a:buAutoNum type="arabicPeriod" startAt="3"/>
            </a:pPr>
            <a:endParaRPr lang="en-US" sz="1800" b="1" smtClean="0"/>
          </a:p>
          <a:p>
            <a:pPr marL="609600" indent="-609600" eaLnBrk="1" hangingPunct="1">
              <a:lnSpc>
                <a:spcPct val="80000"/>
              </a:lnSpc>
              <a:buFontTx/>
              <a:buNone/>
            </a:pPr>
            <a:endParaRPr lang="id-ID" sz="800" b="1" smtClean="0"/>
          </a:p>
          <a:p>
            <a:pPr marL="609600" indent="-609600" eaLnBrk="1" hangingPunct="1">
              <a:lnSpc>
                <a:spcPct val="80000"/>
              </a:lnSpc>
              <a:buFontTx/>
              <a:buNone/>
            </a:pPr>
            <a:r>
              <a:rPr lang="id-ID" sz="300" b="1" smtClean="0"/>
              <a:t> </a:t>
            </a:r>
            <a:r>
              <a:rPr lang="en-US" sz="300" b="1" smtClean="0"/>
              <a:t> </a:t>
            </a:r>
            <a:r>
              <a:rPr lang="en-GB" sz="300" smtClean="0"/>
              <a:t> </a:t>
            </a:r>
            <a:r>
              <a:rPr lang="en-US" sz="300" b="1" smtClean="0"/>
              <a:t> </a:t>
            </a:r>
            <a:endParaRPr lang="id-ID" sz="300" b="1" smtClean="0"/>
          </a:p>
        </p:txBody>
      </p:sp>
      <p:sp>
        <p:nvSpPr>
          <p:cNvPr id="48132" name="Slide Number Placeholder 4"/>
          <p:cNvSpPr>
            <a:spLocks noGrp="1"/>
          </p:cNvSpPr>
          <p:nvPr>
            <p:ph type="sldNum" sz="quarter" idx="12"/>
          </p:nvPr>
        </p:nvSpPr>
        <p:spPr>
          <a:noFill/>
        </p:spPr>
        <p:txBody>
          <a:bodyPr/>
          <a:lstStyle/>
          <a:p>
            <a:fld id="{668601CE-3A5A-4A0F-A710-C6B13D7CDA47}" type="slidenum">
              <a:rPr lang="en-GB">
                <a:latin typeface="Arial" pitchFamily="34" charset="0"/>
                <a:cs typeface="Arial" pitchFamily="34" charset="0"/>
              </a:rPr>
              <a:pPr/>
              <a:t>42</a:t>
            </a:fld>
            <a:endParaRPr lang="en-GB">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50178">
                                            <p:txEl>
                                              <p:charRg st="4294967295" end="4294967295"/>
                                            </p:txEl>
                                          </p:spTgt>
                                        </p:tgtEl>
                                        <p:attrNameLst>
                                          <p:attrName>style.visibility</p:attrName>
                                        </p:attrNameLst>
                                      </p:cBhvr>
                                      <p:to>
                                        <p:strVal val="visible"/>
                                      </p:to>
                                    </p:set>
                                    <p:animEffect transition="in" filter="fade">
                                      <p:cBhvr>
                                        <p:cTn id="7" dur="600">
                                          <p:stCondLst>
                                            <p:cond delay="0"/>
                                          </p:stCondLst>
                                        </p:cTn>
                                        <p:tgtEl>
                                          <p:spTgt spid="50178">
                                            <p:txEl>
                                              <p:charRg st="4294967295" end="4294967295"/>
                                            </p:txEl>
                                          </p:spTgt>
                                        </p:tgtEl>
                                      </p:cBhvr>
                                    </p:animEffect>
                                    <p:anim calcmode="lin" valueType="num">
                                      <p:cBhvr>
                                        <p:cTn id="8" dur="600" fill="hold">
                                          <p:stCondLst>
                                            <p:cond delay="0"/>
                                          </p:stCondLst>
                                        </p:cTn>
                                        <p:tgtEl>
                                          <p:spTgt spid="50178">
                                            <p:txEl>
                                              <p:charRg st="4294967295" end="4294967295"/>
                                            </p:txEl>
                                          </p:spTgt>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50178">
                                            <p:txEl>
                                              <p:charRg st="4294967295" end="4294967295"/>
                                            </p:txEl>
                                          </p:spTgt>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50178">
                                            <p:txEl>
                                              <p:charRg st="4294967295" end="4294967295"/>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0179">
                                            <p:txEl>
                                              <p:pRg st="1" end="1"/>
                                            </p:txEl>
                                          </p:spTgt>
                                        </p:tgtEl>
                                        <p:attrNameLst>
                                          <p:attrName>style.visibility</p:attrName>
                                        </p:attrNameLst>
                                      </p:cBhvr>
                                      <p:to>
                                        <p:strVal val="visible"/>
                                      </p:to>
                                    </p:set>
                                    <p:animEffect transition="in" filter="slide(fromBottom)">
                                      <p:cBhvr>
                                        <p:cTn id="15" dur="500">
                                          <p:stCondLst>
                                            <p:cond delay="0"/>
                                          </p:stCondLst>
                                        </p:cTn>
                                        <p:tgtEl>
                                          <p:spTgt spid="5017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50179">
                                            <p:txEl>
                                              <p:pRg st="3" end="3"/>
                                            </p:txEl>
                                          </p:spTgt>
                                        </p:tgtEl>
                                        <p:attrNameLst>
                                          <p:attrName>style.visibility</p:attrName>
                                        </p:attrNameLst>
                                      </p:cBhvr>
                                      <p:to>
                                        <p:strVal val="visible"/>
                                      </p:to>
                                    </p:set>
                                    <p:animEffect transition="in" filter="slide(fromBottom)">
                                      <p:cBhvr>
                                        <p:cTn id="20" dur="500">
                                          <p:stCondLst>
                                            <p:cond delay="0"/>
                                          </p:stCondLst>
                                        </p:cTn>
                                        <p:tgtEl>
                                          <p:spTgt spid="5017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0179">
                                            <p:txEl>
                                              <p:pRg st="4" end="4"/>
                                            </p:txEl>
                                          </p:spTgt>
                                        </p:tgtEl>
                                        <p:attrNameLst>
                                          <p:attrName>style.visibility</p:attrName>
                                        </p:attrNameLst>
                                      </p:cBhvr>
                                      <p:to>
                                        <p:strVal val="visible"/>
                                      </p:to>
                                    </p:set>
                                    <p:animEffect transition="in" filter="slide(fromBottom)">
                                      <p:cBhvr>
                                        <p:cTn id="25" dur="500">
                                          <p:stCondLst>
                                            <p:cond delay="0"/>
                                          </p:stCondLst>
                                        </p:cTn>
                                        <p:tgtEl>
                                          <p:spTgt spid="5017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50179">
                                            <p:txEl>
                                              <p:pRg st="6" end="6"/>
                                            </p:txEl>
                                          </p:spTgt>
                                        </p:tgtEl>
                                        <p:attrNameLst>
                                          <p:attrName>style.visibility</p:attrName>
                                        </p:attrNameLst>
                                      </p:cBhvr>
                                      <p:to>
                                        <p:strVal val="visible"/>
                                      </p:to>
                                    </p:set>
                                    <p:animEffect transition="in" filter="slide(fromBottom)">
                                      <p:cBhvr>
                                        <p:cTn id="30" dur="500">
                                          <p:stCondLst>
                                            <p:cond delay="0"/>
                                          </p:stCondLst>
                                        </p:cTn>
                                        <p:tgtEl>
                                          <p:spTgt spid="50179">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50179">
                                            <p:txEl>
                                              <p:pRg st="8" end="8"/>
                                            </p:txEl>
                                          </p:spTgt>
                                        </p:tgtEl>
                                        <p:attrNameLst>
                                          <p:attrName>style.visibility</p:attrName>
                                        </p:attrNameLst>
                                      </p:cBhvr>
                                      <p:to>
                                        <p:strVal val="visible"/>
                                      </p:to>
                                    </p:set>
                                    <p:animEffect transition="in" filter="slide(fromBottom)">
                                      <p:cBhvr>
                                        <p:cTn id="35" dur="500">
                                          <p:stCondLst>
                                            <p:cond delay="0"/>
                                          </p:stCondLst>
                                        </p:cTn>
                                        <p:tgtEl>
                                          <p:spTgt spid="50179">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50179">
                                            <p:txEl>
                                              <p:pRg st="12" end="12"/>
                                            </p:txEl>
                                          </p:spTgt>
                                        </p:tgtEl>
                                        <p:attrNameLst>
                                          <p:attrName>style.visibility</p:attrName>
                                        </p:attrNameLst>
                                      </p:cBhvr>
                                      <p:to>
                                        <p:strVal val="visible"/>
                                      </p:to>
                                    </p:set>
                                    <p:animEffect transition="in" filter="slide(fromBottom)">
                                      <p:cBhvr>
                                        <p:cTn id="40" dur="500">
                                          <p:stCondLst>
                                            <p:cond delay="0"/>
                                          </p:stCondLst>
                                        </p:cTn>
                                        <p:tgtEl>
                                          <p:spTgt spid="5017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850900"/>
          </a:xfrm>
          <a:solidFill>
            <a:srgbClr val="FF3300"/>
          </a:solidFill>
        </p:spPr>
        <p:txBody>
          <a:bodyPr/>
          <a:lstStyle/>
          <a:p>
            <a:pPr eaLnBrk="1" hangingPunct="1"/>
            <a:r>
              <a:rPr lang="en-US" smtClean="0"/>
              <a:t>PENUTUP (BELA NEGARA)</a:t>
            </a:r>
            <a:endParaRPr lang="en-GB" smtClean="0"/>
          </a:p>
        </p:txBody>
      </p:sp>
      <p:sp>
        <p:nvSpPr>
          <p:cNvPr id="49155" name="Rectangle 3"/>
          <p:cNvSpPr>
            <a:spLocks noGrp="1" noChangeArrowheads="1"/>
          </p:cNvSpPr>
          <p:nvPr>
            <p:ph type="body" idx="1"/>
          </p:nvPr>
        </p:nvSpPr>
        <p:spPr>
          <a:xfrm>
            <a:off x="457200" y="1196975"/>
            <a:ext cx="8229600" cy="4929188"/>
          </a:xfrm>
          <a:solidFill>
            <a:srgbClr val="A6F0F8"/>
          </a:solidFill>
        </p:spPr>
        <p:txBody>
          <a:bodyPr/>
          <a:lstStyle/>
          <a:p>
            <a:pPr marL="381000" indent="-381000" eaLnBrk="1" hangingPunct="1">
              <a:lnSpc>
                <a:spcPct val="80000"/>
              </a:lnSpc>
              <a:buFontTx/>
              <a:buAutoNum type="arabicPeriod"/>
            </a:pPr>
            <a:r>
              <a:rPr lang="id-ID" sz="2400" b="1" smtClean="0"/>
              <a:t>BELA NEGARA </a:t>
            </a:r>
            <a:r>
              <a:rPr lang="id-ID" sz="2400" smtClean="0"/>
              <a:t>MRP SIKAP, PERBUATAN &amp; TINDAKAN YG SPONTAN DR SGNAP WARNEG YG DIDSRKAN PD KESADARAN BERBANGSA &amp; KECINTAAN THD TANAH AIR.</a:t>
            </a:r>
          </a:p>
          <a:p>
            <a:pPr marL="381000" indent="-381000" eaLnBrk="1" hangingPunct="1">
              <a:lnSpc>
                <a:spcPct val="80000"/>
              </a:lnSpc>
              <a:buFontTx/>
              <a:buAutoNum type="arabicPeriod"/>
            </a:pPr>
            <a:r>
              <a:rPr lang="id-ID" sz="2400" b="1" smtClean="0"/>
              <a:t>TUJUANNYA</a:t>
            </a:r>
            <a:r>
              <a:rPr lang="id-ID" sz="2400" smtClean="0"/>
              <a:t> ADL UNTUK MEMENANGKAN, MENCEGAH &amp; MENIADAKAN SGALA MACAM ANCM YG MEMBAHAYAKAN KEMERDEKAAN BANGSA &amp; KEDAULATAN NEG, SERTA NILAI</a:t>
            </a:r>
            <a:r>
              <a:rPr lang="en-US" sz="2400" smtClean="0"/>
              <a:t>2</a:t>
            </a:r>
            <a:r>
              <a:rPr lang="id-ID" sz="2400" smtClean="0"/>
              <a:t> KEHIDUPAN BERBANGSA</a:t>
            </a:r>
          </a:p>
          <a:p>
            <a:pPr marL="381000" indent="-381000" eaLnBrk="1" hangingPunct="1">
              <a:lnSpc>
                <a:spcPct val="80000"/>
              </a:lnSpc>
              <a:buFontTx/>
              <a:buAutoNum type="arabicPeriod"/>
            </a:pPr>
            <a:r>
              <a:rPr lang="id-ID" sz="2400" smtClean="0"/>
              <a:t>USAHA BELA NEGARA BISA DIKATAKAN SBG UPAYA YG MENDUKUNG, MENUNJANG &amp; MEWUJUDKAN KAMNAS </a:t>
            </a:r>
            <a:endParaRPr lang="en-US" sz="2400" smtClean="0"/>
          </a:p>
          <a:p>
            <a:pPr marL="381000" indent="-381000" eaLnBrk="1" hangingPunct="1">
              <a:lnSpc>
                <a:spcPct val="80000"/>
              </a:lnSpc>
              <a:buFontTx/>
              <a:buAutoNum type="arabicPeriod"/>
            </a:pPr>
            <a:r>
              <a:rPr lang="en-US" sz="2400" smtClean="0"/>
              <a:t>PERLU BERBAGI TANGUNG JAWAB ANTAR KOMPONEN BANGSA ATAS ANCAMAN KEUTUHAN NKRI (TERMASUK TANGGUNG JAWAB PERGURUAN TINGGI DAN MAHASISWA).</a:t>
            </a:r>
            <a:endParaRPr lang="en-GB" sz="2400" smtClean="0"/>
          </a:p>
        </p:txBody>
      </p:sp>
      <p:sp>
        <p:nvSpPr>
          <p:cNvPr id="49156" name="Slide Number Placeholder 4"/>
          <p:cNvSpPr>
            <a:spLocks noGrp="1"/>
          </p:cNvSpPr>
          <p:nvPr>
            <p:ph type="sldNum" sz="quarter" idx="12"/>
          </p:nvPr>
        </p:nvSpPr>
        <p:spPr>
          <a:noFill/>
        </p:spPr>
        <p:txBody>
          <a:bodyPr/>
          <a:lstStyle/>
          <a:p>
            <a:fld id="{9A2795F9-712A-46E8-9FF8-0834E6D82331}" type="slidenum">
              <a:rPr lang="en-GB">
                <a:latin typeface="Arial" pitchFamily="34" charset="0"/>
                <a:cs typeface="Arial" pitchFamily="34" charset="0"/>
              </a:rPr>
              <a:pPr/>
              <a:t>43</a:t>
            </a:fld>
            <a:endParaRPr lang="en-GB">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a:xfrm>
            <a:off x="8153400" y="6421438"/>
            <a:ext cx="762000" cy="365125"/>
          </a:xfrm>
          <a:prstGeom prst="rect">
            <a:avLst/>
          </a:prstGeom>
          <a:noFill/>
        </p:spPr>
        <p:txBody>
          <a:bodyPr lIns="0" tIns="0" rIns="0" bIns="0" anchor="b"/>
          <a:lstStyle/>
          <a:p>
            <a:pPr algn="r">
              <a:defRPr/>
            </a:pPr>
            <a:fld id="{39375A9D-ED0C-4177-B02B-C057232638BC}" type="slidenum">
              <a:rPr lang="id-ID" sz="1000">
                <a:solidFill>
                  <a:schemeClr val="tx2">
                    <a:shade val="50000"/>
                  </a:schemeClr>
                </a:solidFill>
                <a:latin typeface="Arial" charset="0"/>
              </a:rPr>
              <a:pPr algn="r">
                <a:defRPr/>
              </a:pPr>
              <a:t>44</a:t>
            </a:fld>
            <a:endParaRPr lang="id-ID" sz="1000">
              <a:solidFill>
                <a:schemeClr val="tx2">
                  <a:shade val="50000"/>
                </a:schemeClr>
              </a:solidFill>
              <a:latin typeface="Arial" charset="0"/>
            </a:endParaRPr>
          </a:p>
        </p:txBody>
      </p:sp>
      <p:pic>
        <p:nvPicPr>
          <p:cNvPr id="50179" name="Picture 6" descr="SEKIAN1.JPG"/>
          <p:cNvPicPr>
            <a:picLocks noChangeAspect="1"/>
          </p:cNvPicPr>
          <p:nvPr/>
        </p:nvPicPr>
        <p:blipFill>
          <a:blip r:embed="rId2" cstate="print"/>
          <a:srcRect/>
          <a:stretch>
            <a:fillRect/>
          </a:stretch>
        </p:blipFill>
        <p:spPr bwMode="auto">
          <a:xfrm>
            <a:off x="0" y="-14288"/>
            <a:ext cx="9144000" cy="6858001"/>
          </a:xfrm>
          <a:prstGeom prst="rect">
            <a:avLst/>
          </a:prstGeom>
          <a:noFill/>
          <a:ln w="9525">
            <a:noFill/>
            <a:miter lim="800000"/>
            <a:headEnd/>
            <a:tailEnd/>
          </a:ln>
        </p:spPr>
      </p:pic>
      <p:sp>
        <p:nvSpPr>
          <p:cNvPr id="9" name="Rectangle 8"/>
          <p:cNvSpPr/>
          <p:nvPr/>
        </p:nvSpPr>
        <p:spPr>
          <a:xfrm>
            <a:off x="3047990" y="1120753"/>
            <a:ext cx="3262432" cy="923330"/>
          </a:xfrm>
          <a:prstGeom prst="rect">
            <a:avLst/>
          </a:prstGeom>
          <a:noFill/>
        </p:spPr>
        <p:txBody>
          <a:bodyPr wrap="none">
            <a:spAutoFit/>
          </a:bodyPr>
          <a:lstStyle/>
          <a:p>
            <a:pPr algn="ctr">
              <a:defRPr/>
            </a:pPr>
            <a:r>
              <a:rPr lang="en-US" sz="54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charset="0"/>
              </a:rPr>
              <a:t>SEKIAN </a:t>
            </a:r>
          </a:p>
        </p:txBody>
      </p:sp>
      <p:sp>
        <p:nvSpPr>
          <p:cNvPr id="10" name="Rectangle 9"/>
          <p:cNvSpPr/>
          <p:nvPr/>
        </p:nvSpPr>
        <p:spPr>
          <a:xfrm>
            <a:off x="2071670" y="4643446"/>
            <a:ext cx="5160323" cy="923330"/>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5400" b="1" dirty="0">
                <a:ln>
                  <a:prstDash val="solid"/>
                </a:ln>
                <a:solidFill>
                  <a:srgbClr val="FF0000"/>
                </a:solidFill>
                <a:effectLst>
                  <a:outerShdw blurRad="88000" dist="50800" dir="5040000" algn="tl">
                    <a:schemeClr val="accent4">
                      <a:tint val="80000"/>
                      <a:satMod val="250000"/>
                      <a:alpha val="45000"/>
                    </a:schemeClr>
                  </a:outerShdw>
                </a:effectLst>
                <a:latin typeface="Arial" charset="0"/>
              </a:rPr>
              <a:t>TERIMA KASIH</a:t>
            </a:r>
          </a:p>
        </p:txBody>
      </p:sp>
      <p:sp>
        <p:nvSpPr>
          <p:cNvPr id="50182" name="Slide Number Placeholder 10"/>
          <p:cNvSpPr>
            <a:spLocks noGrp="1"/>
          </p:cNvSpPr>
          <p:nvPr>
            <p:ph type="sldNum" sz="quarter" idx="12"/>
          </p:nvPr>
        </p:nvSpPr>
        <p:spPr>
          <a:noFill/>
        </p:spPr>
        <p:txBody>
          <a:bodyPr/>
          <a:lstStyle/>
          <a:p>
            <a:fld id="{EA621E6A-0B6A-4D43-B267-E959176C3531}" type="slidenum">
              <a:rPr lang="en-GB">
                <a:latin typeface="Arial" pitchFamily="34" charset="0"/>
                <a:cs typeface="Arial" pitchFamily="34" charset="0"/>
              </a:rPr>
              <a:pPr/>
              <a:t>44</a:t>
            </a:fld>
            <a:endParaRPr lang="en-GB">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57200" y="1412875"/>
            <a:ext cx="7715250" cy="4713288"/>
          </a:xfrm>
        </p:spPr>
        <p:txBody>
          <a:bodyPr/>
          <a:lstStyle/>
          <a:p>
            <a:pPr eaLnBrk="1" hangingPunct="1">
              <a:lnSpc>
                <a:spcPct val="90000"/>
              </a:lnSpc>
            </a:pPr>
            <a:r>
              <a:rPr lang="en-US" sz="2400" smtClean="0">
                <a:solidFill>
                  <a:schemeClr val="bg1"/>
                </a:solidFill>
                <a:latin typeface="Comic Sans MS" pitchFamily="66" charset="0"/>
              </a:rPr>
              <a:t>Manfaat Wawasan Nusantara</a:t>
            </a:r>
          </a:p>
          <a:p>
            <a:pPr lvl="1" algn="just" eaLnBrk="1" hangingPunct="1">
              <a:lnSpc>
                <a:spcPct val="90000"/>
              </a:lnSpc>
            </a:pPr>
            <a:r>
              <a:rPr lang="en-US" sz="2400" smtClean="0">
                <a:solidFill>
                  <a:schemeClr val="bg1"/>
                </a:solidFill>
                <a:latin typeface="Comic Sans MS" pitchFamily="66" charset="0"/>
              </a:rPr>
              <a:t>diterima dan diakuinya konsepsi wawasan nusantara di forum internasional;</a:t>
            </a:r>
          </a:p>
          <a:p>
            <a:pPr lvl="1" algn="just" eaLnBrk="1" hangingPunct="1">
              <a:lnSpc>
                <a:spcPct val="90000"/>
              </a:lnSpc>
            </a:pPr>
            <a:r>
              <a:rPr lang="en-US" sz="2400" smtClean="0">
                <a:solidFill>
                  <a:schemeClr val="bg1"/>
                </a:solidFill>
                <a:latin typeface="Comic Sans MS" pitchFamily="66" charset="0"/>
              </a:rPr>
              <a:t>pertambahan luas wilayah territorial Indonesia;</a:t>
            </a:r>
          </a:p>
          <a:p>
            <a:pPr lvl="1" algn="just" eaLnBrk="1" hangingPunct="1">
              <a:lnSpc>
                <a:spcPct val="90000"/>
              </a:lnSpc>
            </a:pPr>
            <a:r>
              <a:rPr lang="en-US" sz="2400" smtClean="0">
                <a:solidFill>
                  <a:schemeClr val="bg1"/>
                </a:solidFill>
                <a:latin typeface="Comic Sans MS" pitchFamily="66" charset="0"/>
              </a:rPr>
              <a:t>pertambahan luas wilayah sebagai ruang hidup memberikan sumber daya yang besar bagi peningkatan kesejahteraan rakyat;</a:t>
            </a:r>
          </a:p>
          <a:p>
            <a:pPr lvl="1" algn="just" eaLnBrk="1" hangingPunct="1">
              <a:lnSpc>
                <a:spcPct val="90000"/>
              </a:lnSpc>
            </a:pPr>
            <a:r>
              <a:rPr lang="en-US" sz="2400" smtClean="0">
                <a:solidFill>
                  <a:schemeClr val="bg1"/>
                </a:solidFill>
                <a:latin typeface="Comic Sans MS" pitchFamily="66" charset="0"/>
              </a:rPr>
              <a:t>penerapan wawasan nusantara menghasilkan cara pandang tentang keutuhan wilayah nusantara yang perlu dipertahankan oleh bangsa Indonesia;</a:t>
            </a:r>
          </a:p>
          <a:p>
            <a:pPr lvl="1" algn="just" eaLnBrk="1" hangingPunct="1">
              <a:lnSpc>
                <a:spcPct val="90000"/>
              </a:lnSpc>
            </a:pPr>
            <a:r>
              <a:rPr lang="en-US" sz="2400" smtClean="0">
                <a:solidFill>
                  <a:schemeClr val="bg1"/>
                </a:solidFill>
                <a:latin typeface="Comic Sans MS" pitchFamily="66" charset="0"/>
              </a:rPr>
              <a:t>wawasan nusantara menjadi salah satu sarana integrasi nasional. </a:t>
            </a:r>
          </a:p>
          <a:p>
            <a:pPr lvl="1" eaLnBrk="1" hangingPunct="1">
              <a:lnSpc>
                <a:spcPct val="90000"/>
              </a:lnSpc>
              <a:buFontTx/>
              <a:buNone/>
            </a:pPr>
            <a:endParaRPr lang="en-US" sz="2400" smtClean="0">
              <a:solidFill>
                <a:schemeClr val="bg1"/>
              </a:solidFill>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57200" y="836613"/>
            <a:ext cx="8229600" cy="5289550"/>
          </a:xfrm>
        </p:spPr>
        <p:txBody>
          <a:bodyPr/>
          <a:lstStyle/>
          <a:p>
            <a:pPr eaLnBrk="1" hangingPunct="1"/>
            <a:r>
              <a:rPr lang="en-US" sz="2800" smtClean="0">
                <a:latin typeface="Comic Sans MS" pitchFamily="66" charset="0"/>
              </a:rPr>
              <a:t>Implikasi persoalan dari penerapan wawasan nusantara</a:t>
            </a:r>
          </a:p>
          <a:p>
            <a:pPr lvl="1" eaLnBrk="1" hangingPunct="1"/>
            <a:r>
              <a:rPr lang="en-US" sz="2400" smtClean="0">
                <a:latin typeface="Comic Sans MS" pitchFamily="66" charset="0"/>
              </a:rPr>
              <a:t>persoalan garis batas/wilayah Indonesia dengan negara lain yaitu batas darat, laut dan udara;</a:t>
            </a:r>
          </a:p>
          <a:p>
            <a:pPr lvl="1" eaLnBrk="1" hangingPunct="1"/>
            <a:r>
              <a:rPr lang="en-US" sz="2400" smtClean="0">
                <a:latin typeface="Comic Sans MS" pitchFamily="66" charset="0"/>
              </a:rPr>
              <a:t>masuknya pihak luar ke dalam wailayah yurisdiksi Indonesiayang tidak terkendali dan terawasi;</a:t>
            </a:r>
          </a:p>
          <a:p>
            <a:pPr lvl="1" eaLnBrk="1" hangingPunct="1"/>
            <a:r>
              <a:rPr lang="en-US" sz="2400" smtClean="0">
                <a:latin typeface="Comic Sans MS" pitchFamily="66" charset="0"/>
              </a:rPr>
              <a:t>adanya kerawanan-kerawanan di pulau-pulau terluar Indonesia;</a:t>
            </a:r>
          </a:p>
          <a:p>
            <a:pPr lvl="1" eaLnBrk="1" hangingPunct="1"/>
            <a:r>
              <a:rPr lang="en-US" sz="2400" smtClean="0">
                <a:latin typeface="Comic Sans MS" pitchFamily="66" charset="0"/>
              </a:rPr>
              <a:t>sentimen kedaerahanyang suatu saat berkembang dan dapat melemahkan pembangunan berwawasan nusantara.</a:t>
            </a:r>
          </a:p>
          <a:p>
            <a:pPr eaLnBrk="1" hangingPunct="1">
              <a:buFontTx/>
              <a:buNone/>
            </a:pPr>
            <a:endParaRPr lang="en-US" sz="2800" smtClean="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solidFill>
                  <a:schemeClr val="bg1"/>
                </a:solidFill>
                <a:latin typeface="Comic Sans MS" pitchFamily="66" charset="0"/>
              </a:rPr>
              <a:t>Geostrategi</a:t>
            </a:r>
          </a:p>
        </p:txBody>
      </p:sp>
      <p:sp>
        <p:nvSpPr>
          <p:cNvPr id="8195" name="Rectangle 3"/>
          <p:cNvSpPr>
            <a:spLocks noGrp="1" noChangeArrowheads="1"/>
          </p:cNvSpPr>
          <p:nvPr>
            <p:ph type="body" idx="1"/>
          </p:nvPr>
        </p:nvSpPr>
        <p:spPr/>
        <p:txBody>
          <a:bodyPr/>
          <a:lstStyle/>
          <a:p>
            <a:pPr algn="just" eaLnBrk="1" hangingPunct="1"/>
            <a:r>
              <a:rPr lang="en-US" sz="2400" smtClean="0">
                <a:solidFill>
                  <a:schemeClr val="bg1"/>
                </a:solidFill>
                <a:latin typeface="Comic Sans MS" pitchFamily="66" charset="0"/>
              </a:rPr>
              <a:t>Geostrategi adalah suatu cara atau pendekatan dalam memanfaatkan kondisi lingkungan untuk mewujudkan cita-cita proklamasi dan tujuan nasional.</a:t>
            </a:r>
          </a:p>
          <a:p>
            <a:pPr algn="just" eaLnBrk="1" hangingPunct="1"/>
            <a:endParaRPr lang="en-US" sz="2400" smtClean="0">
              <a:solidFill>
                <a:schemeClr val="bg1"/>
              </a:solidFill>
              <a:latin typeface="Comic Sans MS" pitchFamily="66" charset="0"/>
            </a:endParaRPr>
          </a:p>
          <a:p>
            <a:pPr algn="just" eaLnBrk="1" hangingPunct="1"/>
            <a:r>
              <a:rPr lang="en-US" sz="2400" smtClean="0">
                <a:solidFill>
                  <a:schemeClr val="bg1"/>
                </a:solidFill>
                <a:latin typeface="Comic Sans MS" pitchFamily="66" charset="0"/>
              </a:rPr>
              <a:t>Ketahanan nasional sebagai geostrategi bangsa Indonesia memiliki pengertian bahwa konsep ketahanan nasional merupakan pendekatan yang digunakan bangsa Indonesia dalam melaksanakan pembangunan dalam rangka mencapai cita-cita dan tujuan nasionalnya.</a:t>
            </a:r>
          </a:p>
          <a:p>
            <a:pPr algn="just" eaLnBrk="1" hangingPunct="1"/>
            <a:endParaRPr lang="en-US" sz="2400" smtClean="0">
              <a:solidFill>
                <a:schemeClr val="bg1"/>
              </a:solidFill>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404813"/>
            <a:ext cx="8229600" cy="936625"/>
          </a:xfrm>
        </p:spPr>
        <p:txBody>
          <a:bodyPr/>
          <a:lstStyle/>
          <a:p>
            <a:pPr eaLnBrk="1" hangingPunct="1"/>
            <a:r>
              <a:rPr lang="en-US" sz="4000" smtClean="0"/>
              <a:t/>
            </a:r>
            <a:br>
              <a:rPr lang="en-US" sz="4000" smtClean="0"/>
            </a:br>
            <a:r>
              <a:rPr lang="en-US" sz="2800" b="1" smtClean="0">
                <a:solidFill>
                  <a:schemeClr val="bg1"/>
                </a:solidFill>
                <a:latin typeface="Comic Sans MS" pitchFamily="66" charset="0"/>
              </a:rPr>
              <a:t>Pembelaan Negara</a:t>
            </a:r>
            <a:br>
              <a:rPr lang="en-US" sz="2800" b="1" smtClean="0">
                <a:solidFill>
                  <a:schemeClr val="bg1"/>
                </a:solidFill>
                <a:latin typeface="Comic Sans MS" pitchFamily="66" charset="0"/>
              </a:rPr>
            </a:br>
            <a:endParaRPr lang="en-US" sz="2800" b="1" smtClean="0">
              <a:solidFill>
                <a:schemeClr val="bg1"/>
              </a:solidFill>
              <a:latin typeface="Comic Sans MS" pitchFamily="66" charset="0"/>
            </a:endParaRPr>
          </a:p>
        </p:txBody>
      </p:sp>
      <p:sp>
        <p:nvSpPr>
          <p:cNvPr id="10243" name="Rectangle 3"/>
          <p:cNvSpPr>
            <a:spLocks noGrp="1" noChangeArrowheads="1"/>
          </p:cNvSpPr>
          <p:nvPr>
            <p:ph type="body" idx="1"/>
          </p:nvPr>
        </p:nvSpPr>
        <p:spPr/>
        <p:txBody>
          <a:bodyPr/>
          <a:lstStyle/>
          <a:p>
            <a:pPr marL="0" indent="0" eaLnBrk="1" hangingPunct="1">
              <a:lnSpc>
                <a:spcPct val="80000"/>
              </a:lnSpc>
              <a:buFontTx/>
              <a:buNone/>
            </a:pPr>
            <a:r>
              <a:rPr lang="en-US" sz="2400" smtClean="0">
                <a:solidFill>
                  <a:schemeClr val="bg1"/>
                </a:solidFill>
                <a:latin typeface="Comic Sans MS" pitchFamily="66" charset="0"/>
              </a:rPr>
              <a:t>Membela negara merupakan hak dan kewajiban setiap warga negara.</a:t>
            </a:r>
          </a:p>
          <a:p>
            <a:pPr marL="715963" lvl="1" indent="-258763" eaLnBrk="1" hangingPunct="1">
              <a:lnSpc>
                <a:spcPct val="80000"/>
              </a:lnSpc>
            </a:pPr>
            <a:r>
              <a:rPr lang="en-US" sz="2400" smtClean="0">
                <a:latin typeface="Comic Sans MS" pitchFamily="66" charset="0"/>
              </a:rPr>
              <a:t>Pasal 27 (3) UUD 45 menyebutkan : Setiap warga negara berhak dan wajib ikut serta dalam upaya pembelaan negara. </a:t>
            </a:r>
          </a:p>
          <a:p>
            <a:pPr marL="715963" lvl="1" indent="-258763" eaLnBrk="1" hangingPunct="1">
              <a:lnSpc>
                <a:spcPct val="80000"/>
              </a:lnSpc>
            </a:pPr>
            <a:r>
              <a:rPr lang="en-US" sz="2400" smtClean="0">
                <a:latin typeface="Comic Sans MS" pitchFamily="66" charset="0"/>
              </a:rPr>
              <a:t>Pasal 30 (1) UUD 45 menyebutkan</a:t>
            </a:r>
            <a:r>
              <a:rPr lang="en-US" sz="2400" i="1" smtClean="0">
                <a:latin typeface="Comic Sans MS" pitchFamily="66" charset="0"/>
              </a:rPr>
              <a:t> </a:t>
            </a:r>
            <a:r>
              <a:rPr lang="en-US" sz="2400" smtClean="0">
                <a:latin typeface="Comic Sans MS" pitchFamily="66" charset="0"/>
              </a:rPr>
              <a:t>: Tiap-tiap warga negara berhak dan wajib ikut serta dalam usaha pertahanan dan keamanan negara. </a:t>
            </a:r>
          </a:p>
          <a:p>
            <a:pPr marL="715963" lvl="1" indent="-258763" eaLnBrk="1" hangingPunct="1">
              <a:lnSpc>
                <a:spcPct val="80000"/>
              </a:lnSpc>
            </a:pPr>
            <a:r>
              <a:rPr lang="en-US" sz="2400" smtClean="0">
                <a:latin typeface="Comic Sans MS" pitchFamily="66" charset="0"/>
              </a:rPr>
              <a:t>Pasal 9 ayat (1) UU No. 3 Tahun 2002 tentang Pertahanan Negara disebutkan : Setiap warga negara berhak dan wajib ikut serta dalam upaya bela negara yang diwujudkan dalam penyelenggaraan pertahanan negara.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781050" y="133350"/>
            <a:ext cx="5424488" cy="947738"/>
          </a:xfrm>
          <a:prstGeom prst="rect">
            <a:avLst/>
          </a:prstGeom>
          <a:solidFill>
            <a:srgbClr val="CC0000"/>
          </a:solidFill>
          <a:ln w="9525">
            <a:noFill/>
            <a:round/>
            <a:headEnd/>
            <a:tailEnd/>
          </a:ln>
          <a:effectLst/>
        </p:spPr>
        <p:txBody>
          <a:bodyPr lIns="90000" tIns="46800" rIns="90000" bIns="46800">
            <a:spAutoFit/>
          </a:bodyPr>
          <a:lstStyle/>
          <a:p>
            <a:pPr defTabSz="457200">
              <a:buClr>
                <a:srgbClr val="FFFFFF"/>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a:solidFill>
                  <a:srgbClr val="FFFFFF"/>
                </a:solidFill>
                <a:effectLst>
                  <a:outerShdw blurRad="38100" dist="38100" dir="2700000" algn="tl">
                    <a:srgbClr val="000000"/>
                  </a:outerShdw>
                </a:effectLst>
                <a:latin typeface="Arial" charset="0"/>
                <a:ea typeface="Lucida Sans Unicode" pitchFamily="34" charset="0"/>
                <a:cs typeface="Lucida Sans Unicode" pitchFamily="34" charset="0"/>
              </a:rPr>
              <a:t>  Negara sebagai Organisma</a:t>
            </a:r>
          </a:p>
          <a:p>
            <a:pPr defTabSz="457200">
              <a:buClr>
                <a:srgbClr val="FFFFFF"/>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a:solidFill>
                  <a:srgbClr val="FFFFFF"/>
                </a:solidFill>
                <a:effectLst>
                  <a:outerShdw blurRad="38100" dist="38100" dir="2700000" algn="tl">
                    <a:srgbClr val="000000"/>
                  </a:outerShdw>
                </a:effectLst>
                <a:latin typeface="Arial" charset="0"/>
                <a:ea typeface="Lucida Sans Unicode" pitchFamily="34" charset="0"/>
                <a:cs typeface="Lucida Sans Unicode" pitchFamily="34" charset="0"/>
              </a:rPr>
              <a:t>  Tahun Keemasan 17-8-1995</a:t>
            </a:r>
          </a:p>
        </p:txBody>
      </p:sp>
      <p:grpSp>
        <p:nvGrpSpPr>
          <p:cNvPr id="11267" name="Group 3"/>
          <p:cNvGrpSpPr>
            <a:grpSpLocks/>
          </p:cNvGrpSpPr>
          <p:nvPr/>
        </p:nvGrpSpPr>
        <p:grpSpPr bwMode="auto">
          <a:xfrm>
            <a:off x="2193925" y="4970463"/>
            <a:ext cx="485775" cy="1176337"/>
            <a:chOff x="1382" y="3131"/>
            <a:chExt cx="306" cy="741"/>
          </a:xfrm>
        </p:grpSpPr>
        <p:pic>
          <p:nvPicPr>
            <p:cNvPr id="11297" name="Picture 4"/>
            <p:cNvPicPr>
              <a:picLocks noChangeAspect="1" noChangeArrowheads="1"/>
            </p:cNvPicPr>
            <p:nvPr/>
          </p:nvPicPr>
          <p:blipFill>
            <a:blip r:embed="rId3" cstate="print"/>
            <a:srcRect/>
            <a:stretch>
              <a:fillRect/>
            </a:stretch>
          </p:blipFill>
          <p:spPr bwMode="auto">
            <a:xfrm>
              <a:off x="1389" y="3131"/>
              <a:ext cx="300" cy="167"/>
            </a:xfrm>
            <a:prstGeom prst="rect">
              <a:avLst/>
            </a:prstGeom>
            <a:noFill/>
            <a:ln w="9525">
              <a:noFill/>
              <a:round/>
              <a:headEnd/>
              <a:tailEnd/>
            </a:ln>
          </p:spPr>
        </p:pic>
        <p:sp>
          <p:nvSpPr>
            <p:cNvPr id="11298" name="AutoShape 5"/>
            <p:cNvSpPr>
              <a:spLocks noChangeArrowheads="1"/>
            </p:cNvSpPr>
            <p:nvPr/>
          </p:nvSpPr>
          <p:spPr bwMode="auto">
            <a:xfrm>
              <a:off x="1382" y="3204"/>
              <a:ext cx="37" cy="669"/>
            </a:xfrm>
            <a:prstGeom prst="triangle">
              <a:avLst>
                <a:gd name="adj" fmla="val 50000"/>
              </a:avLst>
            </a:prstGeom>
            <a:solidFill>
              <a:srgbClr val="000000"/>
            </a:solidFill>
            <a:ln w="28440">
              <a:solidFill>
                <a:srgbClr val="000000"/>
              </a:solidFill>
              <a:miter lim="800000"/>
              <a:headEnd/>
              <a:tailEnd/>
            </a:ln>
          </p:spPr>
          <p:txBody>
            <a:bodyPr wrap="none" anchor="ctr"/>
            <a:lstStyle/>
            <a:p>
              <a:endParaRPr lang="id-ID"/>
            </a:p>
          </p:txBody>
        </p:sp>
      </p:grpSp>
      <p:sp>
        <p:nvSpPr>
          <p:cNvPr id="11268" name="Text Box 6"/>
          <p:cNvSpPr txBox="1">
            <a:spLocks noChangeArrowheads="1"/>
          </p:cNvSpPr>
          <p:nvPr/>
        </p:nvSpPr>
        <p:spPr bwMode="auto">
          <a:xfrm>
            <a:off x="785813" y="6164263"/>
            <a:ext cx="2822575" cy="368300"/>
          </a:xfrm>
          <a:prstGeom prst="rect">
            <a:avLst/>
          </a:prstGeom>
          <a:solidFill>
            <a:srgbClr val="006600"/>
          </a:solidFill>
          <a:ln w="9525">
            <a:noFill/>
            <a:round/>
            <a:headEnd/>
            <a:tailEnd/>
          </a:ln>
        </p:spPr>
        <p:txBody>
          <a:bodyPr lIns="90000" tIns="46800" rIns="90000" bIns="46800">
            <a:spAutoFit/>
          </a:bodyPr>
          <a:lstStyle/>
          <a:p>
            <a:pPr algn="ctr" defTabSz="457200">
              <a:buClr>
                <a:srgbClr val="FFFF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FF00"/>
                </a:solidFill>
                <a:cs typeface="Arial" pitchFamily="34" charset="0"/>
              </a:rPr>
              <a:t>INDONESIA MERDEKA</a:t>
            </a:r>
          </a:p>
        </p:txBody>
      </p:sp>
      <p:sp>
        <p:nvSpPr>
          <p:cNvPr id="11269" name="WordArt 7"/>
          <p:cNvSpPr>
            <a:spLocks noChangeArrowheads="1" noChangeShapeType="1" noTextEdit="1"/>
          </p:cNvSpPr>
          <p:nvPr/>
        </p:nvSpPr>
        <p:spPr bwMode="auto">
          <a:xfrm>
            <a:off x="6267450" y="595313"/>
            <a:ext cx="708025" cy="481012"/>
          </a:xfrm>
          <a:prstGeom prst="rect">
            <a:avLst/>
          </a:prstGeom>
        </p:spPr>
        <p:txBody>
          <a:bodyPr wrap="none" fromWordArt="1">
            <a:prstTxWarp prst="textPlain">
              <a:avLst>
                <a:gd name="adj" fmla="val 50000"/>
              </a:avLst>
            </a:prstTxWarp>
          </a:bodyPr>
          <a:lstStyle/>
          <a:p>
            <a:pPr algn="ctr"/>
            <a:r>
              <a:rPr lang="en-US" sz="3600" kern="10" spc="-361" normalizeH="1">
                <a:ln w="12600">
                  <a:solidFill>
                    <a:srgbClr val="FFFF00"/>
                  </a:solidFill>
                  <a:miter lim="800000"/>
                  <a:headEnd/>
                  <a:tailEnd/>
                </a:ln>
                <a:solidFill>
                  <a:srgbClr val="FFFF66"/>
                </a:solidFill>
                <a:effectLst>
                  <a:outerShdw dist="125752" dir="18900000" algn="ctr" rotWithShape="0">
                    <a:srgbClr val="000099"/>
                  </a:outerShdw>
                </a:effectLst>
                <a:latin typeface="Impact"/>
              </a:rPr>
              <a:t>63</a:t>
            </a:r>
          </a:p>
        </p:txBody>
      </p:sp>
      <p:sp>
        <p:nvSpPr>
          <p:cNvPr id="11270" name="WordArt 8"/>
          <p:cNvSpPr>
            <a:spLocks noChangeArrowheads="1" noChangeShapeType="1" noTextEdit="1"/>
          </p:cNvSpPr>
          <p:nvPr/>
        </p:nvSpPr>
        <p:spPr bwMode="auto">
          <a:xfrm>
            <a:off x="7086600" y="576263"/>
            <a:ext cx="250825" cy="166687"/>
          </a:xfrm>
          <a:prstGeom prst="rect">
            <a:avLst/>
          </a:prstGeom>
        </p:spPr>
        <p:txBody>
          <a:bodyPr wrap="none" fromWordArt="1">
            <a:prstTxWarp prst="textPlain">
              <a:avLst>
                <a:gd name="adj" fmla="val 50000"/>
              </a:avLst>
            </a:prstTxWarp>
          </a:bodyPr>
          <a:lstStyle/>
          <a:p>
            <a:pPr algn="ctr"/>
            <a:r>
              <a:rPr lang="en-US" sz="3600" kern="10" spc="-361" normalizeH="1">
                <a:ln w="28440">
                  <a:solidFill>
                    <a:srgbClr val="808080"/>
                  </a:solidFill>
                  <a:miter lim="800000"/>
                  <a:headEnd/>
                  <a:tailEnd/>
                </a:ln>
                <a:solidFill>
                  <a:srgbClr val="FFFF66"/>
                </a:solidFill>
                <a:effectLst>
                  <a:outerShdw dist="125752" dir="18900000" algn="ctr" rotWithShape="0">
                    <a:srgbClr val="000099"/>
                  </a:outerShdw>
                </a:effectLst>
                <a:latin typeface="Impact"/>
              </a:rPr>
              <a:t>TH</a:t>
            </a:r>
          </a:p>
        </p:txBody>
      </p:sp>
      <p:sp>
        <p:nvSpPr>
          <p:cNvPr id="11271" name="Text Box 9"/>
          <p:cNvSpPr txBox="1">
            <a:spLocks noChangeArrowheads="1"/>
          </p:cNvSpPr>
          <p:nvPr/>
        </p:nvSpPr>
        <p:spPr bwMode="auto">
          <a:xfrm>
            <a:off x="4648200" y="1165225"/>
            <a:ext cx="2387600" cy="368300"/>
          </a:xfrm>
          <a:prstGeom prst="rect">
            <a:avLst/>
          </a:prstGeom>
          <a:solidFill>
            <a:srgbClr val="006600"/>
          </a:solidFill>
          <a:ln w="9525">
            <a:noFill/>
            <a:round/>
            <a:headEnd/>
            <a:tailEnd/>
          </a:ln>
        </p:spPr>
        <p:txBody>
          <a:bodyPr lIns="90000" tIns="46800" rIns="90000" bIns="46800">
            <a:spAutoFit/>
          </a:bodyPr>
          <a:lstStyle/>
          <a:p>
            <a:pPr algn="ctr" defTabSz="457200">
              <a:buClr>
                <a:srgbClr val="FFFF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FF00"/>
                </a:solidFill>
                <a:cs typeface="Arial" pitchFamily="34" charset="0"/>
              </a:rPr>
              <a:t>TAHUN KEEMASAN</a:t>
            </a:r>
          </a:p>
        </p:txBody>
      </p:sp>
      <p:sp>
        <p:nvSpPr>
          <p:cNvPr id="11272" name="Line 10"/>
          <p:cNvSpPr>
            <a:spLocks noChangeShapeType="1"/>
          </p:cNvSpPr>
          <p:nvPr/>
        </p:nvSpPr>
        <p:spPr bwMode="auto">
          <a:xfrm>
            <a:off x="2247900" y="1943100"/>
            <a:ext cx="1588" cy="2667000"/>
          </a:xfrm>
          <a:prstGeom prst="line">
            <a:avLst/>
          </a:prstGeom>
          <a:noFill/>
          <a:ln w="38160">
            <a:solidFill>
              <a:srgbClr val="000000"/>
            </a:solidFill>
            <a:miter lim="800000"/>
            <a:headEnd/>
            <a:tailEnd/>
          </a:ln>
        </p:spPr>
        <p:txBody>
          <a:bodyPr/>
          <a:lstStyle/>
          <a:p>
            <a:endParaRPr lang="en-US"/>
          </a:p>
        </p:txBody>
      </p:sp>
      <p:sp>
        <p:nvSpPr>
          <p:cNvPr id="11273" name="Line 11"/>
          <p:cNvSpPr>
            <a:spLocks noChangeShapeType="1"/>
          </p:cNvSpPr>
          <p:nvPr/>
        </p:nvSpPr>
        <p:spPr bwMode="auto">
          <a:xfrm flipH="1">
            <a:off x="709613" y="4152900"/>
            <a:ext cx="8150225" cy="1588"/>
          </a:xfrm>
          <a:prstGeom prst="line">
            <a:avLst/>
          </a:prstGeom>
          <a:noFill/>
          <a:ln w="38160">
            <a:solidFill>
              <a:srgbClr val="000000"/>
            </a:solidFill>
            <a:miter lim="800000"/>
            <a:headEnd/>
            <a:tailEnd/>
          </a:ln>
        </p:spPr>
        <p:txBody>
          <a:bodyPr/>
          <a:lstStyle/>
          <a:p>
            <a:endParaRPr lang="en-US"/>
          </a:p>
        </p:txBody>
      </p:sp>
      <p:sp>
        <p:nvSpPr>
          <p:cNvPr id="11274" name="Line 12"/>
          <p:cNvSpPr>
            <a:spLocks noChangeShapeType="1"/>
          </p:cNvSpPr>
          <p:nvPr/>
        </p:nvSpPr>
        <p:spPr bwMode="auto">
          <a:xfrm flipH="1">
            <a:off x="1331913" y="3752850"/>
            <a:ext cx="7526337" cy="19050"/>
          </a:xfrm>
          <a:prstGeom prst="line">
            <a:avLst/>
          </a:prstGeom>
          <a:noFill/>
          <a:ln w="28440">
            <a:solidFill>
              <a:srgbClr val="000000"/>
            </a:solidFill>
            <a:prstDash val="dash"/>
            <a:miter lim="800000"/>
            <a:headEnd/>
            <a:tailEnd/>
          </a:ln>
        </p:spPr>
        <p:txBody>
          <a:bodyPr/>
          <a:lstStyle/>
          <a:p>
            <a:endParaRPr lang="en-US"/>
          </a:p>
        </p:txBody>
      </p:sp>
      <p:sp>
        <p:nvSpPr>
          <p:cNvPr id="11275" name="Line 13"/>
          <p:cNvSpPr>
            <a:spLocks noChangeShapeType="1"/>
          </p:cNvSpPr>
          <p:nvPr/>
        </p:nvSpPr>
        <p:spPr bwMode="auto">
          <a:xfrm flipH="1">
            <a:off x="1331913" y="2228850"/>
            <a:ext cx="7540625" cy="19050"/>
          </a:xfrm>
          <a:prstGeom prst="line">
            <a:avLst/>
          </a:prstGeom>
          <a:noFill/>
          <a:ln w="28440">
            <a:solidFill>
              <a:srgbClr val="FF0000"/>
            </a:solidFill>
            <a:prstDash val="sysDot"/>
            <a:miter lim="800000"/>
            <a:headEnd/>
            <a:tailEnd/>
          </a:ln>
        </p:spPr>
        <p:txBody>
          <a:bodyPr/>
          <a:lstStyle/>
          <a:p>
            <a:endParaRPr lang="en-US"/>
          </a:p>
        </p:txBody>
      </p:sp>
      <p:sp>
        <p:nvSpPr>
          <p:cNvPr id="11276" name="Line 14"/>
          <p:cNvSpPr>
            <a:spLocks noChangeShapeType="1"/>
          </p:cNvSpPr>
          <p:nvPr/>
        </p:nvSpPr>
        <p:spPr bwMode="auto">
          <a:xfrm>
            <a:off x="4000500" y="1943100"/>
            <a:ext cx="1588" cy="2590800"/>
          </a:xfrm>
          <a:prstGeom prst="line">
            <a:avLst/>
          </a:prstGeom>
          <a:noFill/>
          <a:ln w="38160">
            <a:solidFill>
              <a:srgbClr val="660066"/>
            </a:solidFill>
            <a:prstDash val="dash"/>
            <a:miter lim="800000"/>
            <a:headEnd/>
            <a:tailEnd/>
          </a:ln>
        </p:spPr>
        <p:txBody>
          <a:bodyPr/>
          <a:lstStyle/>
          <a:p>
            <a:endParaRPr lang="en-US"/>
          </a:p>
        </p:txBody>
      </p:sp>
      <p:sp>
        <p:nvSpPr>
          <p:cNvPr id="11277" name="Line 15"/>
          <p:cNvSpPr>
            <a:spLocks noChangeShapeType="1"/>
          </p:cNvSpPr>
          <p:nvPr/>
        </p:nvSpPr>
        <p:spPr bwMode="auto">
          <a:xfrm flipH="1">
            <a:off x="5807075" y="1943100"/>
            <a:ext cx="23813" cy="2794000"/>
          </a:xfrm>
          <a:prstGeom prst="line">
            <a:avLst/>
          </a:prstGeom>
          <a:noFill/>
          <a:ln w="28440">
            <a:solidFill>
              <a:srgbClr val="FF9900"/>
            </a:solidFill>
            <a:prstDash val="dash"/>
            <a:miter lim="800000"/>
            <a:headEnd/>
            <a:tailEnd/>
          </a:ln>
        </p:spPr>
        <p:txBody>
          <a:bodyPr/>
          <a:lstStyle/>
          <a:p>
            <a:endParaRPr lang="en-US"/>
          </a:p>
        </p:txBody>
      </p:sp>
      <p:sp>
        <p:nvSpPr>
          <p:cNvPr id="11278" name="Line 16"/>
          <p:cNvSpPr>
            <a:spLocks noChangeShapeType="1"/>
          </p:cNvSpPr>
          <p:nvPr/>
        </p:nvSpPr>
        <p:spPr bwMode="auto">
          <a:xfrm>
            <a:off x="6286500" y="2324100"/>
            <a:ext cx="1588" cy="2743200"/>
          </a:xfrm>
          <a:prstGeom prst="line">
            <a:avLst/>
          </a:prstGeom>
          <a:noFill/>
          <a:ln w="28440">
            <a:solidFill>
              <a:srgbClr val="000000"/>
            </a:solidFill>
            <a:prstDash val="dash"/>
            <a:miter lim="800000"/>
            <a:headEnd/>
            <a:tailEnd/>
          </a:ln>
        </p:spPr>
        <p:txBody>
          <a:bodyPr/>
          <a:lstStyle/>
          <a:p>
            <a:endParaRPr lang="en-US"/>
          </a:p>
        </p:txBody>
      </p:sp>
      <p:sp>
        <p:nvSpPr>
          <p:cNvPr id="11279" name="Line 17"/>
          <p:cNvSpPr>
            <a:spLocks noChangeShapeType="1"/>
          </p:cNvSpPr>
          <p:nvPr/>
        </p:nvSpPr>
        <p:spPr bwMode="auto">
          <a:xfrm>
            <a:off x="6743700" y="3009900"/>
            <a:ext cx="1588" cy="2057400"/>
          </a:xfrm>
          <a:prstGeom prst="line">
            <a:avLst/>
          </a:prstGeom>
          <a:noFill/>
          <a:ln w="28440">
            <a:solidFill>
              <a:srgbClr val="000000"/>
            </a:solidFill>
            <a:prstDash val="dash"/>
            <a:miter lim="800000"/>
            <a:headEnd/>
            <a:tailEnd/>
          </a:ln>
        </p:spPr>
        <p:txBody>
          <a:bodyPr/>
          <a:lstStyle/>
          <a:p>
            <a:endParaRPr lang="en-US"/>
          </a:p>
        </p:txBody>
      </p:sp>
      <p:sp>
        <p:nvSpPr>
          <p:cNvPr id="11280" name="Line 18"/>
          <p:cNvSpPr>
            <a:spLocks noChangeShapeType="1"/>
          </p:cNvSpPr>
          <p:nvPr/>
        </p:nvSpPr>
        <p:spPr bwMode="auto">
          <a:xfrm>
            <a:off x="7277100" y="1943100"/>
            <a:ext cx="1588" cy="3505200"/>
          </a:xfrm>
          <a:prstGeom prst="line">
            <a:avLst/>
          </a:prstGeom>
          <a:noFill/>
          <a:ln w="38160">
            <a:solidFill>
              <a:srgbClr val="99CC00"/>
            </a:solidFill>
            <a:prstDash val="dash"/>
            <a:miter lim="800000"/>
            <a:headEnd/>
            <a:tailEnd/>
          </a:ln>
        </p:spPr>
        <p:txBody>
          <a:bodyPr/>
          <a:lstStyle/>
          <a:p>
            <a:endParaRPr lang="en-US"/>
          </a:p>
        </p:txBody>
      </p:sp>
      <p:sp>
        <p:nvSpPr>
          <p:cNvPr id="11281" name="Freeform 19"/>
          <p:cNvSpPr>
            <a:spLocks noChangeArrowheads="1"/>
          </p:cNvSpPr>
          <p:nvPr/>
        </p:nvSpPr>
        <p:spPr bwMode="auto">
          <a:xfrm>
            <a:off x="2247900" y="2222500"/>
            <a:ext cx="5410200" cy="1562100"/>
          </a:xfrm>
          <a:custGeom>
            <a:avLst/>
            <a:gdLst>
              <a:gd name="T0" fmla="*/ 0 w 3408"/>
              <a:gd name="T1" fmla="*/ 928 h 984"/>
              <a:gd name="T2" fmla="*/ 192 w 3408"/>
              <a:gd name="T3" fmla="*/ 688 h 984"/>
              <a:gd name="T4" fmla="*/ 384 w 3408"/>
              <a:gd name="T5" fmla="*/ 544 h 984"/>
              <a:gd name="T6" fmla="*/ 576 w 3408"/>
              <a:gd name="T7" fmla="*/ 448 h 984"/>
              <a:gd name="T8" fmla="*/ 720 w 3408"/>
              <a:gd name="T9" fmla="*/ 544 h 984"/>
              <a:gd name="T10" fmla="*/ 912 w 3408"/>
              <a:gd name="T11" fmla="*/ 736 h 984"/>
              <a:gd name="T12" fmla="*/ 1056 w 3408"/>
              <a:gd name="T13" fmla="*/ 928 h 984"/>
              <a:gd name="T14" fmla="*/ 1200 w 3408"/>
              <a:gd name="T15" fmla="*/ 928 h 984"/>
              <a:gd name="T16" fmla="*/ 1344 w 3408"/>
              <a:gd name="T17" fmla="*/ 736 h 984"/>
              <a:gd name="T18" fmla="*/ 1584 w 3408"/>
              <a:gd name="T19" fmla="*/ 496 h 984"/>
              <a:gd name="T20" fmla="*/ 1728 w 3408"/>
              <a:gd name="T21" fmla="*/ 256 h 984"/>
              <a:gd name="T22" fmla="*/ 1920 w 3408"/>
              <a:gd name="T23" fmla="*/ 160 h 984"/>
              <a:gd name="T24" fmla="*/ 2112 w 3408"/>
              <a:gd name="T25" fmla="*/ 64 h 984"/>
              <a:gd name="T26" fmla="*/ 2256 w 3408"/>
              <a:gd name="T27" fmla="*/ 16 h 984"/>
              <a:gd name="T28" fmla="*/ 2448 w 3408"/>
              <a:gd name="T29" fmla="*/ 160 h 984"/>
              <a:gd name="T30" fmla="*/ 2640 w 3408"/>
              <a:gd name="T31" fmla="*/ 400 h 984"/>
              <a:gd name="T32" fmla="*/ 2784 w 3408"/>
              <a:gd name="T33" fmla="*/ 640 h 984"/>
              <a:gd name="T34" fmla="*/ 2880 w 3408"/>
              <a:gd name="T35" fmla="*/ 736 h 984"/>
              <a:gd name="T36" fmla="*/ 3072 w 3408"/>
              <a:gd name="T37" fmla="*/ 928 h 984"/>
              <a:gd name="T38" fmla="*/ 3216 w 3408"/>
              <a:gd name="T39" fmla="*/ 976 h 984"/>
              <a:gd name="T40" fmla="*/ 3408 w 3408"/>
              <a:gd name="T41" fmla="*/ 976 h 9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08"/>
              <a:gd name="T64" fmla="*/ 0 h 984"/>
              <a:gd name="T65" fmla="*/ 3408 w 3408"/>
              <a:gd name="T66" fmla="*/ 984 h 9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08" h="984">
                <a:moveTo>
                  <a:pt x="0" y="928"/>
                </a:moveTo>
                <a:cubicBezTo>
                  <a:pt x="64" y="840"/>
                  <a:pt x="128" y="752"/>
                  <a:pt x="192" y="688"/>
                </a:cubicBezTo>
                <a:cubicBezTo>
                  <a:pt x="256" y="624"/>
                  <a:pt x="320" y="584"/>
                  <a:pt x="384" y="544"/>
                </a:cubicBezTo>
                <a:cubicBezTo>
                  <a:pt x="448" y="504"/>
                  <a:pt x="520" y="448"/>
                  <a:pt x="576" y="448"/>
                </a:cubicBezTo>
                <a:cubicBezTo>
                  <a:pt x="632" y="448"/>
                  <a:pt x="664" y="496"/>
                  <a:pt x="720" y="544"/>
                </a:cubicBezTo>
                <a:cubicBezTo>
                  <a:pt x="776" y="592"/>
                  <a:pt x="856" y="672"/>
                  <a:pt x="912" y="736"/>
                </a:cubicBezTo>
                <a:cubicBezTo>
                  <a:pt x="968" y="800"/>
                  <a:pt x="1008" y="896"/>
                  <a:pt x="1056" y="928"/>
                </a:cubicBezTo>
                <a:cubicBezTo>
                  <a:pt x="1104" y="960"/>
                  <a:pt x="1152" y="960"/>
                  <a:pt x="1200" y="928"/>
                </a:cubicBezTo>
                <a:cubicBezTo>
                  <a:pt x="1248" y="896"/>
                  <a:pt x="1280" y="808"/>
                  <a:pt x="1344" y="736"/>
                </a:cubicBezTo>
                <a:cubicBezTo>
                  <a:pt x="1408" y="664"/>
                  <a:pt x="1520" y="576"/>
                  <a:pt x="1584" y="496"/>
                </a:cubicBezTo>
                <a:cubicBezTo>
                  <a:pt x="1648" y="416"/>
                  <a:pt x="1672" y="312"/>
                  <a:pt x="1728" y="256"/>
                </a:cubicBezTo>
                <a:cubicBezTo>
                  <a:pt x="1784" y="200"/>
                  <a:pt x="1856" y="192"/>
                  <a:pt x="1920" y="160"/>
                </a:cubicBezTo>
                <a:cubicBezTo>
                  <a:pt x="1984" y="128"/>
                  <a:pt x="2056" y="88"/>
                  <a:pt x="2112" y="64"/>
                </a:cubicBezTo>
                <a:cubicBezTo>
                  <a:pt x="2168" y="40"/>
                  <a:pt x="2200" y="0"/>
                  <a:pt x="2256" y="16"/>
                </a:cubicBezTo>
                <a:cubicBezTo>
                  <a:pt x="2312" y="32"/>
                  <a:pt x="2384" y="96"/>
                  <a:pt x="2448" y="160"/>
                </a:cubicBezTo>
                <a:cubicBezTo>
                  <a:pt x="2512" y="224"/>
                  <a:pt x="2584" y="320"/>
                  <a:pt x="2640" y="400"/>
                </a:cubicBezTo>
                <a:cubicBezTo>
                  <a:pt x="2696" y="480"/>
                  <a:pt x="2744" y="584"/>
                  <a:pt x="2784" y="640"/>
                </a:cubicBezTo>
                <a:cubicBezTo>
                  <a:pt x="2824" y="696"/>
                  <a:pt x="2832" y="688"/>
                  <a:pt x="2880" y="736"/>
                </a:cubicBezTo>
                <a:cubicBezTo>
                  <a:pt x="2928" y="784"/>
                  <a:pt x="3016" y="888"/>
                  <a:pt x="3072" y="928"/>
                </a:cubicBezTo>
                <a:cubicBezTo>
                  <a:pt x="3128" y="968"/>
                  <a:pt x="3160" y="968"/>
                  <a:pt x="3216" y="976"/>
                </a:cubicBezTo>
                <a:cubicBezTo>
                  <a:pt x="3272" y="984"/>
                  <a:pt x="3376" y="976"/>
                  <a:pt x="3408" y="976"/>
                </a:cubicBezTo>
              </a:path>
            </a:pathLst>
          </a:custGeom>
          <a:noFill/>
          <a:ln w="38160">
            <a:solidFill>
              <a:srgbClr val="FF9900"/>
            </a:solidFill>
            <a:prstDash val="sysDot"/>
            <a:round/>
            <a:headEnd/>
            <a:tailEnd/>
          </a:ln>
        </p:spPr>
        <p:txBody>
          <a:bodyPr wrap="none" anchor="ctr"/>
          <a:lstStyle/>
          <a:p>
            <a:endParaRPr lang="id-ID"/>
          </a:p>
        </p:txBody>
      </p:sp>
      <p:sp>
        <p:nvSpPr>
          <p:cNvPr id="11282" name="Text Box 20"/>
          <p:cNvSpPr txBox="1">
            <a:spLocks noChangeArrowheads="1"/>
          </p:cNvSpPr>
          <p:nvPr/>
        </p:nvSpPr>
        <p:spPr bwMode="auto">
          <a:xfrm>
            <a:off x="1463675" y="4606925"/>
            <a:ext cx="1546225" cy="368300"/>
          </a:xfrm>
          <a:prstGeom prst="rect">
            <a:avLst/>
          </a:prstGeom>
          <a:noFill/>
          <a:ln w="9525">
            <a:noFill/>
            <a:round/>
            <a:headEnd/>
            <a:tailEnd/>
          </a:ln>
        </p:spPr>
        <p:txBody>
          <a:bodyPr lIns="90000" tIns="46800" rIns="90000" bIns="46800">
            <a:spAutoFit/>
          </a:bodyPr>
          <a:lstStyle/>
          <a:p>
            <a:pPr defTabSz="457200">
              <a:buClr>
                <a:srgbClr val="00000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00"/>
                </a:solidFill>
                <a:cs typeface="Lucida Sans Unicode" pitchFamily="34" charset="0"/>
              </a:rPr>
              <a:t>17</a:t>
            </a:r>
            <a:r>
              <a:rPr lang="en-GB" b="1">
                <a:solidFill>
                  <a:srgbClr val="FF0000"/>
                </a:solidFill>
                <a:cs typeface="Lucida Sans Unicode" pitchFamily="34" charset="0"/>
              </a:rPr>
              <a:t>AGT</a:t>
            </a:r>
            <a:r>
              <a:rPr lang="en-GB" b="1">
                <a:solidFill>
                  <a:srgbClr val="000000"/>
                </a:solidFill>
                <a:cs typeface="Lucida Sans Unicode" pitchFamily="34" charset="0"/>
              </a:rPr>
              <a:t>1945</a:t>
            </a:r>
          </a:p>
        </p:txBody>
      </p:sp>
      <p:sp>
        <p:nvSpPr>
          <p:cNvPr id="11283" name="Text Box 21"/>
          <p:cNvSpPr txBox="1">
            <a:spLocks noChangeArrowheads="1"/>
          </p:cNvSpPr>
          <p:nvPr/>
        </p:nvSpPr>
        <p:spPr bwMode="auto">
          <a:xfrm>
            <a:off x="3238500" y="4457700"/>
            <a:ext cx="1524000" cy="368300"/>
          </a:xfrm>
          <a:prstGeom prst="rect">
            <a:avLst/>
          </a:prstGeom>
          <a:noFill/>
          <a:ln w="9525">
            <a:noFill/>
            <a:round/>
            <a:headEnd/>
            <a:tailEnd/>
          </a:ln>
        </p:spPr>
        <p:txBody>
          <a:bodyPr lIns="90000" tIns="46800" rIns="90000" bIns="46800">
            <a:spAutoFit/>
          </a:bodyPr>
          <a:lstStyle/>
          <a:p>
            <a:pPr defTabSz="457200">
              <a:buClr>
                <a:srgbClr val="00000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00"/>
                </a:solidFill>
                <a:cs typeface="Lucida Sans Unicode" pitchFamily="34" charset="0"/>
              </a:rPr>
              <a:t>30</a:t>
            </a:r>
            <a:r>
              <a:rPr lang="en-GB" b="1">
                <a:solidFill>
                  <a:srgbClr val="FF0000"/>
                </a:solidFill>
                <a:cs typeface="Lucida Sans Unicode" pitchFamily="34" charset="0"/>
              </a:rPr>
              <a:t>SEP</a:t>
            </a:r>
            <a:r>
              <a:rPr lang="en-GB" b="1">
                <a:solidFill>
                  <a:srgbClr val="000000"/>
                </a:solidFill>
                <a:cs typeface="Lucida Sans Unicode" pitchFamily="34" charset="0"/>
              </a:rPr>
              <a:t>1965</a:t>
            </a:r>
          </a:p>
        </p:txBody>
      </p:sp>
      <p:sp>
        <p:nvSpPr>
          <p:cNvPr id="11284" name="Text Box 22"/>
          <p:cNvSpPr txBox="1">
            <a:spLocks noChangeArrowheads="1"/>
          </p:cNvSpPr>
          <p:nvPr/>
        </p:nvSpPr>
        <p:spPr bwMode="auto">
          <a:xfrm>
            <a:off x="4895850" y="4686300"/>
            <a:ext cx="1444625" cy="368300"/>
          </a:xfrm>
          <a:prstGeom prst="rect">
            <a:avLst/>
          </a:prstGeom>
          <a:noFill/>
          <a:ln w="9525">
            <a:noFill/>
            <a:round/>
            <a:headEnd/>
            <a:tailEnd/>
          </a:ln>
        </p:spPr>
        <p:txBody>
          <a:bodyPr lIns="90000" tIns="46800" rIns="90000" bIns="46800">
            <a:spAutoFit/>
          </a:bodyPr>
          <a:lstStyle/>
          <a:p>
            <a:pPr algn="ctr" defTabSz="457200">
              <a:buClr>
                <a:srgbClr val="00000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00"/>
                </a:solidFill>
                <a:cs typeface="Lucida Sans Unicode" pitchFamily="34" charset="0"/>
              </a:rPr>
              <a:t>17</a:t>
            </a:r>
            <a:r>
              <a:rPr lang="en-GB" b="1">
                <a:solidFill>
                  <a:srgbClr val="FF0000"/>
                </a:solidFill>
                <a:cs typeface="Lucida Sans Unicode" pitchFamily="34" charset="0"/>
              </a:rPr>
              <a:t>AGT</a:t>
            </a:r>
            <a:r>
              <a:rPr lang="en-GB" b="1">
                <a:solidFill>
                  <a:srgbClr val="000000"/>
                </a:solidFill>
                <a:cs typeface="Lucida Sans Unicode" pitchFamily="34" charset="0"/>
              </a:rPr>
              <a:t>1995</a:t>
            </a:r>
          </a:p>
        </p:txBody>
      </p:sp>
      <p:sp>
        <p:nvSpPr>
          <p:cNvPr id="11285" name="Text Box 23"/>
          <p:cNvSpPr txBox="1">
            <a:spLocks noChangeArrowheads="1"/>
          </p:cNvSpPr>
          <p:nvPr/>
        </p:nvSpPr>
        <p:spPr bwMode="auto">
          <a:xfrm>
            <a:off x="5924550" y="4986338"/>
            <a:ext cx="762000" cy="368300"/>
          </a:xfrm>
          <a:prstGeom prst="rect">
            <a:avLst/>
          </a:prstGeom>
          <a:noFill/>
          <a:ln w="9525">
            <a:noFill/>
            <a:round/>
            <a:headEnd/>
            <a:tailEnd/>
          </a:ln>
        </p:spPr>
        <p:txBody>
          <a:bodyPr lIns="90000" tIns="46800" rIns="90000" bIns="46800">
            <a:spAutoFit/>
          </a:bodyPr>
          <a:lstStyle/>
          <a:p>
            <a:pPr algn="ctr" defTabSz="457200">
              <a:buClr>
                <a:srgbClr val="00000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00"/>
                </a:solidFill>
                <a:cs typeface="Lucida Sans Unicode" pitchFamily="34" charset="0"/>
              </a:rPr>
              <a:t>1996</a:t>
            </a:r>
          </a:p>
        </p:txBody>
      </p:sp>
      <p:sp>
        <p:nvSpPr>
          <p:cNvPr id="11286" name="Text Box 24"/>
          <p:cNvSpPr txBox="1">
            <a:spLocks noChangeArrowheads="1"/>
          </p:cNvSpPr>
          <p:nvPr/>
        </p:nvSpPr>
        <p:spPr bwMode="auto">
          <a:xfrm>
            <a:off x="6362700" y="5214938"/>
            <a:ext cx="762000" cy="368300"/>
          </a:xfrm>
          <a:prstGeom prst="rect">
            <a:avLst/>
          </a:prstGeom>
          <a:noFill/>
          <a:ln w="9525">
            <a:noFill/>
            <a:round/>
            <a:headEnd/>
            <a:tailEnd/>
          </a:ln>
        </p:spPr>
        <p:txBody>
          <a:bodyPr lIns="90000" tIns="46800" rIns="90000" bIns="46800">
            <a:spAutoFit/>
          </a:bodyPr>
          <a:lstStyle/>
          <a:p>
            <a:pPr algn="ctr" defTabSz="457200">
              <a:buClr>
                <a:srgbClr val="00000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00"/>
                </a:solidFill>
                <a:cs typeface="Lucida Sans Unicode" pitchFamily="34" charset="0"/>
              </a:rPr>
              <a:t>1997</a:t>
            </a:r>
          </a:p>
        </p:txBody>
      </p:sp>
      <p:sp>
        <p:nvSpPr>
          <p:cNvPr id="11287" name="Text Box 25"/>
          <p:cNvSpPr txBox="1">
            <a:spLocks noChangeArrowheads="1"/>
          </p:cNvSpPr>
          <p:nvPr/>
        </p:nvSpPr>
        <p:spPr bwMode="auto">
          <a:xfrm>
            <a:off x="6915150" y="5481638"/>
            <a:ext cx="762000" cy="368300"/>
          </a:xfrm>
          <a:prstGeom prst="rect">
            <a:avLst/>
          </a:prstGeom>
          <a:noFill/>
          <a:ln w="9525">
            <a:noFill/>
            <a:round/>
            <a:headEnd/>
            <a:tailEnd/>
          </a:ln>
        </p:spPr>
        <p:txBody>
          <a:bodyPr lIns="90000" tIns="46800" rIns="90000" bIns="46800">
            <a:spAutoFit/>
          </a:bodyPr>
          <a:lstStyle/>
          <a:p>
            <a:pPr algn="ctr" defTabSz="457200">
              <a:buClr>
                <a:srgbClr val="00000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00"/>
                </a:solidFill>
                <a:cs typeface="Lucida Sans Unicode" pitchFamily="34" charset="0"/>
              </a:rPr>
              <a:t>1998</a:t>
            </a:r>
          </a:p>
        </p:txBody>
      </p:sp>
      <p:sp>
        <p:nvSpPr>
          <p:cNvPr id="11288" name="Text Box 26"/>
          <p:cNvSpPr txBox="1">
            <a:spLocks noChangeArrowheads="1"/>
          </p:cNvSpPr>
          <p:nvPr/>
        </p:nvSpPr>
        <p:spPr bwMode="auto">
          <a:xfrm>
            <a:off x="700088" y="1885950"/>
            <a:ext cx="1433512" cy="642938"/>
          </a:xfrm>
          <a:prstGeom prst="rect">
            <a:avLst/>
          </a:prstGeom>
          <a:solidFill>
            <a:srgbClr val="006600"/>
          </a:solidFill>
          <a:ln w="9525">
            <a:noFill/>
            <a:round/>
            <a:headEnd/>
            <a:tailEnd/>
          </a:ln>
        </p:spPr>
        <p:txBody>
          <a:bodyPr lIns="90000" tIns="46800" rIns="90000" bIns="46800">
            <a:spAutoFit/>
          </a:bodyPr>
          <a:lstStyle/>
          <a:p>
            <a:pPr algn="ctr" defTabSz="457200">
              <a:buClr>
                <a:srgbClr val="FFFF0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FF00"/>
                </a:solidFill>
                <a:cs typeface="Lucida Sans Unicode" pitchFamily="34" charset="0"/>
              </a:rPr>
              <a:t>TINGKAT</a:t>
            </a:r>
          </a:p>
          <a:p>
            <a:pPr algn="ctr" defTabSz="457200">
              <a:buClr>
                <a:srgbClr val="FFFF0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FF00"/>
                </a:solidFill>
                <a:cs typeface="Lucida Sans Unicode" pitchFamily="34" charset="0"/>
              </a:rPr>
              <a:t>MERDEKA</a:t>
            </a:r>
          </a:p>
        </p:txBody>
      </p:sp>
      <p:sp>
        <p:nvSpPr>
          <p:cNvPr id="11289" name="Text Box 27"/>
          <p:cNvSpPr txBox="1">
            <a:spLocks noChangeArrowheads="1"/>
          </p:cNvSpPr>
          <p:nvPr/>
        </p:nvSpPr>
        <p:spPr bwMode="auto">
          <a:xfrm>
            <a:off x="723900" y="3457575"/>
            <a:ext cx="1219200" cy="642938"/>
          </a:xfrm>
          <a:prstGeom prst="rect">
            <a:avLst/>
          </a:prstGeom>
          <a:solidFill>
            <a:srgbClr val="006600"/>
          </a:solidFill>
          <a:ln w="9525">
            <a:noFill/>
            <a:round/>
            <a:headEnd/>
            <a:tailEnd/>
          </a:ln>
        </p:spPr>
        <p:txBody>
          <a:bodyPr lIns="90000" tIns="46800" rIns="90000" bIns="46800">
            <a:spAutoFit/>
          </a:bodyPr>
          <a:lstStyle/>
          <a:p>
            <a:pPr algn="ctr" defTabSz="457200">
              <a:buClr>
                <a:srgbClr val="FFFF0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FF00"/>
                </a:solidFill>
                <a:cs typeface="Lucida Sans Unicode" pitchFamily="34" charset="0"/>
              </a:rPr>
              <a:t>FORMAL</a:t>
            </a:r>
          </a:p>
          <a:p>
            <a:pPr algn="ctr" defTabSz="457200">
              <a:buClr>
                <a:srgbClr val="FFFF0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FF00"/>
                </a:solidFill>
                <a:cs typeface="Lucida Sans Unicode" pitchFamily="34" charset="0"/>
              </a:rPr>
              <a:t>POLITIK</a:t>
            </a:r>
          </a:p>
        </p:txBody>
      </p:sp>
      <p:sp>
        <p:nvSpPr>
          <p:cNvPr id="11290" name="Text Box 28"/>
          <p:cNvSpPr txBox="1">
            <a:spLocks noChangeArrowheads="1"/>
          </p:cNvSpPr>
          <p:nvPr/>
        </p:nvSpPr>
        <p:spPr bwMode="auto">
          <a:xfrm>
            <a:off x="6477000" y="5802313"/>
            <a:ext cx="1597025" cy="368300"/>
          </a:xfrm>
          <a:prstGeom prst="rect">
            <a:avLst/>
          </a:prstGeom>
          <a:solidFill>
            <a:srgbClr val="000000"/>
          </a:solidFill>
          <a:ln w="9525">
            <a:noFill/>
            <a:round/>
            <a:headEnd/>
            <a:tailEnd/>
          </a:ln>
        </p:spPr>
        <p:txBody>
          <a:bodyPr lIns="90000" tIns="46800" rIns="90000" bIns="46800">
            <a:spAutoFit/>
          </a:bodyPr>
          <a:lstStyle/>
          <a:p>
            <a:pPr algn="ctr" defTabSz="457200">
              <a:buClr>
                <a:srgbClr val="FF99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9900"/>
                </a:solidFill>
                <a:cs typeface="Arial" pitchFamily="34" charset="0"/>
              </a:rPr>
              <a:t>REFORMASI</a:t>
            </a:r>
          </a:p>
        </p:txBody>
      </p:sp>
      <p:sp>
        <p:nvSpPr>
          <p:cNvPr id="11291" name="Line 29"/>
          <p:cNvSpPr>
            <a:spLocks noChangeShapeType="1"/>
          </p:cNvSpPr>
          <p:nvPr/>
        </p:nvSpPr>
        <p:spPr bwMode="auto">
          <a:xfrm>
            <a:off x="8591550" y="933450"/>
            <a:ext cx="1588" cy="3505200"/>
          </a:xfrm>
          <a:prstGeom prst="line">
            <a:avLst/>
          </a:prstGeom>
          <a:noFill/>
          <a:ln w="28440">
            <a:solidFill>
              <a:srgbClr val="006600"/>
            </a:solidFill>
            <a:prstDash val="dash"/>
            <a:miter lim="800000"/>
            <a:headEnd/>
            <a:tailEnd/>
          </a:ln>
        </p:spPr>
        <p:txBody>
          <a:bodyPr/>
          <a:lstStyle/>
          <a:p>
            <a:endParaRPr lang="en-US"/>
          </a:p>
        </p:txBody>
      </p:sp>
      <p:sp>
        <p:nvSpPr>
          <p:cNvPr id="11292" name="Text Box 30"/>
          <p:cNvSpPr txBox="1">
            <a:spLocks noChangeArrowheads="1"/>
          </p:cNvSpPr>
          <p:nvPr/>
        </p:nvSpPr>
        <p:spPr bwMode="auto">
          <a:xfrm>
            <a:off x="8191500" y="4452938"/>
            <a:ext cx="762000" cy="368300"/>
          </a:xfrm>
          <a:prstGeom prst="rect">
            <a:avLst/>
          </a:prstGeom>
          <a:noFill/>
          <a:ln w="9525">
            <a:noFill/>
            <a:round/>
            <a:headEnd/>
            <a:tailEnd/>
          </a:ln>
        </p:spPr>
        <p:txBody>
          <a:bodyPr lIns="90000" tIns="46800" rIns="90000" bIns="46800">
            <a:spAutoFit/>
          </a:bodyPr>
          <a:lstStyle/>
          <a:p>
            <a:pPr algn="ctr" defTabSz="457200">
              <a:buClr>
                <a:srgbClr val="00000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00"/>
                </a:solidFill>
                <a:cs typeface="Lucida Sans Unicode" pitchFamily="34" charset="0"/>
              </a:rPr>
              <a:t>2008</a:t>
            </a:r>
          </a:p>
        </p:txBody>
      </p:sp>
      <p:sp>
        <p:nvSpPr>
          <p:cNvPr id="11293" name="Text Box 31"/>
          <p:cNvSpPr txBox="1">
            <a:spLocks noChangeArrowheads="1"/>
          </p:cNvSpPr>
          <p:nvPr/>
        </p:nvSpPr>
        <p:spPr bwMode="auto">
          <a:xfrm>
            <a:off x="7415213" y="4773613"/>
            <a:ext cx="1438275" cy="368300"/>
          </a:xfrm>
          <a:prstGeom prst="rect">
            <a:avLst/>
          </a:prstGeom>
          <a:solidFill>
            <a:srgbClr val="0000CC"/>
          </a:solidFill>
          <a:ln w="9525">
            <a:noFill/>
            <a:round/>
            <a:headEnd/>
            <a:tailEnd/>
          </a:ln>
        </p:spPr>
        <p:txBody>
          <a:bodyPr lIns="90000" tIns="46800" rIns="90000" bIns="46800">
            <a:spAutoFit/>
          </a:bodyPr>
          <a:lstStyle/>
          <a:p>
            <a:pPr algn="ctr" defTabSz="457200">
              <a:buClr>
                <a:srgbClr val="FFFFFF"/>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FFFF"/>
                </a:solidFill>
                <a:cs typeface="Arial" pitchFamily="34" charset="0"/>
              </a:rPr>
              <a:t>………..... ?</a:t>
            </a:r>
          </a:p>
        </p:txBody>
      </p:sp>
      <p:grpSp>
        <p:nvGrpSpPr>
          <p:cNvPr id="11294" name="Group 32"/>
          <p:cNvGrpSpPr>
            <a:grpSpLocks/>
          </p:cNvGrpSpPr>
          <p:nvPr/>
        </p:nvGrpSpPr>
        <p:grpSpPr bwMode="auto">
          <a:xfrm>
            <a:off x="5827713" y="1603375"/>
            <a:ext cx="174625" cy="496888"/>
            <a:chOff x="3671" y="1010"/>
            <a:chExt cx="110" cy="313"/>
          </a:xfrm>
        </p:grpSpPr>
        <p:pic>
          <p:nvPicPr>
            <p:cNvPr id="11295" name="Picture 33"/>
            <p:cNvPicPr>
              <a:picLocks noChangeAspect="1" noChangeArrowheads="1"/>
            </p:cNvPicPr>
            <p:nvPr/>
          </p:nvPicPr>
          <p:blipFill>
            <a:blip r:embed="rId4" cstate="print"/>
            <a:srcRect/>
            <a:stretch>
              <a:fillRect/>
            </a:stretch>
          </p:blipFill>
          <p:spPr bwMode="auto">
            <a:xfrm>
              <a:off x="3673" y="1010"/>
              <a:ext cx="109" cy="71"/>
            </a:xfrm>
            <a:prstGeom prst="rect">
              <a:avLst/>
            </a:prstGeom>
            <a:noFill/>
            <a:ln w="9525">
              <a:noFill/>
              <a:round/>
              <a:headEnd/>
              <a:tailEnd/>
            </a:ln>
          </p:spPr>
        </p:pic>
        <p:sp>
          <p:nvSpPr>
            <p:cNvPr id="11296" name="AutoShape 34"/>
            <p:cNvSpPr>
              <a:spLocks noChangeArrowheads="1"/>
            </p:cNvSpPr>
            <p:nvPr/>
          </p:nvSpPr>
          <p:spPr bwMode="auto">
            <a:xfrm>
              <a:off x="3671" y="1041"/>
              <a:ext cx="14" cy="283"/>
            </a:xfrm>
            <a:prstGeom prst="triangle">
              <a:avLst>
                <a:gd name="adj" fmla="val 50000"/>
              </a:avLst>
            </a:prstGeom>
            <a:solidFill>
              <a:srgbClr val="000000"/>
            </a:solidFill>
            <a:ln w="28440">
              <a:solidFill>
                <a:srgbClr val="000000"/>
              </a:solidFill>
              <a:miter lim="800000"/>
              <a:headEnd/>
              <a:tailEnd/>
            </a:ln>
          </p:spPr>
          <p:txBody>
            <a:bodyPr wrap="none" anchor="ctr"/>
            <a:lstStyle/>
            <a:p>
              <a:endParaRPr lang="id-ID"/>
            </a:p>
          </p:txBody>
        </p:sp>
      </p:grpSp>
    </p:spTree>
  </p:cSld>
  <p:clrMapOvr>
    <a:masterClrMapping/>
  </p:clrMapOvr>
  <p:transition>
    <p:cover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2944</Words>
  <Application>Microsoft Office PowerPoint</Application>
  <PresentationFormat>On-screen Show (4:3)</PresentationFormat>
  <Paragraphs>450</Paragraphs>
  <Slides>44</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Comic Sans MS</vt:lpstr>
      <vt:lpstr>Lucida Sans Unicode</vt:lpstr>
      <vt:lpstr>Wingdings</vt:lpstr>
      <vt:lpstr>Times New Roman</vt:lpstr>
      <vt:lpstr>Verdana</vt:lpstr>
      <vt:lpstr>Symbol</vt:lpstr>
      <vt:lpstr>Calisto MT</vt:lpstr>
      <vt:lpstr>French Grotesque</vt:lpstr>
      <vt:lpstr>WP IconicSymbolsA</vt:lpstr>
      <vt:lpstr>Default Design</vt:lpstr>
      <vt:lpstr>Slide 1</vt:lpstr>
      <vt:lpstr>Geopolitik</vt:lpstr>
      <vt:lpstr>Slide 3</vt:lpstr>
      <vt:lpstr>Slide 4</vt:lpstr>
      <vt:lpstr>Slide 5</vt:lpstr>
      <vt:lpstr>Slide 6</vt:lpstr>
      <vt:lpstr>Geostrategi</vt:lpstr>
      <vt:lpstr> Pembelaan Negara </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GLOBALISASI</vt:lpstr>
      <vt:lpstr>LANDASAN TEORI</vt:lpstr>
      <vt:lpstr>PARADIGMA NASIONAL &amp; PER UU AN</vt:lpstr>
      <vt:lpstr> TINJAUAN PUSTAKA</vt:lpstr>
      <vt:lpstr>PENGERTIAN-PENGERTIAN</vt:lpstr>
      <vt:lpstr>Slide 35</vt:lpstr>
      <vt:lpstr>Slide 36</vt:lpstr>
      <vt:lpstr>Slide 37</vt:lpstr>
      <vt:lpstr>Slide 38</vt:lpstr>
      <vt:lpstr>Slide 39</vt:lpstr>
      <vt:lpstr>Slide 40</vt:lpstr>
      <vt:lpstr>Slide 41</vt:lpstr>
      <vt:lpstr> PENUTUP (kewaspadaan nas) </vt:lpstr>
      <vt:lpstr>PENUTUP (BELA NEGARA)</vt:lpstr>
      <vt:lpstr>Slide 44</vt:lpstr>
    </vt:vector>
  </TitlesOfParts>
  <Company>Teluk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Ade</dc:creator>
  <cp:lastModifiedBy>hendra</cp:lastModifiedBy>
  <cp:revision>16</cp:revision>
  <dcterms:created xsi:type="dcterms:W3CDTF">2008-07-09T06:39:27Z</dcterms:created>
  <dcterms:modified xsi:type="dcterms:W3CDTF">2013-10-08T01:39:23Z</dcterms:modified>
</cp:coreProperties>
</file>