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8" r:id="rId2"/>
    <p:sldId id="272" r:id="rId3"/>
    <p:sldId id="274" r:id="rId4"/>
    <p:sldId id="275" r:id="rId5"/>
    <p:sldId id="276" r:id="rId6"/>
    <p:sldId id="259" r:id="rId7"/>
    <p:sldId id="260" r:id="rId8"/>
    <p:sldId id="277" r:id="rId9"/>
    <p:sldId id="261" r:id="rId10"/>
    <p:sldId id="262" r:id="rId11"/>
    <p:sldId id="263" r:id="rId12"/>
    <p:sldId id="264" r:id="rId13"/>
    <p:sldId id="265" r:id="rId14"/>
    <p:sldId id="266" r:id="rId15"/>
    <p:sldId id="267" r:id="rId16"/>
    <p:sldId id="278" r:id="rId17"/>
    <p:sldId id="268" r:id="rId18"/>
    <p:sldId id="257" r:id="rId19"/>
    <p:sldId id="269" r:id="rId20"/>
    <p:sldId id="270" r:id="rId21"/>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6" autoAdjust="0"/>
    <p:restoredTop sz="86371" autoAdjust="0"/>
  </p:normalViewPr>
  <p:slideViewPr>
    <p:cSldViewPr>
      <p:cViewPr>
        <p:scale>
          <a:sx n="60" d="100"/>
          <a:sy n="60" d="100"/>
        </p:scale>
        <p:origin x="-1164"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73BD6B73-C920-4990-BB40-ECBDACBAA1CF}"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CD19976-969B-4BC2-B7E4-39AEFDE3B5D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9184F-84C8-4DA9-8A62-D7830741108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98B5738-0CCC-49B7-954D-054585733019}"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B3A97CCE-F796-4DC1-972D-57245FFE42E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1B16552-93E9-4E43-A7C7-753149327EA4}"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DC36831-6AD5-4EFF-8091-84E9AD10FD6C}"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E49F7EA-4855-41AA-A37C-674E77C12E0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F420DEC-FD6F-43E1-A776-58FA45DACE9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199AEAE-38E3-4261-B4AB-525208206861}"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1CD63EB6-C515-49D7-A390-9693AB8AA4AE}"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E9A138E0-67C8-4C29-9AD5-DEDE1397C59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subTitle" idx="1"/>
          </p:nvPr>
        </p:nvSpPr>
        <p:spPr/>
        <p:txBody>
          <a:bodyPr/>
          <a:lstStyle/>
          <a:p>
            <a:pPr eaLnBrk="1" hangingPunct="1">
              <a:defRPr/>
            </a:pPr>
            <a:r>
              <a:rPr lang="en-US" dirty="0" smtClean="0"/>
              <a:t> </a:t>
            </a:r>
          </a:p>
        </p:txBody>
      </p:sp>
      <p:sp>
        <p:nvSpPr>
          <p:cNvPr id="19458" name="Rectangle 2"/>
          <p:cNvSpPr>
            <a:spLocks noGrp="1" noChangeArrowheads="1"/>
          </p:cNvSpPr>
          <p:nvPr>
            <p:ph type="ctrTitle"/>
          </p:nvPr>
        </p:nvSpPr>
        <p:spPr>
          <a:xfrm>
            <a:off x="685800" y="838200"/>
            <a:ext cx="7772400" cy="2590800"/>
          </a:xfrm>
        </p:spPr>
        <p:txBody>
          <a:bodyPr>
            <a:normAutofit fontScale="90000"/>
          </a:bodyPr>
          <a:lstStyle/>
          <a:p>
            <a:pPr eaLnBrk="1" hangingPunct="1">
              <a:defRPr/>
            </a:pP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POKOK BAHASAN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GEOSTRATEGI  INDONESIA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marL="838200" indent="-838200" eaLnBrk="1" hangingPunct="1">
              <a:defRPr/>
            </a:pPr>
            <a:r>
              <a:rPr lang="en-US" sz="4000" smtClean="0"/>
              <a:t>PENGERTIAN GEOSTRATEGI DAN GEOSTRATEGI INDONESIA</a:t>
            </a:r>
          </a:p>
        </p:txBody>
      </p:sp>
      <p:sp>
        <p:nvSpPr>
          <p:cNvPr id="23555" name="Rectangle 3"/>
          <p:cNvSpPr>
            <a:spLocks noGrp="1" noChangeArrowheads="1"/>
          </p:cNvSpPr>
          <p:nvPr>
            <p:ph sz="quarter" idx="1"/>
          </p:nvPr>
        </p:nvSpPr>
        <p:spPr/>
        <p:txBody>
          <a:bodyPr/>
          <a:lstStyle/>
          <a:p>
            <a:pPr lvl="1" eaLnBrk="1" hangingPunct="1">
              <a:lnSpc>
                <a:spcPct val="90000"/>
              </a:lnSpc>
              <a:buFont typeface="Tahoma" charset="0"/>
              <a:buChar char="–"/>
              <a:defRPr/>
            </a:pPr>
            <a:r>
              <a:rPr lang="en-US" smtClean="0"/>
              <a:t>Pengertian Geostrategi</a:t>
            </a:r>
          </a:p>
          <a:p>
            <a:pPr eaLnBrk="1" hangingPunct="1">
              <a:lnSpc>
                <a:spcPct val="90000"/>
              </a:lnSpc>
              <a:defRPr/>
            </a:pPr>
            <a:r>
              <a:rPr lang="en-US" smtClean="0"/>
              <a:t>Geostartegi merupakan strategi dalam memanfaatkan konstelasi geografi negara untuk menentukan kebijakan, tujuan,sarana-sarana untuk mencapai tujuan nasional, geostrategi dapat pula dikatakan sebagai pemanfaatan kondisi lingkungan dalam upaya mewujudkan tujuan politik.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subTitle" idx="1"/>
          </p:nvPr>
        </p:nvSpPr>
        <p:spPr>
          <a:xfrm>
            <a:off x="304800" y="1143000"/>
            <a:ext cx="8839200" cy="5715000"/>
          </a:xfrm>
        </p:spPr>
        <p:txBody>
          <a:bodyPr/>
          <a:lstStyle/>
          <a:p>
            <a:pPr algn="l" eaLnBrk="1" hangingPunct="1">
              <a:lnSpc>
                <a:spcPct val="80000"/>
              </a:lnSpc>
              <a:defRPr/>
            </a:pPr>
            <a:r>
              <a:rPr lang="en-US" sz="4000" dirty="0" err="1" smtClean="0"/>
              <a:t>Merupakan</a:t>
            </a:r>
            <a:r>
              <a:rPr lang="en-US" sz="4000" dirty="0" smtClean="0"/>
              <a:t> </a:t>
            </a:r>
            <a:r>
              <a:rPr lang="en-US" sz="4000" dirty="0" err="1" smtClean="0"/>
              <a:t>strategi</a:t>
            </a:r>
            <a:r>
              <a:rPr lang="en-US" sz="4000" dirty="0" smtClean="0"/>
              <a:t> </a:t>
            </a:r>
            <a:r>
              <a:rPr lang="en-US" sz="4000" dirty="0" err="1" smtClean="0"/>
              <a:t>dalam</a:t>
            </a:r>
            <a:r>
              <a:rPr lang="en-US" sz="4000" dirty="0" smtClean="0"/>
              <a:t> </a:t>
            </a:r>
            <a:r>
              <a:rPr lang="en-US" sz="4000" dirty="0" err="1" smtClean="0"/>
              <a:t>memanfaatkan</a:t>
            </a:r>
            <a:r>
              <a:rPr lang="en-US" sz="4000" dirty="0" smtClean="0"/>
              <a:t> </a:t>
            </a:r>
            <a:r>
              <a:rPr lang="en-US" sz="4000" dirty="0" err="1" smtClean="0"/>
              <a:t>konstelasi</a:t>
            </a:r>
            <a:r>
              <a:rPr lang="en-US" sz="4000" dirty="0" smtClean="0"/>
              <a:t> </a:t>
            </a:r>
            <a:r>
              <a:rPr lang="en-US" sz="4000" dirty="0" err="1" smtClean="0"/>
              <a:t>geografi</a:t>
            </a:r>
            <a:r>
              <a:rPr lang="en-US" sz="4000" dirty="0" smtClean="0"/>
              <a:t> </a:t>
            </a:r>
            <a:r>
              <a:rPr lang="en-US" sz="4000" dirty="0" err="1" smtClean="0"/>
              <a:t>negara</a:t>
            </a:r>
            <a:r>
              <a:rPr lang="en-US" sz="4000" dirty="0" smtClean="0"/>
              <a:t> Indonesia </a:t>
            </a:r>
            <a:r>
              <a:rPr lang="en-US" sz="4000" dirty="0" err="1" smtClean="0"/>
              <a:t>untuk</a:t>
            </a:r>
            <a:r>
              <a:rPr lang="en-US" sz="4000" dirty="0" smtClean="0"/>
              <a:t> </a:t>
            </a:r>
            <a:r>
              <a:rPr lang="en-US" sz="4000" dirty="0" err="1" smtClean="0"/>
              <a:t>menentukan</a:t>
            </a:r>
            <a:r>
              <a:rPr lang="en-US" sz="4000" dirty="0" smtClean="0"/>
              <a:t> </a:t>
            </a:r>
            <a:r>
              <a:rPr lang="en-US" sz="4000" dirty="0" err="1" smtClean="0"/>
              <a:t>kebijakan,tujuan</a:t>
            </a:r>
            <a:r>
              <a:rPr lang="en-US" sz="4000" dirty="0" smtClean="0"/>
              <a:t> </a:t>
            </a:r>
            <a:r>
              <a:rPr lang="en-US" sz="4000" dirty="0" err="1" smtClean="0"/>
              <a:t>dan</a:t>
            </a:r>
            <a:r>
              <a:rPr lang="en-US" sz="4000" dirty="0" smtClean="0"/>
              <a:t> </a:t>
            </a:r>
            <a:r>
              <a:rPr lang="en-US" sz="4000" dirty="0" err="1" smtClean="0"/>
              <a:t>sarana-sarana</a:t>
            </a:r>
            <a:r>
              <a:rPr lang="en-US" sz="4000" dirty="0" smtClean="0"/>
              <a:t> </a:t>
            </a:r>
            <a:r>
              <a:rPr lang="en-US" sz="4000" dirty="0" err="1" smtClean="0"/>
              <a:t>untuk</a:t>
            </a:r>
            <a:r>
              <a:rPr lang="en-US" sz="4000" dirty="0" smtClean="0"/>
              <a:t> </a:t>
            </a:r>
            <a:r>
              <a:rPr lang="en-US" sz="4000" dirty="0" err="1" smtClean="0"/>
              <a:t>mencapai</a:t>
            </a:r>
            <a:r>
              <a:rPr lang="en-US" sz="4000" dirty="0" smtClean="0"/>
              <a:t> </a:t>
            </a:r>
            <a:r>
              <a:rPr lang="en-US" sz="4000" dirty="0" err="1" smtClean="0"/>
              <a:t>tujuan</a:t>
            </a:r>
            <a:r>
              <a:rPr lang="en-US" sz="4000" dirty="0" smtClean="0"/>
              <a:t> </a:t>
            </a:r>
            <a:r>
              <a:rPr lang="en-US" sz="4000" dirty="0" err="1" smtClean="0"/>
              <a:t>nasional</a:t>
            </a:r>
            <a:r>
              <a:rPr lang="en-US" sz="4000" dirty="0" smtClean="0"/>
              <a:t> </a:t>
            </a:r>
            <a:r>
              <a:rPr lang="en-US" sz="4000" dirty="0" err="1" smtClean="0"/>
              <a:t>bangsa</a:t>
            </a:r>
            <a:r>
              <a:rPr lang="en-US" sz="4000" dirty="0" smtClean="0"/>
              <a:t> Indonesia. </a:t>
            </a:r>
          </a:p>
          <a:p>
            <a:pPr algn="l" eaLnBrk="1" hangingPunct="1">
              <a:lnSpc>
                <a:spcPct val="80000"/>
              </a:lnSpc>
              <a:defRPr/>
            </a:pPr>
            <a:r>
              <a:rPr lang="en-US" sz="4000" dirty="0" err="1" smtClean="0"/>
              <a:t>Geostrategi</a:t>
            </a:r>
            <a:r>
              <a:rPr lang="en-US" sz="4000" dirty="0" smtClean="0"/>
              <a:t> Indonesia </a:t>
            </a:r>
            <a:r>
              <a:rPr lang="en-US" sz="4000" dirty="0" err="1" smtClean="0"/>
              <a:t>memberi</a:t>
            </a:r>
            <a:r>
              <a:rPr lang="en-US" sz="4000" dirty="0" smtClean="0"/>
              <a:t> </a:t>
            </a:r>
            <a:r>
              <a:rPr lang="en-US" sz="4000" dirty="0" err="1" smtClean="0"/>
              <a:t>arahan</a:t>
            </a:r>
            <a:r>
              <a:rPr lang="en-US" sz="4000" dirty="0" smtClean="0"/>
              <a:t> </a:t>
            </a:r>
            <a:r>
              <a:rPr lang="en-US" sz="4000" dirty="0" err="1" smtClean="0"/>
              <a:t>tentang</a:t>
            </a:r>
            <a:r>
              <a:rPr lang="en-US" sz="4000" dirty="0" smtClean="0"/>
              <a:t> </a:t>
            </a:r>
            <a:r>
              <a:rPr lang="en-US" sz="4000" dirty="0" err="1" smtClean="0"/>
              <a:t>bagaimana</a:t>
            </a:r>
            <a:r>
              <a:rPr lang="en-US" sz="4000" dirty="0" smtClean="0"/>
              <a:t> </a:t>
            </a:r>
            <a:r>
              <a:rPr lang="en-US" sz="4000" dirty="0" err="1" smtClean="0"/>
              <a:t>merancang</a:t>
            </a:r>
            <a:r>
              <a:rPr lang="en-US" sz="4000" dirty="0" smtClean="0"/>
              <a:t> </a:t>
            </a:r>
            <a:r>
              <a:rPr lang="en-US" sz="4000" dirty="0" err="1" smtClean="0"/>
              <a:t>strategi</a:t>
            </a:r>
            <a:r>
              <a:rPr lang="en-US" sz="4000" dirty="0" smtClean="0"/>
              <a:t> </a:t>
            </a:r>
            <a:r>
              <a:rPr lang="en-US" sz="4000" dirty="0" err="1" smtClean="0"/>
              <a:t>pembangunan</a:t>
            </a:r>
            <a:r>
              <a:rPr lang="en-US" sz="4000" dirty="0" smtClean="0"/>
              <a:t> </a:t>
            </a:r>
            <a:r>
              <a:rPr lang="en-US" sz="4000" dirty="0" err="1" smtClean="0"/>
              <a:t>guna</a:t>
            </a:r>
            <a:r>
              <a:rPr lang="en-US" sz="4000" dirty="0" smtClean="0"/>
              <a:t> </a:t>
            </a:r>
            <a:r>
              <a:rPr lang="en-US" sz="4000" dirty="0" err="1" smtClean="0"/>
              <a:t>mewujudkan</a:t>
            </a:r>
            <a:r>
              <a:rPr lang="en-US" sz="4000" dirty="0" smtClean="0"/>
              <a:t> </a:t>
            </a:r>
            <a:r>
              <a:rPr lang="en-US" sz="4000" dirty="0" err="1" smtClean="0"/>
              <a:t>masadepan</a:t>
            </a:r>
            <a:r>
              <a:rPr lang="en-US" sz="4000" dirty="0" smtClean="0"/>
              <a:t> yang </a:t>
            </a:r>
            <a:r>
              <a:rPr lang="en-US" sz="4000" dirty="0" err="1" smtClean="0"/>
              <a:t>lebih</a:t>
            </a:r>
            <a:r>
              <a:rPr lang="en-US" sz="4000" dirty="0" smtClean="0"/>
              <a:t> </a:t>
            </a:r>
            <a:r>
              <a:rPr lang="en-US" sz="4000" dirty="0" err="1" smtClean="0"/>
              <a:t>baik</a:t>
            </a:r>
            <a:r>
              <a:rPr lang="en-US" sz="4000" dirty="0" smtClean="0"/>
              <a:t>, </a:t>
            </a:r>
            <a:r>
              <a:rPr lang="en-US" sz="4000" dirty="0" err="1" smtClean="0"/>
              <a:t>aman</a:t>
            </a:r>
            <a:r>
              <a:rPr lang="en-US" sz="4000" dirty="0" smtClean="0"/>
              <a:t> </a:t>
            </a:r>
            <a:r>
              <a:rPr lang="en-US" sz="4000" dirty="0" err="1" smtClean="0"/>
              <a:t>dan</a:t>
            </a:r>
            <a:r>
              <a:rPr lang="en-US" sz="4000" dirty="0" smtClean="0"/>
              <a:t> </a:t>
            </a:r>
            <a:r>
              <a:rPr lang="en-US" sz="4000" dirty="0" err="1" smtClean="0"/>
              <a:t>sejahtera</a:t>
            </a:r>
            <a:r>
              <a:rPr lang="en-US" sz="4000" dirty="0" smtClean="0"/>
              <a:t>. </a:t>
            </a:r>
          </a:p>
        </p:txBody>
      </p:sp>
      <p:sp>
        <p:nvSpPr>
          <p:cNvPr id="24578" name="Rectangle 2"/>
          <p:cNvSpPr>
            <a:spLocks noGrp="1" noChangeArrowheads="1"/>
          </p:cNvSpPr>
          <p:nvPr>
            <p:ph type="ctrTitle"/>
          </p:nvPr>
        </p:nvSpPr>
        <p:spPr>
          <a:xfrm>
            <a:off x="0" y="0"/>
            <a:ext cx="9144000" cy="1524000"/>
          </a:xfrm>
        </p:spPr>
        <p:txBody>
          <a:bodyPr>
            <a:normAutofit fontScale="90000"/>
          </a:bodyPr>
          <a:lstStyle/>
          <a:p>
            <a:pPr eaLnBrk="1" hangingPunct="1">
              <a:defRPr/>
            </a:pP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dirty="0" err="1" smtClean="0"/>
              <a:t>Pengertian</a:t>
            </a:r>
            <a:r>
              <a:rPr lang="en-US" dirty="0" smtClean="0"/>
              <a:t>  </a:t>
            </a:r>
            <a:r>
              <a:rPr lang="en-US" dirty="0" err="1" smtClean="0"/>
              <a:t>Geostrategi</a:t>
            </a:r>
            <a:r>
              <a:rPr lang="en-US" dirty="0" smtClean="0"/>
              <a:t> Indonesia</a:t>
            </a:r>
            <a:br>
              <a:rPr lang="en-US" dirty="0" smtClean="0"/>
            </a:br>
            <a:endParaRPr lang="en-US" sz="4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3200" dirty="0" smtClean="0"/>
              <a:t>PERKEMBANGAN KONSEP GEOSTRATEGI INDONESIA</a:t>
            </a:r>
          </a:p>
        </p:txBody>
      </p:sp>
      <p:sp>
        <p:nvSpPr>
          <p:cNvPr id="26627" name="Rectangle 3"/>
          <p:cNvSpPr>
            <a:spLocks noGrp="1" noChangeArrowheads="1"/>
          </p:cNvSpPr>
          <p:nvPr>
            <p:ph sz="quarter" idx="1"/>
          </p:nvPr>
        </p:nvSpPr>
        <p:spPr/>
        <p:txBody>
          <a:bodyPr/>
          <a:lstStyle/>
          <a:p>
            <a:pPr eaLnBrk="1" hangingPunct="1">
              <a:defRPr/>
            </a:pPr>
            <a:r>
              <a:rPr lang="en-US" dirty="0" err="1" smtClean="0"/>
              <a:t>Pada</a:t>
            </a:r>
            <a:r>
              <a:rPr lang="en-US" dirty="0" smtClean="0"/>
              <a:t> </a:t>
            </a:r>
            <a:r>
              <a:rPr lang="en-US" dirty="0" err="1" smtClean="0"/>
              <a:t>awalnya</a:t>
            </a:r>
            <a:r>
              <a:rPr lang="en-US" dirty="0" smtClean="0"/>
              <a:t> </a:t>
            </a:r>
            <a:r>
              <a:rPr lang="en-US" dirty="0" err="1" smtClean="0"/>
              <a:t>pengembangan</a:t>
            </a:r>
            <a:r>
              <a:rPr lang="en-US" dirty="0" smtClean="0"/>
              <a:t> </a:t>
            </a:r>
            <a:r>
              <a:rPr lang="en-US" dirty="0" err="1" smtClean="0"/>
              <a:t>awal</a:t>
            </a:r>
            <a:r>
              <a:rPr lang="en-US" dirty="0" smtClean="0"/>
              <a:t> </a:t>
            </a:r>
            <a:r>
              <a:rPr lang="en-US" dirty="0" err="1" smtClean="0"/>
              <a:t>geostrategi</a:t>
            </a:r>
            <a:r>
              <a:rPr lang="en-US" dirty="0" smtClean="0"/>
              <a:t> Indonesia </a:t>
            </a:r>
            <a:r>
              <a:rPr lang="en-US" dirty="0" err="1" smtClean="0"/>
              <a:t>digagas</a:t>
            </a:r>
            <a:r>
              <a:rPr lang="en-US" dirty="0" smtClean="0"/>
              <a:t> </a:t>
            </a:r>
            <a:r>
              <a:rPr lang="en-US" dirty="0" err="1" smtClean="0"/>
              <a:t>Sekolah</a:t>
            </a:r>
            <a:r>
              <a:rPr lang="en-US" dirty="0" smtClean="0"/>
              <a:t> </a:t>
            </a:r>
            <a:r>
              <a:rPr lang="en-US" dirty="0" err="1" smtClean="0"/>
              <a:t>Staf</a:t>
            </a:r>
            <a:r>
              <a:rPr lang="en-US" dirty="0" smtClean="0"/>
              <a:t> </a:t>
            </a:r>
            <a:r>
              <a:rPr lang="en-US" dirty="0" err="1" smtClean="0"/>
              <a:t>dan</a:t>
            </a:r>
            <a:r>
              <a:rPr lang="en-US" dirty="0" smtClean="0"/>
              <a:t> </a:t>
            </a:r>
            <a:r>
              <a:rPr lang="en-US" dirty="0" err="1" smtClean="0"/>
              <a:t>komando</a:t>
            </a:r>
            <a:r>
              <a:rPr lang="en-US" dirty="0" smtClean="0"/>
              <a:t> </a:t>
            </a:r>
            <a:r>
              <a:rPr lang="en-US" dirty="0" err="1" smtClean="0"/>
              <a:t>Angkatan</a:t>
            </a:r>
            <a:r>
              <a:rPr lang="en-US" dirty="0" smtClean="0"/>
              <a:t> </a:t>
            </a:r>
            <a:r>
              <a:rPr lang="en-US" dirty="0" err="1" smtClean="0"/>
              <a:t>Darat</a:t>
            </a:r>
            <a:r>
              <a:rPr lang="en-US" dirty="0" smtClean="0"/>
              <a:t> (SSKAD) Bandung </a:t>
            </a:r>
            <a:r>
              <a:rPr lang="en-US" dirty="0" err="1" smtClean="0"/>
              <a:t>tahun</a:t>
            </a:r>
            <a:r>
              <a:rPr lang="en-US" dirty="0" smtClean="0"/>
              <a:t> 1962. </a:t>
            </a:r>
          </a:p>
          <a:p>
            <a:pPr eaLnBrk="1" hangingPunct="1">
              <a:defRPr/>
            </a:pPr>
            <a:r>
              <a:rPr lang="en-US" dirty="0" err="1" smtClean="0"/>
              <a:t>Pada</a:t>
            </a:r>
            <a:r>
              <a:rPr lang="en-US" dirty="0" smtClean="0"/>
              <a:t> </a:t>
            </a:r>
            <a:r>
              <a:rPr lang="en-US" dirty="0" err="1" smtClean="0"/>
              <a:t>tahun</a:t>
            </a:r>
            <a:r>
              <a:rPr lang="en-US" dirty="0" smtClean="0"/>
              <a:t> 1965 an </a:t>
            </a:r>
            <a:r>
              <a:rPr lang="en-US" dirty="0" err="1" smtClean="0"/>
              <a:t>lembaga</a:t>
            </a:r>
            <a:r>
              <a:rPr lang="en-US" dirty="0" smtClean="0"/>
              <a:t> </a:t>
            </a:r>
            <a:r>
              <a:rPr lang="en-US" dirty="0" err="1" smtClean="0"/>
              <a:t>ketahanan</a:t>
            </a:r>
            <a:r>
              <a:rPr lang="en-US" dirty="0" smtClean="0"/>
              <a:t> </a:t>
            </a:r>
            <a:r>
              <a:rPr lang="en-US" dirty="0" err="1" smtClean="0"/>
              <a:t>nasional</a:t>
            </a:r>
            <a:r>
              <a:rPr lang="en-US" dirty="0" smtClean="0"/>
              <a:t> </a:t>
            </a:r>
            <a:r>
              <a:rPr lang="en-US" dirty="0" err="1" smtClean="0"/>
              <a:t>mengembangkan</a:t>
            </a:r>
            <a:r>
              <a:rPr lang="en-US" dirty="0" smtClean="0"/>
              <a:t> </a:t>
            </a:r>
            <a:r>
              <a:rPr lang="en-US" dirty="0" err="1" smtClean="0"/>
              <a:t>konsep</a:t>
            </a:r>
            <a:r>
              <a:rPr lang="en-US" dirty="0" smtClean="0"/>
              <a:t> </a:t>
            </a:r>
            <a:r>
              <a:rPr lang="en-US" dirty="0" err="1" smtClean="0"/>
              <a:t>geostrategi</a:t>
            </a:r>
            <a:r>
              <a:rPr lang="en-US" dirty="0" smtClean="0"/>
              <a:t> Indonesia yang </a:t>
            </a:r>
            <a:r>
              <a:rPr lang="en-US" dirty="0" err="1" smtClean="0"/>
              <a:t>lebih</a:t>
            </a:r>
            <a:r>
              <a:rPr lang="en-US" dirty="0" smtClean="0"/>
              <a:t> </a:t>
            </a:r>
            <a:r>
              <a:rPr lang="en-US" dirty="0" err="1" smtClean="0"/>
              <a:t>maju</a:t>
            </a:r>
            <a:r>
              <a:rPr lang="en-US"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sz="quarter" idx="1"/>
          </p:nvPr>
        </p:nvSpPr>
        <p:spPr/>
        <p:txBody>
          <a:bodyPr/>
          <a:lstStyle/>
          <a:p>
            <a:pPr eaLnBrk="1" hangingPunct="1">
              <a:defRPr/>
            </a:pPr>
            <a:r>
              <a:rPr lang="en-US" dirty="0" err="1" smtClean="0"/>
              <a:t>Sejak</a:t>
            </a:r>
            <a:r>
              <a:rPr lang="en-US" dirty="0" smtClean="0"/>
              <a:t> </a:t>
            </a:r>
            <a:r>
              <a:rPr lang="en-US" dirty="0" err="1" smtClean="0"/>
              <a:t>tahun</a:t>
            </a:r>
            <a:r>
              <a:rPr lang="en-US" dirty="0" smtClean="0"/>
              <a:t> 1972 </a:t>
            </a:r>
            <a:r>
              <a:rPr lang="en-US" dirty="0" err="1" smtClean="0"/>
              <a:t>Lembaga</a:t>
            </a:r>
            <a:r>
              <a:rPr lang="en-US" dirty="0" smtClean="0"/>
              <a:t> </a:t>
            </a:r>
            <a:r>
              <a:rPr lang="en-US" dirty="0" err="1" smtClean="0"/>
              <a:t>Ketahanan</a:t>
            </a:r>
            <a:r>
              <a:rPr lang="en-US" dirty="0" smtClean="0"/>
              <a:t> </a:t>
            </a:r>
            <a:r>
              <a:rPr lang="en-US" dirty="0" err="1" smtClean="0"/>
              <a:t>Nasional</a:t>
            </a:r>
            <a:r>
              <a:rPr lang="en-US" dirty="0" smtClean="0"/>
              <a:t> </a:t>
            </a:r>
            <a:r>
              <a:rPr lang="en-US" dirty="0" err="1" smtClean="0"/>
              <a:t>terus</a:t>
            </a:r>
            <a:r>
              <a:rPr lang="en-US" dirty="0" smtClean="0"/>
              <a:t> </a:t>
            </a:r>
            <a:r>
              <a:rPr lang="en-US" dirty="0" err="1" smtClean="0"/>
              <a:t>melakukan</a:t>
            </a:r>
            <a:r>
              <a:rPr lang="en-US" dirty="0" smtClean="0"/>
              <a:t> </a:t>
            </a:r>
            <a:r>
              <a:rPr lang="en-US" dirty="0" err="1" smtClean="0"/>
              <a:t>pengkajian</a:t>
            </a:r>
            <a:r>
              <a:rPr lang="en-US" dirty="0" smtClean="0"/>
              <a:t> </a:t>
            </a:r>
            <a:r>
              <a:rPr lang="en-US" dirty="0" err="1" smtClean="0"/>
              <a:t>tentang</a:t>
            </a:r>
            <a:r>
              <a:rPr lang="en-US" dirty="0" smtClean="0"/>
              <a:t> </a:t>
            </a:r>
            <a:r>
              <a:rPr lang="en-US" dirty="0" err="1" smtClean="0"/>
              <a:t>geostrategi</a:t>
            </a:r>
            <a:r>
              <a:rPr lang="en-US" dirty="0" smtClean="0"/>
              <a:t> Indonesia yang </a:t>
            </a:r>
            <a:r>
              <a:rPr lang="en-US" dirty="0" err="1" smtClean="0"/>
              <a:t>lebih</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konstelasi</a:t>
            </a:r>
            <a:r>
              <a:rPr lang="en-US" dirty="0" smtClean="0"/>
              <a:t> Indonesia. </a:t>
            </a:r>
          </a:p>
          <a:p>
            <a:pPr eaLnBrk="1" hangingPunct="1">
              <a:defRPr/>
            </a:pPr>
            <a:r>
              <a:rPr lang="en-US" dirty="0" err="1" smtClean="0"/>
              <a:t>Sejak</a:t>
            </a:r>
            <a:r>
              <a:rPr lang="en-US" dirty="0" smtClean="0"/>
              <a:t> </a:t>
            </a:r>
            <a:r>
              <a:rPr lang="en-US" dirty="0" err="1" smtClean="0"/>
              <a:t>tahun</a:t>
            </a:r>
            <a:r>
              <a:rPr lang="en-US" dirty="0" smtClean="0"/>
              <a:t> 1972 </a:t>
            </a:r>
            <a:r>
              <a:rPr lang="en-US" dirty="0" err="1" smtClean="0"/>
              <a:t>Lembaga</a:t>
            </a:r>
            <a:r>
              <a:rPr lang="en-US" dirty="0" smtClean="0"/>
              <a:t> </a:t>
            </a:r>
            <a:r>
              <a:rPr lang="en-US" dirty="0" err="1" smtClean="0"/>
              <a:t>Ketahanan</a:t>
            </a:r>
            <a:r>
              <a:rPr lang="en-US" dirty="0" smtClean="0"/>
              <a:t> </a:t>
            </a:r>
            <a:r>
              <a:rPr lang="en-US" dirty="0" err="1" smtClean="0"/>
              <a:t>Nasional</a:t>
            </a:r>
            <a:r>
              <a:rPr lang="en-US" dirty="0" smtClean="0"/>
              <a:t> </a:t>
            </a:r>
            <a:r>
              <a:rPr lang="en-US" dirty="0" err="1" smtClean="0"/>
              <a:t>terus</a:t>
            </a:r>
            <a:r>
              <a:rPr lang="en-US" dirty="0" smtClean="0"/>
              <a:t> </a:t>
            </a:r>
            <a:r>
              <a:rPr lang="en-US" dirty="0" err="1" smtClean="0"/>
              <a:t>melakukan</a:t>
            </a:r>
            <a:r>
              <a:rPr lang="en-US" dirty="0" smtClean="0"/>
              <a:t> </a:t>
            </a:r>
            <a:r>
              <a:rPr lang="en-US" dirty="0" err="1" smtClean="0"/>
              <a:t>pengkajian</a:t>
            </a:r>
            <a:r>
              <a:rPr lang="en-US" dirty="0" smtClean="0"/>
              <a:t> </a:t>
            </a:r>
            <a:r>
              <a:rPr lang="en-US" dirty="0" err="1" smtClean="0"/>
              <a:t>tentang</a:t>
            </a:r>
            <a:r>
              <a:rPr lang="en-US" dirty="0" smtClean="0"/>
              <a:t> </a:t>
            </a:r>
            <a:r>
              <a:rPr lang="en-US" dirty="0" err="1" smtClean="0"/>
              <a:t>geostrategi</a:t>
            </a:r>
            <a:r>
              <a:rPr lang="en-US" dirty="0" smtClean="0"/>
              <a:t> Indonesia yang </a:t>
            </a:r>
            <a:r>
              <a:rPr lang="en-US" dirty="0" err="1" smtClean="0"/>
              <a:t>lebih</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konstelasi</a:t>
            </a:r>
            <a:r>
              <a:rPr lang="en-US" dirty="0" smtClean="0"/>
              <a:t> Indonesia. </a:t>
            </a:r>
          </a:p>
        </p:txBody>
      </p:sp>
      <p:sp>
        <p:nvSpPr>
          <p:cNvPr id="15363" name="Rectangle 5"/>
          <p:cNvSpPr>
            <a:spLocks noChangeArrowheads="1"/>
          </p:cNvSpPr>
          <p:nvPr/>
        </p:nvSpPr>
        <p:spPr bwMode="auto">
          <a:xfrm>
            <a:off x="304800" y="381000"/>
            <a:ext cx="8382000" cy="954088"/>
          </a:xfrm>
          <a:prstGeom prst="rect">
            <a:avLst/>
          </a:prstGeom>
          <a:noFill/>
          <a:ln w="9525">
            <a:noFill/>
            <a:miter lim="800000"/>
            <a:headEnd/>
            <a:tailEnd/>
          </a:ln>
        </p:spPr>
        <p:txBody>
          <a:bodyPr>
            <a:spAutoFit/>
          </a:bodyPr>
          <a:lstStyle/>
          <a:p>
            <a:pPr indent="96838" algn="l">
              <a:tabLst>
                <a:tab pos="817563" algn="l"/>
              </a:tabLst>
            </a:pPr>
            <a:r>
              <a:rPr lang="en-US" sz="2800"/>
              <a:t>PERKEMBANGAN  KONSEP GEOSTRATEGI INDONESIA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z="3200" dirty="0" smtClean="0"/>
              <a:t>KETAHANAN NASIONAL SEBAGAI PERWUJUDAN GEOSTRATEGI  INDONESIA</a:t>
            </a:r>
          </a:p>
        </p:txBody>
      </p:sp>
      <p:sp>
        <p:nvSpPr>
          <p:cNvPr id="28675" name="Rectangle 3"/>
          <p:cNvSpPr>
            <a:spLocks noGrp="1" noChangeArrowheads="1"/>
          </p:cNvSpPr>
          <p:nvPr>
            <p:ph sz="quarter" idx="1"/>
          </p:nvPr>
        </p:nvSpPr>
        <p:spPr/>
        <p:txBody>
          <a:bodyPr/>
          <a:lstStyle/>
          <a:p>
            <a:pPr marL="609600" indent="-609600" eaLnBrk="1" hangingPunct="1">
              <a:defRPr/>
            </a:pPr>
            <a:r>
              <a:rPr lang="en-US" smtClean="0"/>
              <a:t>Perkembangan konsep pengertian Tannas</a:t>
            </a:r>
          </a:p>
          <a:p>
            <a:pPr marL="609600" indent="-609600" eaLnBrk="1" hangingPunct="1">
              <a:defRPr/>
            </a:pPr>
            <a:r>
              <a:rPr lang="en-US" smtClean="0"/>
              <a:t>Hakikat Ketahanan Nasional</a:t>
            </a:r>
          </a:p>
          <a:p>
            <a:pPr marL="609600" indent="-609600" eaLnBrk="1" hangingPunct="1">
              <a:defRPr/>
            </a:pPr>
            <a:r>
              <a:rPr lang="en-US" smtClean="0"/>
              <a:t>Sifat-Sifat Ketahanan Nasional</a:t>
            </a:r>
          </a:p>
          <a:p>
            <a:pPr marL="609600" indent="-609600" eaLnBrk="1" hangingPunct="1">
              <a:defRPr/>
            </a:pPr>
            <a:r>
              <a:rPr lang="en-US" smtClean="0"/>
              <a:t>Konsepsi Dasar Ketahanan Nasonal</a:t>
            </a:r>
          </a:p>
          <a:p>
            <a:pPr marL="609600" indent="-609600" eaLnBrk="1" hangingPunct="1">
              <a:buFontTx/>
              <a:buNone/>
              <a:defRPr/>
            </a:pPr>
            <a:endParaRPr lang="en-US" smtClean="0"/>
          </a:p>
          <a:p>
            <a:pPr marL="609600" indent="-609600" eaLnBrk="1" hangingPunct="1">
              <a:defRPr/>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0"/>
            <a:ext cx="8229600" cy="914400"/>
          </a:xfrm>
        </p:spPr>
        <p:txBody>
          <a:bodyPr/>
          <a:lstStyle/>
          <a:p>
            <a:pPr marL="838200" indent="-838200" algn="ctr" eaLnBrk="1" hangingPunct="1">
              <a:defRPr/>
            </a:pPr>
            <a:r>
              <a:rPr lang="en-US" sz="3200" b="1" dirty="0" smtClean="0"/>
              <a:t>DATA, FAKTA</a:t>
            </a:r>
          </a:p>
        </p:txBody>
      </p:sp>
      <p:sp>
        <p:nvSpPr>
          <p:cNvPr id="29699" name="Rectangle 3"/>
          <p:cNvSpPr>
            <a:spLocks noGrp="1" noChangeArrowheads="1"/>
          </p:cNvSpPr>
          <p:nvPr>
            <p:ph sz="quarter" idx="1"/>
          </p:nvPr>
        </p:nvSpPr>
        <p:spPr>
          <a:xfrm>
            <a:off x="457200" y="838200"/>
            <a:ext cx="8229600" cy="6019800"/>
          </a:xfrm>
        </p:spPr>
        <p:txBody>
          <a:bodyPr/>
          <a:lstStyle/>
          <a:p>
            <a:pPr eaLnBrk="1" hangingPunct="1">
              <a:lnSpc>
                <a:spcPct val="80000"/>
              </a:lnSpc>
              <a:defRPr/>
            </a:pPr>
            <a:r>
              <a:rPr lang="en-US" sz="2400" dirty="0" err="1" smtClean="0"/>
              <a:t>Ideologi,liberalisme,komunisme</a:t>
            </a:r>
            <a:r>
              <a:rPr lang="en-US" sz="2400" dirty="0" smtClean="0"/>
              <a:t> </a:t>
            </a:r>
          </a:p>
          <a:p>
            <a:pPr lvl="1" eaLnBrk="1" hangingPunct="1">
              <a:lnSpc>
                <a:spcPct val="80000"/>
              </a:lnSpc>
              <a:buFont typeface="Tahoma" charset="0"/>
              <a:buChar char="–"/>
              <a:defRPr/>
            </a:pPr>
            <a:r>
              <a:rPr lang="en-US" sz="2000" dirty="0" err="1" smtClean="0"/>
              <a:t>Gerakan</a:t>
            </a:r>
            <a:r>
              <a:rPr lang="en-US" sz="2000" dirty="0" smtClean="0"/>
              <a:t> </a:t>
            </a:r>
            <a:r>
              <a:rPr lang="en-US" sz="2000" dirty="0" err="1" smtClean="0"/>
              <a:t>Komunis</a:t>
            </a:r>
            <a:r>
              <a:rPr lang="en-US" sz="2000" dirty="0" smtClean="0"/>
              <a:t> (G 30 S/PKI )</a:t>
            </a:r>
          </a:p>
          <a:p>
            <a:pPr lvl="1" eaLnBrk="1" hangingPunct="1">
              <a:lnSpc>
                <a:spcPct val="80000"/>
              </a:lnSpc>
              <a:buFont typeface="Tahoma" charset="0"/>
              <a:buChar char="–"/>
              <a:defRPr/>
            </a:pPr>
            <a:r>
              <a:rPr lang="en-US" sz="1600" dirty="0" smtClean="0"/>
              <a:t> DI/TII</a:t>
            </a:r>
            <a:endParaRPr lang="sv-SE" sz="1600" dirty="0" smtClean="0"/>
          </a:p>
          <a:p>
            <a:pPr eaLnBrk="1" hangingPunct="1">
              <a:lnSpc>
                <a:spcPct val="80000"/>
              </a:lnSpc>
              <a:defRPr/>
            </a:pPr>
            <a:r>
              <a:rPr lang="sv-SE" sz="2400" dirty="0" smtClean="0"/>
              <a:t>Politik, Demokrasi Parlementer,Diktator</a:t>
            </a:r>
          </a:p>
          <a:p>
            <a:pPr eaLnBrk="1" hangingPunct="1">
              <a:lnSpc>
                <a:spcPct val="80000"/>
              </a:lnSpc>
              <a:defRPr/>
            </a:pPr>
            <a:r>
              <a:rPr lang="sv-SE" sz="2400" dirty="0" smtClean="0"/>
              <a:t>Munculnya Demokrasi Liberal,Terpimpin (Orde lama,Orde Baru )</a:t>
            </a:r>
          </a:p>
          <a:p>
            <a:pPr eaLnBrk="1" hangingPunct="1">
              <a:lnSpc>
                <a:spcPct val="80000"/>
              </a:lnSpc>
              <a:defRPr/>
            </a:pPr>
            <a:r>
              <a:rPr lang="sv-SE" sz="2400" dirty="0" smtClean="0"/>
              <a:t>Ekonomi,Liberal, Kapitalis</a:t>
            </a:r>
          </a:p>
          <a:p>
            <a:pPr eaLnBrk="1" hangingPunct="1">
              <a:lnSpc>
                <a:spcPct val="80000"/>
              </a:lnSpc>
              <a:defRPr/>
            </a:pPr>
            <a:r>
              <a:rPr lang="sv-SE" sz="2400" dirty="0" smtClean="0"/>
              <a:t>Sistem Ekonomi Kapitalis (munculnya krisis moneter 1997,ambruknya sistem perbankan Indonesia )</a:t>
            </a:r>
          </a:p>
          <a:p>
            <a:pPr eaLnBrk="1" hangingPunct="1">
              <a:lnSpc>
                <a:spcPct val="80000"/>
              </a:lnSpc>
              <a:defRPr/>
            </a:pPr>
            <a:r>
              <a:rPr lang="sv-SE" sz="2400" dirty="0" smtClean="0"/>
              <a:t> </a:t>
            </a:r>
            <a:r>
              <a:rPr lang="fi-FI" sz="2400" dirty="0" smtClean="0"/>
              <a:t>Fluktuasi nilai rupiah mengalami penurunan yang sangat drastis.</a:t>
            </a:r>
            <a:endParaRPr lang="sv-SE" sz="2400" dirty="0" smtClean="0"/>
          </a:p>
          <a:p>
            <a:pPr eaLnBrk="1" hangingPunct="1">
              <a:lnSpc>
                <a:spcPct val="80000"/>
              </a:lnSpc>
              <a:defRPr/>
            </a:pPr>
            <a:r>
              <a:rPr lang="sv-SE" sz="2400" dirty="0" smtClean="0"/>
              <a:t>Sosial,Individualistis, Faham Sosialis</a:t>
            </a:r>
          </a:p>
          <a:p>
            <a:pPr lvl="1" eaLnBrk="1" hangingPunct="1">
              <a:lnSpc>
                <a:spcPct val="80000"/>
              </a:lnSpc>
              <a:buFont typeface="Tahoma" charset="0"/>
              <a:buChar char="–"/>
              <a:defRPr/>
            </a:pPr>
            <a:r>
              <a:rPr lang="sv-SE" sz="1600" dirty="0" smtClean="0"/>
              <a:t>Muncul sifat individualistik perorangan,partai (single mayority)</a:t>
            </a:r>
          </a:p>
          <a:p>
            <a:pPr eaLnBrk="1" hangingPunct="1">
              <a:lnSpc>
                <a:spcPct val="80000"/>
              </a:lnSpc>
              <a:defRPr/>
            </a:pPr>
            <a:r>
              <a:rPr lang="sv-SE" sz="2400" dirty="0" smtClean="0"/>
              <a:t>Budaya, Budaya Barat/ Westernisasi</a:t>
            </a:r>
          </a:p>
          <a:p>
            <a:pPr eaLnBrk="1" hangingPunct="1">
              <a:lnSpc>
                <a:spcPct val="80000"/>
              </a:lnSpc>
              <a:defRPr/>
            </a:pPr>
            <a:r>
              <a:rPr lang="sv-SE" sz="2400" dirty="0" smtClean="0"/>
              <a:t>Budaya meniru negara maju ( International Demonstration Effect)</a:t>
            </a:r>
          </a:p>
          <a:p>
            <a:pPr eaLnBrk="1" hangingPunct="1">
              <a:lnSpc>
                <a:spcPct val="80000"/>
              </a:lnSpc>
              <a:defRPr/>
            </a:pPr>
            <a:r>
              <a:rPr lang="sv-SE" sz="2400" dirty="0" smtClean="0"/>
              <a:t>Cara dan gaya berpakaian sekaligus berkomunikasi tanpa sopan santun ( Disfunctional Communication)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384300"/>
          </a:xfrm>
        </p:spPr>
        <p:txBody>
          <a:bodyPr/>
          <a:lstStyle/>
          <a:p>
            <a:pPr algn="ctr" eaLnBrk="1" hangingPunct="1">
              <a:defRPr/>
            </a:pPr>
            <a:r>
              <a:rPr lang="en-US" sz="3600" b="1" dirty="0" smtClean="0"/>
              <a:t>DATA, FAKTA</a:t>
            </a:r>
            <a:endParaRPr lang="en-US" sz="3600" dirty="0" smtClean="0"/>
          </a:p>
        </p:txBody>
      </p:sp>
      <p:sp>
        <p:nvSpPr>
          <p:cNvPr id="3" name="Content Placeholder 2"/>
          <p:cNvSpPr>
            <a:spLocks noGrp="1"/>
          </p:cNvSpPr>
          <p:nvPr>
            <p:ph sz="quarter" idx="1"/>
          </p:nvPr>
        </p:nvSpPr>
        <p:spPr/>
        <p:txBody>
          <a:bodyPr/>
          <a:lstStyle/>
          <a:p>
            <a:pPr eaLnBrk="1" hangingPunct="1">
              <a:lnSpc>
                <a:spcPct val="80000"/>
              </a:lnSpc>
              <a:defRPr/>
            </a:pPr>
            <a:r>
              <a:rPr lang="sv-SE" sz="2800" dirty="0" smtClean="0"/>
              <a:t>Hankam </a:t>
            </a:r>
          </a:p>
          <a:p>
            <a:pPr eaLnBrk="1" hangingPunct="1">
              <a:lnSpc>
                <a:spcPct val="80000"/>
              </a:lnSpc>
              <a:defRPr/>
            </a:pPr>
            <a:r>
              <a:rPr lang="sv-SE" sz="2800" dirty="0" smtClean="0"/>
              <a:t>Kasus lepasnya Tim-Tim ( dis integrasi bangsa )</a:t>
            </a:r>
            <a:endParaRPr lang="es-ES_tradnl" sz="2800" dirty="0" smtClean="0"/>
          </a:p>
          <a:p>
            <a:pPr eaLnBrk="1" hangingPunct="1">
              <a:lnSpc>
                <a:spcPct val="80000"/>
              </a:lnSpc>
              <a:defRPr/>
            </a:pPr>
            <a:r>
              <a:rPr lang="es-ES_tradnl" sz="2800" dirty="0" err="1" smtClean="0"/>
              <a:t>Ligitan</a:t>
            </a:r>
            <a:r>
              <a:rPr lang="es-ES_tradnl" sz="2800" dirty="0" smtClean="0"/>
              <a:t> </a:t>
            </a:r>
            <a:r>
              <a:rPr lang="es-ES_tradnl" sz="2800" dirty="0" err="1" smtClean="0"/>
              <a:t>Sipadan</a:t>
            </a:r>
            <a:r>
              <a:rPr lang="es-ES_tradnl" sz="2800" dirty="0" smtClean="0"/>
              <a:t> ( </a:t>
            </a:r>
            <a:r>
              <a:rPr lang="es-ES_tradnl" sz="2800" dirty="0" err="1" smtClean="0"/>
              <a:t>Malasyia</a:t>
            </a:r>
            <a:r>
              <a:rPr lang="es-ES_tradnl" sz="2800" dirty="0" smtClean="0"/>
              <a:t> di Indonesia )</a:t>
            </a:r>
          </a:p>
          <a:p>
            <a:pPr eaLnBrk="1" hangingPunct="1">
              <a:lnSpc>
                <a:spcPct val="80000"/>
              </a:lnSpc>
              <a:defRPr/>
            </a:pPr>
            <a:r>
              <a:rPr lang="es-ES_tradnl" sz="2800" dirty="0" err="1" smtClean="0"/>
              <a:t>Gerakan</a:t>
            </a:r>
            <a:r>
              <a:rPr lang="es-ES_tradnl" sz="2800" dirty="0" smtClean="0"/>
              <a:t> Aceh </a:t>
            </a:r>
            <a:r>
              <a:rPr lang="es-ES_tradnl" sz="2800" dirty="0" err="1" smtClean="0"/>
              <a:t>Merdeka</a:t>
            </a:r>
            <a:r>
              <a:rPr lang="es-ES_tradnl" sz="2800" dirty="0" smtClean="0"/>
              <a:t>/GAM</a:t>
            </a:r>
          </a:p>
          <a:p>
            <a:pPr eaLnBrk="1" hangingPunct="1">
              <a:lnSpc>
                <a:spcPct val="80000"/>
              </a:lnSpc>
              <a:defRPr/>
            </a:pPr>
            <a:r>
              <a:rPr lang="es-ES_tradnl" sz="2800" dirty="0" err="1" smtClean="0"/>
              <a:t>Terorisme</a:t>
            </a:r>
            <a:r>
              <a:rPr lang="es-ES_tradnl" sz="2800" dirty="0" smtClean="0"/>
              <a:t>/</a:t>
            </a:r>
            <a:r>
              <a:rPr lang="es-ES_tradnl" sz="2800" dirty="0" err="1" smtClean="0"/>
              <a:t>fanatisme</a:t>
            </a:r>
            <a:r>
              <a:rPr lang="es-ES_tradnl" sz="2800" dirty="0" smtClean="0"/>
              <a:t> agama/</a:t>
            </a:r>
            <a:r>
              <a:rPr lang="es-ES_tradnl" sz="2800" dirty="0" err="1" smtClean="0"/>
              <a:t>ekstrimis</a:t>
            </a:r>
            <a:endParaRPr lang="es-ES_tradnl" sz="2800" dirty="0" smtClean="0"/>
          </a:p>
          <a:p>
            <a:pPr eaLnBrk="1" hangingPunct="1">
              <a:lnSpc>
                <a:spcPct val="80000"/>
              </a:lnSpc>
              <a:defRPr/>
            </a:pPr>
            <a:r>
              <a:rPr lang="es-ES_tradnl" sz="2800" dirty="0" err="1" smtClean="0"/>
              <a:t>Kasus</a:t>
            </a:r>
            <a:r>
              <a:rPr lang="es-ES_tradnl" sz="2800" dirty="0" smtClean="0"/>
              <a:t> Madura vs Kalimantan</a:t>
            </a:r>
          </a:p>
          <a:p>
            <a:pPr eaLnBrk="1" hangingPunct="1">
              <a:lnSpc>
                <a:spcPct val="80000"/>
              </a:lnSpc>
              <a:defRPr/>
            </a:pPr>
            <a:r>
              <a:rPr lang="es-ES_tradnl" sz="2800" dirty="0" err="1" smtClean="0"/>
              <a:t>Kasus</a:t>
            </a:r>
            <a:r>
              <a:rPr lang="es-ES_tradnl" sz="2800" dirty="0" smtClean="0"/>
              <a:t> Poso</a:t>
            </a:r>
            <a:endParaRPr lang="es-ES_tradnl" sz="2800" b="1" dirty="0" smtClean="0"/>
          </a:p>
          <a:p>
            <a:pPr eaLnBrk="1" hangingPunct="1">
              <a:lnSpc>
                <a:spcPct val="80000"/>
              </a:lnSpc>
              <a:defRPr/>
            </a:pPr>
            <a:r>
              <a:rPr lang="es-ES_tradnl" sz="2800" b="1" dirty="0" smtClean="0"/>
              <a:t>SOLUSI</a:t>
            </a:r>
            <a:r>
              <a:rPr lang="es-ES_tradnl" sz="2800" dirty="0" smtClean="0"/>
              <a:t>:</a:t>
            </a:r>
          </a:p>
          <a:p>
            <a:pPr eaLnBrk="1" hangingPunct="1">
              <a:lnSpc>
                <a:spcPct val="80000"/>
              </a:lnSpc>
              <a:defRPr/>
            </a:pPr>
            <a:r>
              <a:rPr lang="es-ES_tradnl" sz="2800" dirty="0" err="1" smtClean="0"/>
              <a:t>Kembali</a:t>
            </a:r>
            <a:r>
              <a:rPr lang="es-ES_tradnl" sz="2800" dirty="0" smtClean="0"/>
              <a:t> </a:t>
            </a:r>
            <a:r>
              <a:rPr lang="es-ES_tradnl" sz="2800" dirty="0" err="1" smtClean="0"/>
              <a:t>kepada</a:t>
            </a:r>
            <a:r>
              <a:rPr lang="es-ES_tradnl" sz="2800" dirty="0" smtClean="0"/>
              <a:t> </a:t>
            </a:r>
            <a:r>
              <a:rPr lang="es-ES_tradnl" sz="2800" dirty="0" err="1" smtClean="0"/>
              <a:t>ideologi</a:t>
            </a:r>
            <a:r>
              <a:rPr lang="es-ES_tradnl" sz="2800" dirty="0" smtClean="0"/>
              <a:t> yang </a:t>
            </a:r>
            <a:r>
              <a:rPr lang="es-ES_tradnl" sz="2800" dirty="0" err="1" smtClean="0"/>
              <a:t>berakar</a:t>
            </a:r>
            <a:r>
              <a:rPr lang="es-ES_tradnl" sz="2800" dirty="0" smtClean="0"/>
              <a:t> </a:t>
            </a:r>
            <a:r>
              <a:rPr lang="es-ES_tradnl" sz="2800" dirty="0" err="1" smtClean="0"/>
              <a:t>dari</a:t>
            </a:r>
            <a:r>
              <a:rPr lang="es-ES_tradnl" sz="2800" dirty="0" smtClean="0"/>
              <a:t> </a:t>
            </a:r>
            <a:r>
              <a:rPr lang="es-ES_tradnl" sz="2800" dirty="0" err="1" smtClean="0"/>
              <a:t>nilai-nilai</a:t>
            </a:r>
            <a:r>
              <a:rPr lang="es-ES_tradnl" sz="2800" dirty="0" smtClean="0"/>
              <a:t> </a:t>
            </a:r>
            <a:r>
              <a:rPr lang="es-ES_tradnl" sz="2800" dirty="0" err="1" smtClean="0"/>
              <a:t>budaya</a:t>
            </a:r>
            <a:r>
              <a:rPr lang="es-ES_tradnl" sz="2800" dirty="0" smtClean="0"/>
              <a:t> </a:t>
            </a:r>
            <a:r>
              <a:rPr lang="es-ES_tradnl" sz="2800" dirty="0" err="1" smtClean="0"/>
              <a:t>bangsa</a:t>
            </a:r>
            <a:r>
              <a:rPr lang="es-ES_tradnl" sz="2800" dirty="0" smtClean="0"/>
              <a:t> ( Indonesia) </a:t>
            </a:r>
            <a:r>
              <a:rPr lang="es-ES_tradnl" sz="2800" dirty="0" err="1" smtClean="0"/>
              <a:t>yaitu</a:t>
            </a:r>
            <a:r>
              <a:rPr lang="es-ES_tradnl" sz="2800" dirty="0" smtClean="0"/>
              <a:t> </a:t>
            </a:r>
            <a:r>
              <a:rPr lang="es-ES_tradnl" sz="2800" dirty="0" err="1" smtClean="0"/>
              <a:t>Pancasila</a:t>
            </a:r>
            <a:r>
              <a:rPr lang="es-ES_tradnl" sz="2800" dirty="0" smtClean="0"/>
              <a:t> dan UUD 1945.</a:t>
            </a:r>
            <a:endParaRPr lang="en-US" sz="28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defRPr/>
            </a:pPr>
            <a:r>
              <a:rPr lang="fi-FI" b="1" smtClean="0"/>
              <a:t>Kasus I</a:t>
            </a:r>
            <a:br>
              <a:rPr lang="fi-FI" b="1" smtClean="0"/>
            </a:br>
            <a:r>
              <a:rPr lang="fi-FI" sz="1800" b="1" smtClean="0"/>
              <a:t>KOMPAS, KAMIS, 15 DESEMBER 2005</a:t>
            </a:r>
            <a:r>
              <a:rPr lang="sv-SE" b="1" smtClean="0"/>
              <a:t/>
            </a:r>
            <a:br>
              <a:rPr lang="sv-SE" b="1" smtClean="0"/>
            </a:br>
            <a:endParaRPr lang="en-US" sz="1800" b="1" smtClean="0"/>
          </a:p>
        </p:txBody>
      </p:sp>
      <p:sp>
        <p:nvSpPr>
          <p:cNvPr id="30723" name="Rectangle 3"/>
          <p:cNvSpPr>
            <a:spLocks noGrp="1" noChangeArrowheads="1"/>
          </p:cNvSpPr>
          <p:nvPr>
            <p:ph sz="quarter" idx="1"/>
          </p:nvPr>
        </p:nvSpPr>
        <p:spPr/>
        <p:txBody>
          <a:bodyPr>
            <a:normAutofit lnSpcReduction="10000"/>
          </a:bodyPr>
          <a:lstStyle/>
          <a:p>
            <a:pPr algn="ctr" eaLnBrk="1" hangingPunct="1">
              <a:lnSpc>
                <a:spcPct val="90000"/>
              </a:lnSpc>
              <a:buFontTx/>
              <a:buNone/>
              <a:defRPr/>
            </a:pPr>
            <a:r>
              <a:rPr lang="sv-SE" sz="2400" b="1" smtClean="0">
                <a:latin typeface="Comic Sans MS" pitchFamily="66" charset="0"/>
              </a:rPr>
              <a:t>POLISI SITA 2600 METER KUBIK KAYU ILEGAL</a:t>
            </a:r>
            <a:endParaRPr lang="sv-SE" sz="2400" smtClean="0">
              <a:latin typeface="Comic Sans MS" pitchFamily="66" charset="0"/>
            </a:endParaRPr>
          </a:p>
          <a:p>
            <a:pPr algn="just" eaLnBrk="1" hangingPunct="1">
              <a:lnSpc>
                <a:spcPct val="90000"/>
              </a:lnSpc>
              <a:buFontTx/>
              <a:buNone/>
              <a:defRPr/>
            </a:pPr>
            <a:r>
              <a:rPr lang="sv-SE" sz="2000" smtClean="0">
                <a:latin typeface="Comic Sans MS" pitchFamily="66" charset="0"/>
              </a:rPr>
              <a:t>	Banjarmasin, Kompas.</a:t>
            </a:r>
          </a:p>
          <a:p>
            <a:pPr algn="just" eaLnBrk="1" hangingPunct="1">
              <a:lnSpc>
                <a:spcPct val="90000"/>
              </a:lnSpc>
              <a:defRPr/>
            </a:pPr>
            <a:r>
              <a:rPr lang="sv-SE" sz="2000" smtClean="0">
                <a:latin typeface="Comic Sans MS" pitchFamily="66" charset="0"/>
              </a:rPr>
              <a:t>Operasi Hutan Lestari Intan II selama sepuluh hari terakhir menyita 2600 meter kubik kayu olahan.</a:t>
            </a:r>
          </a:p>
          <a:p>
            <a:pPr algn="just" eaLnBrk="1" hangingPunct="1">
              <a:lnSpc>
                <a:spcPct val="90000"/>
              </a:lnSpc>
              <a:defRPr/>
            </a:pPr>
            <a:r>
              <a:rPr lang="sv-SE" sz="2000" smtClean="0">
                <a:latin typeface="Comic Sans MS" pitchFamily="66" charset="0"/>
              </a:rPr>
              <a:t>Diduga berasal dari kegiatan penebangan liar di daerah Pegunungan Meratus. </a:t>
            </a:r>
          </a:p>
          <a:p>
            <a:pPr algn="just" eaLnBrk="1" hangingPunct="1">
              <a:lnSpc>
                <a:spcPct val="90000"/>
              </a:lnSpc>
              <a:defRPr/>
            </a:pPr>
            <a:r>
              <a:rPr lang="sv-SE" sz="2000" smtClean="0">
                <a:latin typeface="Comic Sans MS" pitchFamily="66" charset="0"/>
              </a:rPr>
              <a:t>Polisi menetapkan 73 tersangka. </a:t>
            </a:r>
          </a:p>
          <a:p>
            <a:pPr algn="just" eaLnBrk="1" hangingPunct="1">
              <a:lnSpc>
                <a:spcPct val="90000"/>
              </a:lnSpc>
              <a:defRPr/>
            </a:pPr>
            <a:r>
              <a:rPr lang="sv-SE" sz="2000" smtClean="0">
                <a:latin typeface="Comic Sans MS" pitchFamily="66" charset="0"/>
              </a:rPr>
              <a:t>Kerugian negara yang bisa diselamatkan mencapai Rp. 3,7 milyar.</a:t>
            </a:r>
          </a:p>
          <a:p>
            <a:pPr eaLnBrk="1" hangingPunct="1">
              <a:lnSpc>
                <a:spcPct val="90000"/>
              </a:lnSpc>
              <a:buFontTx/>
              <a:buNone/>
              <a:defRPr/>
            </a:pPr>
            <a:r>
              <a:rPr lang="fi-FI" sz="1600" smtClean="0">
                <a:latin typeface="Comic Sans MS" pitchFamily="66" charset="0"/>
              </a:rPr>
              <a:t>	</a:t>
            </a:r>
          </a:p>
          <a:p>
            <a:pPr eaLnBrk="1" hangingPunct="1">
              <a:lnSpc>
                <a:spcPct val="90000"/>
              </a:lnSpc>
              <a:buFontTx/>
              <a:buNone/>
              <a:defRPr/>
            </a:pPr>
            <a:r>
              <a:rPr lang="fi-FI" sz="1600" smtClean="0">
                <a:latin typeface="Comic Sans MS" pitchFamily="66" charset="0"/>
              </a:rPr>
              <a:t>	Permasalahan:</a:t>
            </a:r>
            <a:endParaRPr lang="en-US" sz="1600" smtClean="0">
              <a:latin typeface="Comic Sans MS" pitchFamily="66" charset="0"/>
            </a:endParaRPr>
          </a:p>
          <a:p>
            <a:pPr eaLnBrk="1" hangingPunct="1">
              <a:lnSpc>
                <a:spcPct val="90000"/>
              </a:lnSpc>
              <a:defRPr/>
            </a:pPr>
            <a:r>
              <a:rPr lang="fi-FI" sz="1600" smtClean="0">
                <a:latin typeface="Comic Sans MS" pitchFamily="66" charset="0"/>
              </a:rPr>
              <a:t>Apa pengaruh ilegal loging terhadap fungsi hutan sebagi penghasil devisa negara?</a:t>
            </a:r>
            <a:endParaRPr lang="en-US" sz="1600" smtClean="0">
              <a:latin typeface="Comic Sans MS" pitchFamily="66" charset="0"/>
            </a:endParaRPr>
          </a:p>
          <a:p>
            <a:pPr eaLnBrk="1" hangingPunct="1">
              <a:lnSpc>
                <a:spcPct val="90000"/>
              </a:lnSpc>
              <a:defRPr/>
            </a:pPr>
            <a:r>
              <a:rPr lang="fi-FI" sz="1600" smtClean="0">
                <a:latin typeface="Comic Sans MS" pitchFamily="66" charset="0"/>
              </a:rPr>
              <a:t>Apa pengaruh ilegal loging terhadap pelaksanaan pertahanan dan keamanan negara? </a:t>
            </a:r>
            <a:endParaRPr lang="en-US" sz="1600" smtClean="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fi-FI" b="1" smtClean="0"/>
              <a:t>Kasus II</a:t>
            </a:r>
            <a:r>
              <a:rPr lang="sv-SE" sz="2400" smtClean="0"/>
              <a:t/>
            </a:r>
            <a:br>
              <a:rPr lang="sv-SE" sz="2400" smtClean="0"/>
            </a:br>
            <a:r>
              <a:rPr lang="sv-SE" sz="1800" b="1" smtClean="0"/>
              <a:t>KOMPAS, KAMIS, 15 DESEMBER 2005</a:t>
            </a:r>
            <a:endParaRPr lang="en-US" b="1" smtClean="0"/>
          </a:p>
        </p:txBody>
      </p:sp>
      <p:sp>
        <p:nvSpPr>
          <p:cNvPr id="8195" name="Rectangle 3"/>
          <p:cNvSpPr>
            <a:spLocks noGrp="1" noChangeArrowheads="1"/>
          </p:cNvSpPr>
          <p:nvPr>
            <p:ph sz="quarter" idx="1"/>
          </p:nvPr>
        </p:nvSpPr>
        <p:spPr/>
        <p:txBody>
          <a:bodyPr/>
          <a:lstStyle/>
          <a:p>
            <a:pPr algn="ctr" eaLnBrk="1" hangingPunct="1">
              <a:lnSpc>
                <a:spcPct val="80000"/>
              </a:lnSpc>
              <a:buFontTx/>
              <a:buNone/>
              <a:defRPr/>
            </a:pPr>
            <a:r>
              <a:rPr lang="sv-SE" sz="2800" b="1" smtClean="0">
                <a:latin typeface="Comic Sans MS" pitchFamily="66" charset="0"/>
              </a:rPr>
              <a:t>INDOFOOD PHK 3500 KARYAWAN</a:t>
            </a:r>
          </a:p>
          <a:p>
            <a:pPr algn="just" eaLnBrk="1" hangingPunct="1">
              <a:lnSpc>
                <a:spcPct val="80000"/>
              </a:lnSpc>
              <a:buFontTx/>
              <a:buNone/>
              <a:defRPr/>
            </a:pPr>
            <a:r>
              <a:rPr lang="sv-SE" sz="2000" smtClean="0">
                <a:latin typeface="Comic Sans MS" pitchFamily="66" charset="0"/>
              </a:rPr>
              <a:t>	Jakarta, Kompas.</a:t>
            </a:r>
          </a:p>
          <a:p>
            <a:pPr algn="just" eaLnBrk="1" hangingPunct="1">
              <a:lnSpc>
                <a:spcPct val="80000"/>
              </a:lnSpc>
              <a:defRPr/>
            </a:pPr>
            <a:r>
              <a:rPr lang="fi-FI" sz="2000" smtClean="0">
                <a:latin typeface="Comic Sans MS" pitchFamily="66" charset="0"/>
              </a:rPr>
              <a:t>PT. Indofood Sukses Makmur Tbk akan mem PHK kan sedikitnya 3500 karyawannya dalam tahun ini. </a:t>
            </a:r>
          </a:p>
          <a:p>
            <a:pPr algn="just" eaLnBrk="1" hangingPunct="1">
              <a:lnSpc>
                <a:spcPct val="80000"/>
              </a:lnSpc>
              <a:defRPr/>
            </a:pPr>
            <a:r>
              <a:rPr lang="fi-FI" sz="2000" smtClean="0">
                <a:latin typeface="Comic Sans MS" pitchFamily="66" charset="0"/>
              </a:rPr>
              <a:t>Hingga Oktober telah diberhentikan 2900 karyawan dengan total pesangon Rp.130 milyar. </a:t>
            </a:r>
          </a:p>
          <a:p>
            <a:pPr algn="just" eaLnBrk="1" hangingPunct="1">
              <a:lnSpc>
                <a:spcPct val="80000"/>
              </a:lnSpc>
              <a:defRPr/>
            </a:pPr>
            <a:r>
              <a:rPr lang="fi-FI" sz="2000" smtClean="0">
                <a:latin typeface="Comic Sans MS" pitchFamily="66" charset="0"/>
              </a:rPr>
              <a:t>Indofood menargetkan pengurangan dari 50 ribu menjadi 46 ribu hingga 46,5 ribu orang dalam tahun 2005.</a:t>
            </a:r>
          </a:p>
          <a:p>
            <a:pPr algn="just" eaLnBrk="1" hangingPunct="1">
              <a:lnSpc>
                <a:spcPct val="80000"/>
              </a:lnSpc>
              <a:buFontTx/>
              <a:buNone/>
              <a:defRPr/>
            </a:pPr>
            <a:r>
              <a:rPr lang="fi-FI" sz="1800" smtClean="0">
                <a:latin typeface="Comic Sans MS" pitchFamily="66" charset="0"/>
              </a:rPr>
              <a:t>	</a:t>
            </a:r>
          </a:p>
          <a:p>
            <a:pPr algn="just" eaLnBrk="1" hangingPunct="1">
              <a:lnSpc>
                <a:spcPct val="80000"/>
              </a:lnSpc>
              <a:buFontTx/>
              <a:buNone/>
              <a:defRPr/>
            </a:pPr>
            <a:r>
              <a:rPr lang="fi-FI" sz="1800" smtClean="0">
                <a:latin typeface="Comic Sans MS" pitchFamily="66" charset="0"/>
              </a:rPr>
              <a:t>	Permasalahan:</a:t>
            </a:r>
            <a:endParaRPr lang="en-US" sz="1800" smtClean="0">
              <a:latin typeface="Comic Sans MS" pitchFamily="66" charset="0"/>
            </a:endParaRPr>
          </a:p>
          <a:p>
            <a:pPr algn="just" eaLnBrk="1" hangingPunct="1">
              <a:lnSpc>
                <a:spcPct val="80000"/>
              </a:lnSpc>
              <a:defRPr/>
            </a:pPr>
            <a:r>
              <a:rPr lang="fi-FI" sz="1800" smtClean="0">
                <a:latin typeface="Comic Sans MS" pitchFamily="66" charset="0"/>
              </a:rPr>
              <a:t>Apa pengaruh pemberhentian karyawan yang dilakukan oleh Pt. Indofood Sukses Makmur Tbk bagi ketahanan ekonomi nasional secara makro?</a:t>
            </a:r>
            <a:endParaRPr lang="en-US" sz="1800" smtClean="0">
              <a:latin typeface="Comic Sans MS" pitchFamily="66" charset="0"/>
            </a:endParaRPr>
          </a:p>
          <a:p>
            <a:pPr algn="just" eaLnBrk="1" hangingPunct="1">
              <a:lnSpc>
                <a:spcPct val="80000"/>
              </a:lnSpc>
              <a:defRPr/>
            </a:pPr>
            <a:r>
              <a:rPr lang="sv-SE" sz="1800" smtClean="0">
                <a:latin typeface="Comic Sans MS" pitchFamily="66" charset="0"/>
              </a:rPr>
              <a:t>Mengapa ketahanan ekonomi nasional berkaitan erat dengan ketahanan nasional di sektor-sektor lain?</a:t>
            </a:r>
            <a:r>
              <a:rPr lang="en-US" sz="1800" smtClean="0">
                <a:latin typeface="Comic Sans MS" pitchFamily="66"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marL="838200" indent="-838200" algn="ctr" eaLnBrk="1" hangingPunct="1">
              <a:defRPr/>
            </a:pPr>
            <a:r>
              <a:rPr lang="sv-SE" smtClean="0"/>
              <a:t>L</a:t>
            </a:r>
            <a:r>
              <a:rPr lang="en-US" smtClean="0"/>
              <a:t>ATIHAN</a:t>
            </a:r>
          </a:p>
        </p:txBody>
      </p:sp>
      <p:sp>
        <p:nvSpPr>
          <p:cNvPr id="31747" name="Rectangle 3"/>
          <p:cNvSpPr>
            <a:spLocks noGrp="1" noChangeArrowheads="1"/>
          </p:cNvSpPr>
          <p:nvPr>
            <p:ph sz="quarter" idx="1"/>
          </p:nvPr>
        </p:nvSpPr>
        <p:spPr/>
        <p:txBody>
          <a:bodyPr/>
          <a:lstStyle/>
          <a:p>
            <a:pPr lvl="1" eaLnBrk="1" hangingPunct="1">
              <a:lnSpc>
                <a:spcPct val="80000"/>
              </a:lnSpc>
              <a:buFont typeface="Tahoma" charset="0"/>
              <a:buChar char="–"/>
              <a:defRPr/>
            </a:pPr>
            <a:r>
              <a:rPr lang="en-US" sz="2400" smtClean="0"/>
              <a:t>Jelaskan seberapa pentingkah kajian tentang Ketahanan Nasional bagi suatu bangsa khususnya bangsa Indonesia.</a:t>
            </a:r>
          </a:p>
          <a:p>
            <a:pPr lvl="1" eaLnBrk="1" hangingPunct="1">
              <a:lnSpc>
                <a:spcPct val="80000"/>
              </a:lnSpc>
              <a:buFont typeface="Tahoma" charset="0"/>
              <a:buChar char="–"/>
              <a:defRPr/>
            </a:pPr>
            <a:r>
              <a:rPr lang="sv-SE" sz="2400" smtClean="0"/>
              <a:t>Sebutkan sifat-sifat Ketahanan Nasinal beserta pengertiannya.</a:t>
            </a:r>
            <a:endParaRPr lang="en-US" sz="2400" smtClean="0"/>
          </a:p>
          <a:p>
            <a:pPr lvl="1" eaLnBrk="1" hangingPunct="1">
              <a:lnSpc>
                <a:spcPct val="80000"/>
              </a:lnSpc>
              <a:buFont typeface="Tahoma" charset="0"/>
              <a:buChar char="–"/>
              <a:defRPr/>
            </a:pPr>
            <a:r>
              <a:rPr lang="sv-SE" sz="2400" smtClean="0"/>
              <a:t>Jelaskan konsepsi dasar Ketahanan nasional menurut model Morgenthau dan bandingkan dengan model menurut Lemhanas.</a:t>
            </a:r>
            <a:endParaRPr lang="en-US" sz="2400" smtClean="0"/>
          </a:p>
          <a:p>
            <a:pPr lvl="1" eaLnBrk="1" hangingPunct="1">
              <a:lnSpc>
                <a:spcPct val="80000"/>
              </a:lnSpc>
              <a:buFont typeface="Tahoma" charset="0"/>
              <a:buChar char="–"/>
              <a:defRPr/>
            </a:pPr>
            <a:r>
              <a:rPr lang="sv-SE" sz="2400" smtClean="0"/>
              <a:t>Apakah Anda setuju dengan pendapat Cline tentang ketahanan nasional suatu bangsa? Mengapa!</a:t>
            </a:r>
            <a:endParaRPr lang="en-US" sz="2400" smtClean="0"/>
          </a:p>
          <a:p>
            <a:pPr lvl="1" eaLnBrk="1" hangingPunct="1">
              <a:lnSpc>
                <a:spcPct val="80000"/>
              </a:lnSpc>
              <a:buFont typeface="Tahoma" charset="0"/>
              <a:buChar char="–"/>
              <a:defRPr/>
            </a:pPr>
            <a:r>
              <a:rPr lang="sv-SE" sz="2400" smtClean="0"/>
              <a:t>Jelaskan sikap dan pendapat Anda tentang </a:t>
            </a:r>
            <a:r>
              <a:rPr lang="sv-SE" sz="2400" i="1" smtClean="0"/>
              <a:t>illegal logging</a:t>
            </a:r>
            <a:r>
              <a:rPr lang="sv-SE" sz="2400" smtClean="0"/>
              <a:t> di Indonesia.</a:t>
            </a:r>
            <a:endParaRPr lang="en-US" sz="2400" smtClean="0"/>
          </a:p>
          <a:p>
            <a:pPr eaLnBrk="1" hangingPunct="1">
              <a:lnSpc>
                <a:spcPct val="80000"/>
              </a:lnSpc>
              <a:buFontTx/>
              <a:buNone/>
              <a:defRPr/>
            </a:pPr>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553200" y="2743200"/>
            <a:ext cx="1981200" cy="1016000"/>
          </a:xfrm>
          <a:prstGeom prst="rect">
            <a:avLst/>
          </a:prstGeom>
          <a:noFill/>
          <a:ln w="9525">
            <a:noFill/>
            <a:miter lim="800000"/>
            <a:headEnd/>
            <a:tailEnd/>
          </a:ln>
        </p:spPr>
        <p:txBody>
          <a:bodyPr>
            <a:spAutoFit/>
          </a:bodyPr>
          <a:lstStyle/>
          <a:p>
            <a:r>
              <a:rPr lang="en-US" sz="2000"/>
              <a:t>Proses</a:t>
            </a:r>
          </a:p>
          <a:p>
            <a:pPr algn="l">
              <a:buFontTx/>
              <a:buChar char="-"/>
            </a:pPr>
            <a:r>
              <a:rPr lang="en-US" sz="2000"/>
              <a:t>Persepsi</a:t>
            </a:r>
          </a:p>
          <a:p>
            <a:pPr algn="l">
              <a:buFontTx/>
              <a:buChar char="-"/>
            </a:pPr>
            <a:r>
              <a:rPr lang="en-US" sz="2000"/>
              <a:t>Rasionalisasi</a:t>
            </a:r>
          </a:p>
        </p:txBody>
      </p:sp>
      <p:sp>
        <p:nvSpPr>
          <p:cNvPr id="4099" name="Text Box 3"/>
          <p:cNvSpPr txBox="1">
            <a:spLocks noChangeArrowheads="1"/>
          </p:cNvSpPr>
          <p:nvPr/>
        </p:nvSpPr>
        <p:spPr bwMode="auto">
          <a:xfrm>
            <a:off x="3124200" y="4648200"/>
            <a:ext cx="2084388" cy="369888"/>
          </a:xfrm>
          <a:prstGeom prst="rect">
            <a:avLst/>
          </a:prstGeom>
          <a:noFill/>
          <a:ln w="9525">
            <a:noFill/>
            <a:miter lim="800000"/>
            <a:headEnd/>
            <a:tailEnd/>
          </a:ln>
        </p:spPr>
        <p:txBody>
          <a:bodyPr wrap="none">
            <a:spAutoFit/>
          </a:bodyPr>
          <a:lstStyle/>
          <a:p>
            <a:pPr algn="l"/>
            <a:r>
              <a:rPr lang="en-US"/>
              <a:t>Manusia Indonesia</a:t>
            </a:r>
            <a:endParaRPr lang="en-US" sz="1600"/>
          </a:p>
        </p:txBody>
      </p:sp>
      <p:sp>
        <p:nvSpPr>
          <p:cNvPr id="4100" name="Text Box 4"/>
          <p:cNvSpPr txBox="1">
            <a:spLocks noChangeArrowheads="1"/>
          </p:cNvSpPr>
          <p:nvPr/>
        </p:nvSpPr>
        <p:spPr bwMode="auto">
          <a:xfrm>
            <a:off x="609600" y="1295400"/>
            <a:ext cx="1335088" cy="708025"/>
          </a:xfrm>
          <a:prstGeom prst="rect">
            <a:avLst/>
          </a:prstGeom>
          <a:noFill/>
          <a:ln w="9525">
            <a:noFill/>
            <a:miter lim="800000"/>
            <a:headEnd/>
            <a:tailEnd/>
          </a:ln>
        </p:spPr>
        <p:txBody>
          <a:bodyPr wrap="none">
            <a:spAutoFit/>
          </a:bodyPr>
          <a:lstStyle/>
          <a:p>
            <a:pPr algn="l"/>
            <a:r>
              <a:rPr lang="en-US" sz="2000"/>
              <a:t>Wawasan</a:t>
            </a:r>
          </a:p>
          <a:p>
            <a:pPr algn="l"/>
            <a:r>
              <a:rPr lang="en-US" sz="2000"/>
              <a:t>Nusantara</a:t>
            </a:r>
          </a:p>
        </p:txBody>
      </p:sp>
      <p:sp>
        <p:nvSpPr>
          <p:cNvPr id="4101" name="Text Box 5"/>
          <p:cNvSpPr txBox="1">
            <a:spLocks noChangeArrowheads="1"/>
          </p:cNvSpPr>
          <p:nvPr/>
        </p:nvSpPr>
        <p:spPr bwMode="auto">
          <a:xfrm>
            <a:off x="304800" y="3048000"/>
            <a:ext cx="2659063" cy="400050"/>
          </a:xfrm>
          <a:prstGeom prst="rect">
            <a:avLst/>
          </a:prstGeom>
          <a:noFill/>
          <a:ln w="9525">
            <a:noFill/>
            <a:miter lim="800000"/>
            <a:headEnd/>
            <a:tailEnd/>
          </a:ln>
        </p:spPr>
        <p:txBody>
          <a:bodyPr wrap="none">
            <a:spAutoFit/>
          </a:bodyPr>
          <a:lstStyle/>
          <a:p>
            <a:pPr algn="l"/>
            <a:r>
              <a:rPr lang="en-US" sz="2000"/>
              <a:t>Geostrategi Indonesia</a:t>
            </a:r>
          </a:p>
        </p:txBody>
      </p:sp>
      <p:sp>
        <p:nvSpPr>
          <p:cNvPr id="4102" name="AutoShape 6"/>
          <p:cNvSpPr>
            <a:spLocks noChangeArrowheads="1"/>
          </p:cNvSpPr>
          <p:nvPr/>
        </p:nvSpPr>
        <p:spPr bwMode="auto">
          <a:xfrm>
            <a:off x="5334000" y="4572000"/>
            <a:ext cx="1219200" cy="485775"/>
          </a:xfrm>
          <a:prstGeom prst="rightArrow">
            <a:avLst>
              <a:gd name="adj1" fmla="val 50000"/>
              <a:gd name="adj2" fmla="val 62745"/>
            </a:avLst>
          </a:prstGeom>
          <a:solidFill>
            <a:schemeClr val="accent1"/>
          </a:solidFill>
          <a:ln w="9525">
            <a:solidFill>
              <a:schemeClr val="tx1"/>
            </a:solidFill>
            <a:miter lim="800000"/>
            <a:headEnd/>
            <a:tailEnd/>
          </a:ln>
        </p:spPr>
        <p:txBody>
          <a:bodyPr wrap="none" anchor="ctr"/>
          <a:lstStyle/>
          <a:p>
            <a:endParaRPr lang="en-US"/>
          </a:p>
        </p:txBody>
      </p:sp>
      <p:sp>
        <p:nvSpPr>
          <p:cNvPr id="4103" name="Text Box 7"/>
          <p:cNvSpPr txBox="1">
            <a:spLocks noChangeArrowheads="1"/>
          </p:cNvSpPr>
          <p:nvPr/>
        </p:nvSpPr>
        <p:spPr bwMode="auto">
          <a:xfrm>
            <a:off x="4495800" y="5638800"/>
            <a:ext cx="2443163" cy="1016000"/>
          </a:xfrm>
          <a:prstGeom prst="rect">
            <a:avLst/>
          </a:prstGeom>
          <a:noFill/>
          <a:ln w="9525">
            <a:noFill/>
            <a:miter lim="800000"/>
            <a:headEnd/>
            <a:tailEnd/>
          </a:ln>
        </p:spPr>
        <p:txBody>
          <a:bodyPr wrap="none">
            <a:spAutoFit/>
          </a:bodyPr>
          <a:lstStyle/>
          <a:p>
            <a:pPr algn="l"/>
            <a:r>
              <a:rPr lang="en-US" sz="2000"/>
              <a:t>Ketahanan Individu</a:t>
            </a:r>
          </a:p>
          <a:p>
            <a:pPr algn="l"/>
            <a:r>
              <a:rPr lang="en-US" sz="2000"/>
              <a:t>Ketahanan Keluarga</a:t>
            </a:r>
          </a:p>
          <a:p>
            <a:pPr algn="l"/>
            <a:r>
              <a:rPr lang="en-US" sz="2000"/>
              <a:t>Ketahanan Wilayah</a:t>
            </a:r>
          </a:p>
        </p:txBody>
      </p:sp>
      <p:sp>
        <p:nvSpPr>
          <p:cNvPr id="4104" name="Line 8"/>
          <p:cNvSpPr>
            <a:spLocks noChangeShapeType="1"/>
          </p:cNvSpPr>
          <p:nvPr/>
        </p:nvSpPr>
        <p:spPr bwMode="auto">
          <a:xfrm>
            <a:off x="5715000" y="5105400"/>
            <a:ext cx="0" cy="457200"/>
          </a:xfrm>
          <a:prstGeom prst="line">
            <a:avLst/>
          </a:prstGeom>
          <a:noFill/>
          <a:ln w="9525">
            <a:solidFill>
              <a:schemeClr val="tx1"/>
            </a:solidFill>
            <a:round/>
            <a:headEnd/>
            <a:tailEnd type="triangle" w="med" len="med"/>
          </a:ln>
        </p:spPr>
        <p:txBody>
          <a:bodyPr/>
          <a:lstStyle/>
          <a:p>
            <a:endParaRPr lang="en-US"/>
          </a:p>
        </p:txBody>
      </p:sp>
      <p:sp>
        <p:nvSpPr>
          <p:cNvPr id="4105" name="Text Box 9"/>
          <p:cNvSpPr txBox="1">
            <a:spLocks noChangeArrowheads="1"/>
          </p:cNvSpPr>
          <p:nvPr/>
        </p:nvSpPr>
        <p:spPr bwMode="auto">
          <a:xfrm>
            <a:off x="6629400" y="4495800"/>
            <a:ext cx="2338388" cy="708025"/>
          </a:xfrm>
          <a:prstGeom prst="rect">
            <a:avLst/>
          </a:prstGeom>
          <a:noFill/>
          <a:ln w="9525">
            <a:noFill/>
            <a:miter lim="800000"/>
            <a:headEnd/>
            <a:tailEnd/>
          </a:ln>
        </p:spPr>
        <p:txBody>
          <a:bodyPr wrap="none">
            <a:spAutoFit/>
          </a:bodyPr>
          <a:lstStyle/>
          <a:p>
            <a:pPr algn="l"/>
            <a:r>
              <a:rPr lang="en-US" sz="2000"/>
              <a:t>Lingkungan</a:t>
            </a:r>
          </a:p>
          <a:p>
            <a:pPr algn="l"/>
            <a:r>
              <a:rPr lang="en-US" sz="2000"/>
              <a:t>(wilayah geografis)</a:t>
            </a:r>
          </a:p>
        </p:txBody>
      </p:sp>
      <p:sp>
        <p:nvSpPr>
          <p:cNvPr id="4106" name="AutoShape 10"/>
          <p:cNvSpPr>
            <a:spLocks noChangeArrowheads="1"/>
          </p:cNvSpPr>
          <p:nvPr/>
        </p:nvSpPr>
        <p:spPr bwMode="auto">
          <a:xfrm>
            <a:off x="914400" y="2057400"/>
            <a:ext cx="533400" cy="914400"/>
          </a:xfrm>
          <a:prstGeom prst="downArrow">
            <a:avLst>
              <a:gd name="adj1" fmla="val 50000"/>
              <a:gd name="adj2" fmla="val 42857"/>
            </a:avLst>
          </a:prstGeom>
          <a:solidFill>
            <a:schemeClr val="accent1"/>
          </a:solidFill>
          <a:ln w="9525">
            <a:solidFill>
              <a:schemeClr val="tx1"/>
            </a:solidFill>
            <a:miter lim="800000"/>
            <a:headEnd/>
            <a:tailEnd/>
          </a:ln>
        </p:spPr>
        <p:txBody>
          <a:bodyPr wrap="none" anchor="ctr"/>
          <a:lstStyle/>
          <a:p>
            <a:endParaRPr lang="en-US"/>
          </a:p>
        </p:txBody>
      </p:sp>
      <p:sp>
        <p:nvSpPr>
          <p:cNvPr id="4107" name="Text Box 11"/>
          <p:cNvSpPr txBox="1">
            <a:spLocks noChangeArrowheads="1"/>
          </p:cNvSpPr>
          <p:nvPr/>
        </p:nvSpPr>
        <p:spPr bwMode="auto">
          <a:xfrm>
            <a:off x="3276600" y="3048000"/>
            <a:ext cx="2097088" cy="677863"/>
          </a:xfrm>
          <a:prstGeom prst="rect">
            <a:avLst/>
          </a:prstGeom>
          <a:noFill/>
          <a:ln w="9525">
            <a:noFill/>
            <a:miter lim="800000"/>
            <a:headEnd/>
            <a:tailEnd/>
          </a:ln>
        </p:spPr>
        <p:txBody>
          <a:bodyPr wrap="none">
            <a:spAutoFit/>
          </a:bodyPr>
          <a:lstStyle/>
          <a:p>
            <a:pPr algn="l"/>
            <a:r>
              <a:rPr lang="en-US" sz="2000"/>
              <a:t>Ilmu</a:t>
            </a:r>
            <a:r>
              <a:rPr lang="en-US"/>
              <a:t> Pengetahuan</a:t>
            </a:r>
          </a:p>
          <a:p>
            <a:pPr algn="l"/>
            <a:r>
              <a:rPr lang="en-US"/>
              <a:t>Pancasila</a:t>
            </a:r>
          </a:p>
        </p:txBody>
      </p:sp>
      <p:sp>
        <p:nvSpPr>
          <p:cNvPr id="4108" name="AutoShape 12"/>
          <p:cNvSpPr>
            <a:spLocks noChangeArrowheads="1"/>
          </p:cNvSpPr>
          <p:nvPr/>
        </p:nvSpPr>
        <p:spPr bwMode="auto">
          <a:xfrm>
            <a:off x="4114800" y="3810000"/>
            <a:ext cx="228600" cy="762000"/>
          </a:xfrm>
          <a:prstGeom prst="upDownArrow">
            <a:avLst>
              <a:gd name="adj1" fmla="val 50000"/>
              <a:gd name="adj2" fmla="val 66667"/>
            </a:avLst>
          </a:prstGeom>
          <a:solidFill>
            <a:schemeClr val="accent1"/>
          </a:solidFill>
          <a:ln w="9525">
            <a:solidFill>
              <a:schemeClr val="tx1"/>
            </a:solidFill>
            <a:miter lim="800000"/>
            <a:headEnd/>
            <a:tailEnd/>
          </a:ln>
        </p:spPr>
        <p:txBody>
          <a:bodyPr wrap="none" anchor="ctr"/>
          <a:lstStyle/>
          <a:p>
            <a:endParaRPr lang="en-US"/>
          </a:p>
        </p:txBody>
      </p:sp>
      <p:sp>
        <p:nvSpPr>
          <p:cNvPr id="4109" name="Line 13"/>
          <p:cNvSpPr>
            <a:spLocks noChangeShapeType="1"/>
          </p:cNvSpPr>
          <p:nvPr/>
        </p:nvSpPr>
        <p:spPr bwMode="auto">
          <a:xfrm>
            <a:off x="4876800" y="3505200"/>
            <a:ext cx="1447800" cy="0"/>
          </a:xfrm>
          <a:prstGeom prst="line">
            <a:avLst/>
          </a:prstGeom>
          <a:noFill/>
          <a:ln w="9525">
            <a:solidFill>
              <a:schemeClr val="tx1"/>
            </a:solidFill>
            <a:round/>
            <a:headEnd/>
            <a:tailEnd type="triangle" w="med" len="med"/>
          </a:ln>
        </p:spPr>
        <p:txBody>
          <a:bodyPr/>
          <a:lstStyle/>
          <a:p>
            <a:endParaRPr lang="en-US"/>
          </a:p>
        </p:txBody>
      </p:sp>
      <p:sp>
        <p:nvSpPr>
          <p:cNvPr id="4110" name="Line 14"/>
          <p:cNvSpPr>
            <a:spLocks noChangeShapeType="1"/>
          </p:cNvSpPr>
          <p:nvPr/>
        </p:nvSpPr>
        <p:spPr bwMode="auto">
          <a:xfrm>
            <a:off x="5486400" y="3276600"/>
            <a:ext cx="762000" cy="0"/>
          </a:xfrm>
          <a:prstGeom prst="line">
            <a:avLst/>
          </a:prstGeom>
          <a:noFill/>
          <a:ln w="9525">
            <a:solidFill>
              <a:schemeClr val="tx1"/>
            </a:solidFill>
            <a:round/>
            <a:headEnd/>
            <a:tailEnd type="triangle" w="med" len="med"/>
          </a:ln>
        </p:spPr>
        <p:txBody>
          <a:bodyPr/>
          <a:lstStyle/>
          <a:p>
            <a:endParaRPr lang="en-US"/>
          </a:p>
        </p:txBody>
      </p:sp>
      <p:cxnSp>
        <p:nvCxnSpPr>
          <p:cNvPr id="4111" name="AutoShape 15"/>
          <p:cNvCxnSpPr>
            <a:cxnSpLocks noChangeShapeType="1"/>
          </p:cNvCxnSpPr>
          <p:nvPr/>
        </p:nvCxnSpPr>
        <p:spPr bwMode="auto">
          <a:xfrm rot="10800000">
            <a:off x="2209800" y="1600200"/>
            <a:ext cx="5334000" cy="838200"/>
          </a:xfrm>
          <a:prstGeom prst="bentConnector3">
            <a:avLst>
              <a:gd name="adj1" fmla="val -60"/>
            </a:avLst>
          </a:prstGeom>
          <a:noFill/>
          <a:ln w="263525">
            <a:solidFill>
              <a:schemeClr val="accent1"/>
            </a:solidFill>
            <a:miter lim="800000"/>
            <a:headEnd/>
            <a:tailEnd type="triangle" w="med" len="med"/>
          </a:ln>
        </p:spPr>
      </p:cxnSp>
      <p:cxnSp>
        <p:nvCxnSpPr>
          <p:cNvPr id="4112" name="AutoShape 16"/>
          <p:cNvCxnSpPr>
            <a:cxnSpLocks noChangeShapeType="1"/>
          </p:cNvCxnSpPr>
          <p:nvPr/>
        </p:nvCxnSpPr>
        <p:spPr bwMode="auto">
          <a:xfrm>
            <a:off x="1143000" y="3733800"/>
            <a:ext cx="1752600" cy="1143000"/>
          </a:xfrm>
          <a:prstGeom prst="bentConnector3">
            <a:avLst>
              <a:gd name="adj1" fmla="val 1269"/>
            </a:avLst>
          </a:prstGeom>
          <a:noFill/>
          <a:ln w="225425">
            <a:solidFill>
              <a:schemeClr val="accent1"/>
            </a:solidFill>
            <a:miter lim="800000"/>
            <a:headEnd/>
            <a:tailEnd type="triangle" w="med" len="med"/>
          </a:ln>
        </p:spPr>
      </p:cxnSp>
      <p:sp>
        <p:nvSpPr>
          <p:cNvPr id="34833" name="Rectangle 17"/>
          <p:cNvSpPr>
            <a:spLocks noGrp="1" noChangeArrowheads="1"/>
          </p:cNvSpPr>
          <p:nvPr>
            <p:ph type="title"/>
          </p:nvPr>
        </p:nvSpPr>
        <p:spPr>
          <a:xfrm>
            <a:off x="457200" y="292100"/>
            <a:ext cx="8229600" cy="850900"/>
          </a:xfrm>
        </p:spPr>
        <p:txBody>
          <a:bodyPr/>
          <a:lstStyle/>
          <a:p>
            <a:pPr algn="ctr" eaLnBrk="1" hangingPunct="1">
              <a:defRPr/>
            </a:pPr>
            <a:r>
              <a:rPr lang="en-US" smtClean="0"/>
              <a:t>Kerangka Pikir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838200" indent="-838200" algn="ctr" eaLnBrk="1" hangingPunct="1">
              <a:defRPr/>
            </a:pPr>
            <a:r>
              <a:rPr lang="en-US" b="1" smtClean="0"/>
              <a:t>DAFTAR PUSTAKA</a:t>
            </a:r>
          </a:p>
        </p:txBody>
      </p:sp>
      <p:sp>
        <p:nvSpPr>
          <p:cNvPr id="32771" name="Rectangle 3"/>
          <p:cNvSpPr>
            <a:spLocks noGrp="1" noChangeArrowheads="1"/>
          </p:cNvSpPr>
          <p:nvPr>
            <p:ph sz="quarter" idx="1"/>
          </p:nvPr>
        </p:nvSpPr>
        <p:spPr/>
        <p:txBody>
          <a:bodyPr/>
          <a:lstStyle/>
          <a:p>
            <a:pPr eaLnBrk="1" hangingPunct="1">
              <a:lnSpc>
                <a:spcPct val="80000"/>
              </a:lnSpc>
              <a:defRPr/>
            </a:pPr>
            <a:r>
              <a:rPr lang="en-US" sz="1600" smtClean="0"/>
              <a:t>Ichlasul Amal,Armaidy Armawi (ed),1996; </a:t>
            </a:r>
            <a:r>
              <a:rPr lang="en-US" sz="1600" i="1" smtClean="0"/>
              <a:t>Sumbangan ilmu Sosial Terhadap Ketahanan Nasional</a:t>
            </a:r>
            <a:r>
              <a:rPr lang="en-US" sz="1600" smtClean="0"/>
              <a:t>, Gadjah Mada University Press,Yogyakarta.</a:t>
            </a:r>
          </a:p>
          <a:p>
            <a:pPr eaLnBrk="1" hangingPunct="1">
              <a:lnSpc>
                <a:spcPct val="80000"/>
              </a:lnSpc>
              <a:defRPr/>
            </a:pPr>
            <a:r>
              <a:rPr lang="en-US" sz="1600" smtClean="0"/>
              <a:t>-----------------,(ed),1997; </a:t>
            </a:r>
            <a:r>
              <a:rPr lang="en-US" sz="1600" i="1" smtClean="0"/>
              <a:t>Keterbukaan Informasi dan Ketahanan Nasional</a:t>
            </a:r>
            <a:r>
              <a:rPr lang="en-US" sz="1600" smtClean="0"/>
              <a:t>,Gadjah Mada University Press,Yogyakarta.</a:t>
            </a:r>
          </a:p>
          <a:p>
            <a:pPr eaLnBrk="1" hangingPunct="1">
              <a:lnSpc>
                <a:spcPct val="80000"/>
              </a:lnSpc>
              <a:defRPr/>
            </a:pPr>
            <a:r>
              <a:rPr lang="en-US" sz="1600" smtClean="0"/>
              <a:t>-----------------,(ed),1998;</a:t>
            </a:r>
            <a:r>
              <a:rPr lang="en-US" sz="1600" i="1" smtClean="0"/>
              <a:t>Regionalisme,Nasionalisme dan Ketahanan Nasional</a:t>
            </a:r>
            <a:r>
              <a:rPr lang="en-US" sz="1600" smtClean="0"/>
              <a:t>,Gadjah Mada University Press,Yogyakarta.</a:t>
            </a:r>
          </a:p>
          <a:p>
            <a:pPr eaLnBrk="1" hangingPunct="1">
              <a:lnSpc>
                <a:spcPct val="80000"/>
              </a:lnSpc>
              <a:defRPr/>
            </a:pPr>
            <a:r>
              <a:rPr lang="en-US" sz="1600" smtClean="0"/>
              <a:t>Lemhanas,1996, </a:t>
            </a:r>
            <a:r>
              <a:rPr lang="en-US" sz="1600" i="1" smtClean="0"/>
              <a:t>Kewiraan Untuk Mahasiswa</a:t>
            </a:r>
            <a:r>
              <a:rPr lang="en-US" sz="1600" smtClean="0"/>
              <a:t>, Diterbitkan Dengan Kerjasama Direktorat Jenderal Pendidikan Tinggi Depdikbud dan Gramedia,Jakarta.</a:t>
            </a:r>
          </a:p>
          <a:p>
            <a:pPr eaLnBrk="1" hangingPunct="1">
              <a:lnSpc>
                <a:spcPct val="80000"/>
              </a:lnSpc>
              <a:defRPr/>
            </a:pPr>
            <a:r>
              <a:rPr lang="en-US" sz="1600" smtClean="0"/>
              <a:t>-----------------,2004,</a:t>
            </a:r>
            <a:r>
              <a:rPr lang="en-US" sz="1600" i="1" smtClean="0"/>
              <a:t> Pendidikan Kewarganegaraan</a:t>
            </a:r>
            <a:r>
              <a:rPr lang="en-US" sz="1600" smtClean="0"/>
              <a:t>, Gramedia, Jakarta</a:t>
            </a:r>
            <a:endParaRPr lang="fi-FI" sz="1600" smtClean="0"/>
          </a:p>
          <a:p>
            <a:pPr eaLnBrk="1" hangingPunct="1">
              <a:lnSpc>
                <a:spcPct val="80000"/>
              </a:lnSpc>
              <a:defRPr/>
            </a:pPr>
            <a:r>
              <a:rPr lang="fi-FI" sz="1600" smtClean="0"/>
              <a:t>Sunardi, RM, 2004, </a:t>
            </a:r>
            <a:r>
              <a:rPr lang="fi-FI" sz="1600" i="1" smtClean="0"/>
              <a:t>Pembinaan Ketahanan Bangsa</a:t>
            </a:r>
            <a:r>
              <a:rPr lang="fi-FI" sz="1600" smtClean="0"/>
              <a:t>, PT.Kuaternita Adidarma,Jakarta.</a:t>
            </a:r>
          </a:p>
          <a:p>
            <a:pPr eaLnBrk="1" hangingPunct="1">
              <a:lnSpc>
                <a:spcPct val="80000"/>
              </a:lnSpc>
              <a:defRPr/>
            </a:pPr>
            <a:r>
              <a:rPr lang="fi-FI" sz="1600" smtClean="0"/>
              <a:t>Nasution,A H, 1977, </a:t>
            </a:r>
            <a:r>
              <a:rPr lang="fi-FI" sz="1600" i="1" smtClean="0"/>
              <a:t>Sishankamrata/ Ketahanan Nasional</a:t>
            </a:r>
            <a:r>
              <a:rPr lang="fi-FI" sz="1600" smtClean="0"/>
              <a:t>, Jakarta, Mimeo, Jakarta.</a:t>
            </a:r>
          </a:p>
          <a:p>
            <a:pPr eaLnBrk="1" hangingPunct="1">
              <a:lnSpc>
                <a:spcPct val="80000"/>
              </a:lnSpc>
              <a:defRPr/>
            </a:pPr>
            <a:r>
              <a:rPr lang="fi-FI" sz="1600" smtClean="0"/>
              <a:t>Santoso, Budi, SS,2002; </a:t>
            </a:r>
            <a:r>
              <a:rPr lang="fi-FI" sz="1600" i="1" smtClean="0"/>
              <a:t>Peranan Para Pemimpin dan Patriot Bangsa Dalam Mempertahankan Kelangsungan Hidup Bangsa dan Negara</a:t>
            </a:r>
            <a:r>
              <a:rPr lang="fi-FI" sz="1600" smtClean="0"/>
              <a:t>; Jurnal Ketahanan Nasional, Program Studi Ketahanan Nasional S.Ps-UGM, Yogyakarta. </a:t>
            </a:r>
          </a:p>
          <a:p>
            <a:pPr eaLnBrk="1" hangingPunct="1">
              <a:lnSpc>
                <a:spcPct val="80000"/>
              </a:lnSpc>
              <a:defRPr/>
            </a:pPr>
            <a:r>
              <a:rPr lang="fi-FI" sz="1600" smtClean="0"/>
              <a:t>Sumodiningrat, Gunawan, 2001 ;</a:t>
            </a:r>
            <a:r>
              <a:rPr lang="fi-FI" sz="1600" i="1" smtClean="0"/>
              <a:t>Pembangunan Ekonomi dan Integrasi Bangsa</a:t>
            </a:r>
            <a:r>
              <a:rPr lang="fi-FI" sz="1600" smtClean="0"/>
              <a:t>;Jurnal Ketahanan Nasional, Program Studi Ketahanan Nasional S.Ps – UGM , Yogyakarta.</a:t>
            </a:r>
          </a:p>
          <a:p>
            <a:pPr eaLnBrk="1" hangingPunct="1">
              <a:lnSpc>
                <a:spcPct val="80000"/>
              </a:lnSpc>
              <a:defRPr/>
            </a:pPr>
            <a:r>
              <a:rPr lang="fi-FI" sz="1600" smtClean="0"/>
              <a:t>Suryohadiprojo,Sayidiman,2001,; </a:t>
            </a:r>
            <a:r>
              <a:rPr lang="fi-FI" sz="1600" i="1" smtClean="0"/>
              <a:t>Integrasi Bangsa”,</a:t>
            </a:r>
            <a:r>
              <a:rPr lang="fi-FI" sz="1600" smtClean="0"/>
              <a:t> Jurnal Ketahanan Nasional, Program Studi Ketahanan Nasional S.Ps-UGM, Yogyakarta.</a:t>
            </a:r>
            <a:endParaRPr lang="en-US" sz="1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477000" y="2286000"/>
            <a:ext cx="1600200" cy="366713"/>
          </a:xfrm>
          <a:prstGeom prst="rect">
            <a:avLst/>
          </a:prstGeom>
          <a:noFill/>
          <a:ln w="9525">
            <a:noFill/>
            <a:miter lim="800000"/>
            <a:headEnd/>
            <a:tailEnd/>
          </a:ln>
        </p:spPr>
        <p:txBody>
          <a:bodyPr>
            <a:spAutoFit/>
          </a:bodyPr>
          <a:lstStyle/>
          <a:p>
            <a:pPr algn="l">
              <a:spcBef>
                <a:spcPct val="50000"/>
              </a:spcBef>
            </a:pPr>
            <a:endParaRPr lang="en-US"/>
          </a:p>
        </p:txBody>
      </p:sp>
      <p:sp>
        <p:nvSpPr>
          <p:cNvPr id="5123" name="Oval 3"/>
          <p:cNvSpPr>
            <a:spLocks noChangeArrowheads="1"/>
          </p:cNvSpPr>
          <p:nvPr/>
        </p:nvSpPr>
        <p:spPr bwMode="auto">
          <a:xfrm>
            <a:off x="71438" y="3048000"/>
            <a:ext cx="3052762" cy="1600200"/>
          </a:xfrm>
          <a:prstGeom prst="ellipse">
            <a:avLst/>
          </a:prstGeom>
          <a:solidFill>
            <a:schemeClr val="accent1"/>
          </a:solidFill>
          <a:ln w="9525">
            <a:solidFill>
              <a:schemeClr val="tx1"/>
            </a:solidFill>
            <a:round/>
            <a:headEnd/>
            <a:tailEnd/>
          </a:ln>
        </p:spPr>
        <p:txBody>
          <a:bodyPr wrap="none" anchor="ctr"/>
          <a:lstStyle/>
          <a:p>
            <a:r>
              <a:rPr lang="en-US" sz="1600" b="1"/>
              <a:t>  </a:t>
            </a:r>
            <a:r>
              <a:rPr lang="en-US" sz="1600" b="1">
                <a:solidFill>
                  <a:schemeClr val="bg1"/>
                </a:solidFill>
              </a:rPr>
              <a:t>Memahami   Geostrategi</a:t>
            </a:r>
          </a:p>
          <a:p>
            <a:r>
              <a:rPr lang="en-US" sz="1600" b="1">
                <a:solidFill>
                  <a:schemeClr val="bg1"/>
                </a:solidFill>
              </a:rPr>
              <a:t>Menganalisis Indonesia</a:t>
            </a:r>
          </a:p>
          <a:p>
            <a:endParaRPr lang="en-US" sz="1600" b="1">
              <a:solidFill>
                <a:schemeClr val="bg1"/>
              </a:solidFill>
            </a:endParaRPr>
          </a:p>
        </p:txBody>
      </p:sp>
      <p:sp>
        <p:nvSpPr>
          <p:cNvPr id="5124" name="AutoShape 4"/>
          <p:cNvSpPr>
            <a:spLocks noChangeArrowheads="1"/>
          </p:cNvSpPr>
          <p:nvPr/>
        </p:nvSpPr>
        <p:spPr bwMode="auto">
          <a:xfrm>
            <a:off x="3200400" y="3657600"/>
            <a:ext cx="304800" cy="3048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5125" name="Oval 5"/>
          <p:cNvSpPr>
            <a:spLocks noChangeArrowheads="1"/>
          </p:cNvSpPr>
          <p:nvPr/>
        </p:nvSpPr>
        <p:spPr bwMode="auto">
          <a:xfrm>
            <a:off x="3581400" y="3276600"/>
            <a:ext cx="2735263" cy="1066800"/>
          </a:xfrm>
          <a:prstGeom prst="ellipse">
            <a:avLst/>
          </a:prstGeom>
          <a:solidFill>
            <a:schemeClr val="accent1"/>
          </a:solidFill>
          <a:ln w="9525">
            <a:solidFill>
              <a:schemeClr val="tx1"/>
            </a:solidFill>
            <a:round/>
            <a:headEnd/>
            <a:tailEnd/>
          </a:ln>
        </p:spPr>
        <p:txBody>
          <a:bodyPr wrap="none" anchor="ctr"/>
          <a:lstStyle/>
          <a:p>
            <a:r>
              <a:rPr lang="en-US" b="1">
                <a:solidFill>
                  <a:schemeClr val="bg1"/>
                </a:solidFill>
              </a:rPr>
              <a:t>Ketahanan</a:t>
            </a:r>
          </a:p>
          <a:p>
            <a:r>
              <a:rPr lang="en-US" b="1">
                <a:solidFill>
                  <a:schemeClr val="bg1"/>
                </a:solidFill>
              </a:rPr>
              <a:t>Nasional</a:t>
            </a:r>
          </a:p>
        </p:txBody>
      </p:sp>
      <p:sp>
        <p:nvSpPr>
          <p:cNvPr id="5126" name="Rectangle 6"/>
          <p:cNvSpPr>
            <a:spLocks noChangeArrowheads="1"/>
          </p:cNvSpPr>
          <p:nvPr/>
        </p:nvSpPr>
        <p:spPr bwMode="auto">
          <a:xfrm>
            <a:off x="4038600" y="1600200"/>
            <a:ext cx="1941513" cy="762000"/>
          </a:xfrm>
          <a:prstGeom prst="rect">
            <a:avLst/>
          </a:prstGeom>
          <a:solidFill>
            <a:schemeClr val="accent1"/>
          </a:solidFill>
          <a:ln w="9525">
            <a:solidFill>
              <a:schemeClr val="tx1"/>
            </a:solidFill>
            <a:miter lim="800000"/>
            <a:headEnd/>
            <a:tailEnd/>
          </a:ln>
        </p:spPr>
        <p:txBody>
          <a:bodyPr wrap="none" anchor="ctr"/>
          <a:lstStyle/>
          <a:p>
            <a:r>
              <a:rPr lang="en-US" b="1">
                <a:solidFill>
                  <a:schemeClr val="bg1"/>
                </a:solidFill>
              </a:rPr>
              <a:t>Pengertian </a:t>
            </a:r>
          </a:p>
          <a:p>
            <a:r>
              <a:rPr lang="en-US" b="1">
                <a:solidFill>
                  <a:schemeClr val="bg1"/>
                </a:solidFill>
              </a:rPr>
              <a:t>Tannas</a:t>
            </a:r>
          </a:p>
        </p:txBody>
      </p:sp>
      <p:sp>
        <p:nvSpPr>
          <p:cNvPr id="5127" name="Rectangle 7"/>
          <p:cNvSpPr>
            <a:spLocks noChangeArrowheads="1"/>
          </p:cNvSpPr>
          <p:nvPr/>
        </p:nvSpPr>
        <p:spPr bwMode="auto">
          <a:xfrm>
            <a:off x="4191000" y="5257800"/>
            <a:ext cx="1676400" cy="990600"/>
          </a:xfrm>
          <a:prstGeom prst="rect">
            <a:avLst/>
          </a:prstGeom>
          <a:solidFill>
            <a:schemeClr val="accent1"/>
          </a:solidFill>
          <a:ln w="9525">
            <a:solidFill>
              <a:schemeClr val="tx1"/>
            </a:solidFill>
            <a:miter lim="800000"/>
            <a:headEnd/>
            <a:tailEnd/>
          </a:ln>
        </p:spPr>
        <p:txBody>
          <a:bodyPr wrap="none" anchor="ctr"/>
          <a:lstStyle/>
          <a:p>
            <a:r>
              <a:rPr lang="en-US" b="1">
                <a:solidFill>
                  <a:schemeClr val="bg1"/>
                </a:solidFill>
              </a:rPr>
              <a:t>Aspek-aspek</a:t>
            </a:r>
          </a:p>
          <a:p>
            <a:r>
              <a:rPr lang="en-US" b="1">
                <a:solidFill>
                  <a:schemeClr val="bg1"/>
                </a:solidFill>
              </a:rPr>
              <a:t>Tannas</a:t>
            </a:r>
          </a:p>
        </p:txBody>
      </p:sp>
      <p:sp>
        <p:nvSpPr>
          <p:cNvPr id="5128" name="Rectangle 8"/>
          <p:cNvSpPr>
            <a:spLocks noChangeArrowheads="1"/>
          </p:cNvSpPr>
          <p:nvPr/>
        </p:nvSpPr>
        <p:spPr bwMode="auto">
          <a:xfrm>
            <a:off x="7210425" y="1981200"/>
            <a:ext cx="1765300" cy="1143000"/>
          </a:xfrm>
          <a:prstGeom prst="rect">
            <a:avLst/>
          </a:prstGeom>
          <a:solidFill>
            <a:schemeClr val="accent1"/>
          </a:solidFill>
          <a:ln w="9525">
            <a:solidFill>
              <a:schemeClr val="tx1"/>
            </a:solidFill>
            <a:miter lim="800000"/>
            <a:headEnd/>
            <a:tailEnd/>
          </a:ln>
        </p:spPr>
        <p:txBody>
          <a:bodyPr wrap="none" anchor="ctr"/>
          <a:lstStyle/>
          <a:p>
            <a:r>
              <a:rPr lang="en-US" b="1">
                <a:solidFill>
                  <a:schemeClr val="bg1"/>
                </a:solidFill>
              </a:rPr>
              <a:t>Metode </a:t>
            </a:r>
          </a:p>
          <a:p>
            <a:r>
              <a:rPr lang="en-US" b="1">
                <a:solidFill>
                  <a:schemeClr val="bg1"/>
                </a:solidFill>
              </a:rPr>
              <a:t>Kondisi</a:t>
            </a:r>
          </a:p>
          <a:p>
            <a:r>
              <a:rPr lang="en-US" b="1">
                <a:solidFill>
                  <a:schemeClr val="bg1"/>
                </a:solidFill>
              </a:rPr>
              <a:t>Doktrin</a:t>
            </a:r>
          </a:p>
        </p:txBody>
      </p:sp>
      <p:sp>
        <p:nvSpPr>
          <p:cNvPr id="5129" name="Rectangle 9"/>
          <p:cNvSpPr>
            <a:spLocks noChangeArrowheads="1"/>
          </p:cNvSpPr>
          <p:nvPr/>
        </p:nvSpPr>
        <p:spPr bwMode="auto">
          <a:xfrm>
            <a:off x="7026275" y="4343400"/>
            <a:ext cx="2117725" cy="1371600"/>
          </a:xfrm>
          <a:prstGeom prst="rect">
            <a:avLst/>
          </a:prstGeom>
          <a:solidFill>
            <a:schemeClr val="accent1"/>
          </a:solidFill>
          <a:ln w="9525">
            <a:solidFill>
              <a:schemeClr val="tx1"/>
            </a:solidFill>
            <a:miter lim="800000"/>
            <a:headEnd/>
            <a:tailEnd/>
          </a:ln>
        </p:spPr>
        <p:txBody>
          <a:bodyPr wrap="none" anchor="ctr"/>
          <a:lstStyle/>
          <a:p>
            <a:r>
              <a:rPr lang="en-US" b="1">
                <a:solidFill>
                  <a:schemeClr val="bg1"/>
                </a:solidFill>
              </a:rPr>
              <a:t>Konsep</a:t>
            </a:r>
          </a:p>
          <a:p>
            <a:r>
              <a:rPr lang="en-US" b="1">
                <a:solidFill>
                  <a:schemeClr val="bg1"/>
                </a:solidFill>
              </a:rPr>
              <a:t>Keamanan </a:t>
            </a:r>
          </a:p>
          <a:p>
            <a:r>
              <a:rPr lang="en-US" b="1">
                <a:solidFill>
                  <a:schemeClr val="bg1"/>
                </a:solidFill>
              </a:rPr>
              <a:t>&amp; </a:t>
            </a:r>
          </a:p>
          <a:p>
            <a:r>
              <a:rPr lang="en-US" b="1">
                <a:solidFill>
                  <a:schemeClr val="bg1"/>
                </a:solidFill>
              </a:rPr>
              <a:t>Kesejahteraan</a:t>
            </a:r>
          </a:p>
        </p:txBody>
      </p:sp>
      <p:sp>
        <p:nvSpPr>
          <p:cNvPr id="5130" name="AutoShape 10"/>
          <p:cNvSpPr>
            <a:spLocks noChangeArrowheads="1"/>
          </p:cNvSpPr>
          <p:nvPr/>
        </p:nvSpPr>
        <p:spPr bwMode="auto">
          <a:xfrm>
            <a:off x="4800600" y="2514600"/>
            <a:ext cx="352425" cy="685800"/>
          </a:xfrm>
          <a:prstGeom prst="upArrow">
            <a:avLst>
              <a:gd name="adj1" fmla="val 50000"/>
              <a:gd name="adj2" fmla="val 48649"/>
            </a:avLst>
          </a:prstGeom>
          <a:solidFill>
            <a:schemeClr val="accent1"/>
          </a:solidFill>
          <a:ln w="9525">
            <a:solidFill>
              <a:schemeClr val="tx1"/>
            </a:solidFill>
            <a:miter lim="800000"/>
            <a:headEnd/>
            <a:tailEnd/>
          </a:ln>
        </p:spPr>
        <p:txBody>
          <a:bodyPr wrap="none" anchor="ctr"/>
          <a:lstStyle/>
          <a:p>
            <a:endParaRPr lang="en-US"/>
          </a:p>
        </p:txBody>
      </p:sp>
      <p:sp>
        <p:nvSpPr>
          <p:cNvPr id="5131" name="AutoShape 11"/>
          <p:cNvSpPr>
            <a:spLocks noChangeArrowheads="1"/>
          </p:cNvSpPr>
          <p:nvPr/>
        </p:nvSpPr>
        <p:spPr bwMode="auto">
          <a:xfrm>
            <a:off x="4800600" y="4419600"/>
            <a:ext cx="352425" cy="685800"/>
          </a:xfrm>
          <a:prstGeom prst="downArrow">
            <a:avLst>
              <a:gd name="adj1" fmla="val 50000"/>
              <a:gd name="adj2" fmla="val 48649"/>
            </a:avLst>
          </a:prstGeom>
          <a:solidFill>
            <a:schemeClr val="accent1"/>
          </a:solidFill>
          <a:ln w="9525">
            <a:solidFill>
              <a:schemeClr val="tx1"/>
            </a:solidFill>
            <a:miter lim="800000"/>
            <a:headEnd/>
            <a:tailEnd/>
          </a:ln>
        </p:spPr>
        <p:txBody>
          <a:bodyPr wrap="none" anchor="ctr"/>
          <a:lstStyle/>
          <a:p>
            <a:endParaRPr lang="en-US"/>
          </a:p>
        </p:txBody>
      </p:sp>
      <p:sp>
        <p:nvSpPr>
          <p:cNvPr id="5132" name="AutoShape 12"/>
          <p:cNvSpPr>
            <a:spLocks noChangeArrowheads="1"/>
          </p:cNvSpPr>
          <p:nvPr/>
        </p:nvSpPr>
        <p:spPr bwMode="auto">
          <a:xfrm rot="3276996">
            <a:off x="6444457" y="2690019"/>
            <a:ext cx="304800" cy="1030287"/>
          </a:xfrm>
          <a:prstGeom prst="upArrow">
            <a:avLst>
              <a:gd name="adj1" fmla="val 50000"/>
              <a:gd name="adj2" fmla="val 84505"/>
            </a:avLst>
          </a:prstGeom>
          <a:solidFill>
            <a:schemeClr val="accent1"/>
          </a:solidFill>
          <a:ln w="9525">
            <a:solidFill>
              <a:schemeClr val="tx1"/>
            </a:solidFill>
            <a:miter lim="800000"/>
            <a:headEnd/>
            <a:tailEnd/>
          </a:ln>
        </p:spPr>
        <p:txBody>
          <a:bodyPr wrap="none" anchor="ctr"/>
          <a:lstStyle/>
          <a:p>
            <a:endParaRPr lang="en-US"/>
          </a:p>
        </p:txBody>
      </p:sp>
      <p:sp>
        <p:nvSpPr>
          <p:cNvPr id="5133" name="AutoShape 13"/>
          <p:cNvSpPr>
            <a:spLocks noChangeArrowheads="1"/>
          </p:cNvSpPr>
          <p:nvPr/>
        </p:nvSpPr>
        <p:spPr bwMode="auto">
          <a:xfrm rot="7468817">
            <a:off x="6356351" y="4038600"/>
            <a:ext cx="304800" cy="1031875"/>
          </a:xfrm>
          <a:prstGeom prst="upArrow">
            <a:avLst>
              <a:gd name="adj1" fmla="val 50000"/>
              <a:gd name="adj2" fmla="val 84635"/>
            </a:avLst>
          </a:prstGeom>
          <a:solidFill>
            <a:schemeClr val="accent1"/>
          </a:solidFill>
          <a:ln w="9525">
            <a:solidFill>
              <a:schemeClr val="tx1"/>
            </a:solidFill>
            <a:miter lim="800000"/>
            <a:headEnd/>
            <a:tailEnd/>
          </a:ln>
        </p:spPr>
        <p:txBody>
          <a:bodyPr wrap="none" anchor="ctr"/>
          <a:lstStyle/>
          <a:p>
            <a:endParaRPr lang="en-US"/>
          </a:p>
        </p:txBody>
      </p:sp>
      <p:sp>
        <p:nvSpPr>
          <p:cNvPr id="37902" name="Rectangle 14"/>
          <p:cNvSpPr>
            <a:spLocks noGrp="1" noChangeArrowheads="1"/>
          </p:cNvSpPr>
          <p:nvPr>
            <p:ph type="title"/>
          </p:nvPr>
        </p:nvSpPr>
        <p:spPr>
          <a:xfrm>
            <a:off x="457200" y="292100"/>
            <a:ext cx="8229600" cy="1003300"/>
          </a:xfrm>
          <a:solidFill>
            <a:schemeClr val="bg2"/>
          </a:solidFill>
        </p:spPr>
        <p:txBody>
          <a:bodyPr/>
          <a:lstStyle/>
          <a:p>
            <a:pPr algn="ctr" eaLnBrk="1" hangingPunct="1">
              <a:defRPr/>
            </a:pPr>
            <a:r>
              <a:rPr lang="en-US" smtClean="0"/>
              <a:t>Sasaran Pembelajaran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28600"/>
            <a:ext cx="8229600" cy="914400"/>
          </a:xfrm>
        </p:spPr>
        <p:txBody>
          <a:bodyPr/>
          <a:lstStyle/>
          <a:p>
            <a:pPr eaLnBrk="1" hangingPunct="1">
              <a:defRPr/>
            </a:pPr>
            <a:r>
              <a:rPr lang="en-US" smtClean="0"/>
              <a:t>Uraian Teori &amp; Konsepsi Tannas</a:t>
            </a:r>
          </a:p>
        </p:txBody>
      </p:sp>
      <p:sp>
        <p:nvSpPr>
          <p:cNvPr id="6147" name="Rectangle 3"/>
          <p:cNvSpPr>
            <a:spLocks noChangeArrowheads="1"/>
          </p:cNvSpPr>
          <p:nvPr/>
        </p:nvSpPr>
        <p:spPr bwMode="auto">
          <a:xfrm>
            <a:off x="457200" y="1600200"/>
            <a:ext cx="1600200" cy="1143000"/>
          </a:xfrm>
          <a:prstGeom prst="rect">
            <a:avLst/>
          </a:prstGeom>
          <a:solidFill>
            <a:schemeClr val="accent1"/>
          </a:solidFill>
          <a:ln w="9525">
            <a:solidFill>
              <a:schemeClr val="tx1"/>
            </a:solidFill>
            <a:miter lim="800000"/>
            <a:headEnd/>
            <a:tailEnd/>
          </a:ln>
        </p:spPr>
        <p:txBody>
          <a:bodyPr wrap="none" anchor="ctr"/>
          <a:lstStyle/>
          <a:p>
            <a:r>
              <a:rPr lang="en-US"/>
              <a:t>Pengertian</a:t>
            </a:r>
          </a:p>
          <a:p>
            <a:r>
              <a:rPr lang="en-US"/>
              <a:t>Geostrategi</a:t>
            </a:r>
          </a:p>
        </p:txBody>
      </p:sp>
      <p:sp>
        <p:nvSpPr>
          <p:cNvPr id="6148" name="Rectangle 4"/>
          <p:cNvSpPr>
            <a:spLocks noChangeArrowheads="1"/>
          </p:cNvSpPr>
          <p:nvPr/>
        </p:nvSpPr>
        <p:spPr bwMode="auto">
          <a:xfrm>
            <a:off x="3810000" y="1600200"/>
            <a:ext cx="1676400" cy="1143000"/>
          </a:xfrm>
          <a:prstGeom prst="rect">
            <a:avLst/>
          </a:prstGeom>
          <a:solidFill>
            <a:schemeClr val="accent1"/>
          </a:solidFill>
          <a:ln w="9525">
            <a:solidFill>
              <a:schemeClr val="tx1"/>
            </a:solidFill>
            <a:miter lim="800000"/>
            <a:headEnd/>
            <a:tailEnd/>
          </a:ln>
        </p:spPr>
        <p:txBody>
          <a:bodyPr wrap="none" anchor="ctr"/>
          <a:lstStyle/>
          <a:p>
            <a:r>
              <a:rPr lang="en-US"/>
              <a:t>Pengertian </a:t>
            </a:r>
          </a:p>
          <a:p>
            <a:r>
              <a:rPr lang="en-US"/>
              <a:t>Gesotrategi </a:t>
            </a:r>
          </a:p>
          <a:p>
            <a:r>
              <a:rPr lang="en-US"/>
              <a:t>Indonesia</a:t>
            </a:r>
          </a:p>
        </p:txBody>
      </p:sp>
      <p:sp>
        <p:nvSpPr>
          <p:cNvPr id="6149" name="Rectangle 5"/>
          <p:cNvSpPr>
            <a:spLocks noChangeArrowheads="1"/>
          </p:cNvSpPr>
          <p:nvPr/>
        </p:nvSpPr>
        <p:spPr bwMode="auto">
          <a:xfrm>
            <a:off x="6934200" y="1600200"/>
            <a:ext cx="1676400" cy="1143000"/>
          </a:xfrm>
          <a:prstGeom prst="rect">
            <a:avLst/>
          </a:prstGeom>
          <a:solidFill>
            <a:schemeClr val="accent1"/>
          </a:solidFill>
          <a:ln w="9525">
            <a:solidFill>
              <a:schemeClr val="tx1"/>
            </a:solidFill>
            <a:miter lim="800000"/>
            <a:headEnd/>
            <a:tailEnd/>
          </a:ln>
        </p:spPr>
        <p:txBody>
          <a:bodyPr wrap="none" anchor="ctr"/>
          <a:lstStyle/>
          <a:p>
            <a:r>
              <a:rPr lang="en-US"/>
              <a:t>Perkembangan</a:t>
            </a:r>
          </a:p>
          <a:p>
            <a:r>
              <a:rPr lang="en-US"/>
              <a:t>Konsep</a:t>
            </a:r>
          </a:p>
          <a:p>
            <a:r>
              <a:rPr lang="en-US"/>
              <a:t>Geostrategi </a:t>
            </a:r>
          </a:p>
          <a:p>
            <a:r>
              <a:rPr lang="en-US"/>
              <a:t>Indonesia</a:t>
            </a:r>
          </a:p>
        </p:txBody>
      </p:sp>
      <p:cxnSp>
        <p:nvCxnSpPr>
          <p:cNvPr id="6150" name="AutoShape 6"/>
          <p:cNvCxnSpPr>
            <a:cxnSpLocks noChangeShapeType="1"/>
            <a:stCxn id="6147" idx="2"/>
          </p:cNvCxnSpPr>
          <p:nvPr/>
        </p:nvCxnSpPr>
        <p:spPr bwMode="auto">
          <a:xfrm rot="16200000" flipH="1">
            <a:off x="2419350" y="1581150"/>
            <a:ext cx="457200" cy="2781300"/>
          </a:xfrm>
          <a:prstGeom prst="bentConnector2">
            <a:avLst/>
          </a:prstGeom>
          <a:noFill/>
          <a:ln w="9525">
            <a:solidFill>
              <a:schemeClr val="tx1"/>
            </a:solidFill>
            <a:miter lim="800000"/>
            <a:headEnd/>
            <a:tailEnd/>
          </a:ln>
        </p:spPr>
      </p:cxnSp>
      <p:cxnSp>
        <p:nvCxnSpPr>
          <p:cNvPr id="6151" name="AutoShape 7"/>
          <p:cNvCxnSpPr>
            <a:cxnSpLocks noChangeShapeType="1"/>
            <a:endCxn id="6149" idx="2"/>
          </p:cNvCxnSpPr>
          <p:nvPr/>
        </p:nvCxnSpPr>
        <p:spPr bwMode="auto">
          <a:xfrm flipV="1">
            <a:off x="3962400" y="2743200"/>
            <a:ext cx="3810000" cy="457200"/>
          </a:xfrm>
          <a:prstGeom prst="bentConnector2">
            <a:avLst/>
          </a:prstGeom>
          <a:noFill/>
          <a:ln w="9525">
            <a:solidFill>
              <a:schemeClr val="tx1"/>
            </a:solidFill>
            <a:miter lim="800000"/>
            <a:headEnd/>
            <a:tailEnd/>
          </a:ln>
        </p:spPr>
      </p:cxnSp>
      <p:sp>
        <p:nvSpPr>
          <p:cNvPr id="6152" name="Line 8"/>
          <p:cNvSpPr>
            <a:spLocks noChangeShapeType="1"/>
          </p:cNvSpPr>
          <p:nvPr/>
        </p:nvSpPr>
        <p:spPr bwMode="auto">
          <a:xfrm flipV="1">
            <a:off x="4648200" y="2743200"/>
            <a:ext cx="0" cy="457200"/>
          </a:xfrm>
          <a:prstGeom prst="line">
            <a:avLst/>
          </a:prstGeom>
          <a:noFill/>
          <a:ln w="9525">
            <a:solidFill>
              <a:schemeClr val="tx1"/>
            </a:solidFill>
            <a:round/>
            <a:headEnd/>
            <a:tailEnd/>
          </a:ln>
        </p:spPr>
        <p:txBody>
          <a:bodyPr/>
          <a:lstStyle/>
          <a:p>
            <a:endParaRPr lang="en-US"/>
          </a:p>
        </p:txBody>
      </p:sp>
      <p:sp>
        <p:nvSpPr>
          <p:cNvPr id="6153" name="Rectangle 9"/>
          <p:cNvSpPr>
            <a:spLocks noChangeArrowheads="1"/>
          </p:cNvSpPr>
          <p:nvPr/>
        </p:nvSpPr>
        <p:spPr bwMode="auto">
          <a:xfrm>
            <a:off x="0" y="5029200"/>
            <a:ext cx="1066800" cy="381000"/>
          </a:xfrm>
          <a:prstGeom prst="rect">
            <a:avLst/>
          </a:prstGeom>
          <a:solidFill>
            <a:schemeClr val="accent1"/>
          </a:solidFill>
          <a:ln w="9525">
            <a:solidFill>
              <a:schemeClr val="tx1"/>
            </a:solidFill>
            <a:miter lim="800000"/>
            <a:headEnd/>
            <a:tailEnd/>
          </a:ln>
        </p:spPr>
        <p:txBody>
          <a:bodyPr wrap="none" anchor="ctr"/>
          <a:lstStyle/>
          <a:p>
            <a:r>
              <a:rPr lang="en-US"/>
              <a:t>Bangsa</a:t>
            </a:r>
          </a:p>
        </p:txBody>
      </p:sp>
      <p:sp>
        <p:nvSpPr>
          <p:cNvPr id="6154" name="Oval 10"/>
          <p:cNvSpPr>
            <a:spLocks noChangeArrowheads="1"/>
          </p:cNvSpPr>
          <p:nvPr/>
        </p:nvSpPr>
        <p:spPr bwMode="auto">
          <a:xfrm>
            <a:off x="1524000" y="4267200"/>
            <a:ext cx="2590800" cy="1752600"/>
          </a:xfrm>
          <a:prstGeom prst="ellipse">
            <a:avLst/>
          </a:prstGeom>
          <a:solidFill>
            <a:schemeClr val="accent1"/>
          </a:solidFill>
          <a:ln w="9525">
            <a:solidFill>
              <a:schemeClr val="tx1"/>
            </a:solidFill>
            <a:round/>
            <a:headEnd/>
            <a:tailEnd/>
          </a:ln>
        </p:spPr>
        <p:txBody>
          <a:bodyPr wrap="none" anchor="ctr"/>
          <a:lstStyle/>
          <a:p>
            <a:r>
              <a:rPr lang="en-US"/>
              <a:t>GEOSTRATEGI</a:t>
            </a:r>
          </a:p>
        </p:txBody>
      </p:sp>
      <p:sp>
        <p:nvSpPr>
          <p:cNvPr id="6155" name="Rectangle 11"/>
          <p:cNvSpPr>
            <a:spLocks noChangeArrowheads="1"/>
          </p:cNvSpPr>
          <p:nvPr/>
        </p:nvSpPr>
        <p:spPr bwMode="auto">
          <a:xfrm>
            <a:off x="4495800" y="3810000"/>
            <a:ext cx="1143000" cy="1066800"/>
          </a:xfrm>
          <a:prstGeom prst="rect">
            <a:avLst/>
          </a:prstGeom>
          <a:solidFill>
            <a:schemeClr val="accent1"/>
          </a:solidFill>
          <a:ln w="9525">
            <a:solidFill>
              <a:schemeClr val="tx1"/>
            </a:solidFill>
            <a:miter lim="800000"/>
            <a:headEnd/>
            <a:tailEnd/>
          </a:ln>
        </p:spPr>
        <p:txBody>
          <a:bodyPr wrap="none" anchor="ctr"/>
          <a:lstStyle/>
          <a:p>
            <a:r>
              <a:rPr lang="en-US"/>
              <a:t>Wil.&amp; </a:t>
            </a:r>
          </a:p>
          <a:p>
            <a:r>
              <a:rPr lang="en-US"/>
              <a:t>R. Lingk.</a:t>
            </a:r>
          </a:p>
          <a:p>
            <a:r>
              <a:rPr lang="en-US"/>
              <a:t>Nasional</a:t>
            </a:r>
          </a:p>
        </p:txBody>
      </p:sp>
      <p:sp>
        <p:nvSpPr>
          <p:cNvPr id="6156" name="Rectangle 12"/>
          <p:cNvSpPr>
            <a:spLocks noChangeArrowheads="1"/>
          </p:cNvSpPr>
          <p:nvPr/>
        </p:nvSpPr>
        <p:spPr bwMode="auto">
          <a:xfrm>
            <a:off x="4495800" y="5562600"/>
            <a:ext cx="1143000" cy="1066800"/>
          </a:xfrm>
          <a:prstGeom prst="rect">
            <a:avLst/>
          </a:prstGeom>
          <a:solidFill>
            <a:schemeClr val="accent1"/>
          </a:solidFill>
          <a:ln w="9525">
            <a:solidFill>
              <a:schemeClr val="tx1"/>
            </a:solidFill>
            <a:miter lim="800000"/>
            <a:headEnd/>
            <a:tailEnd/>
          </a:ln>
        </p:spPr>
        <p:txBody>
          <a:bodyPr wrap="none" anchor="ctr"/>
          <a:lstStyle/>
          <a:p>
            <a:r>
              <a:rPr lang="en-US"/>
              <a:t>Kebijakan</a:t>
            </a:r>
          </a:p>
          <a:p>
            <a:r>
              <a:rPr lang="en-US"/>
              <a:t>Sarana</a:t>
            </a:r>
          </a:p>
          <a:p>
            <a:r>
              <a:rPr lang="en-US"/>
              <a:t>Sasaran</a:t>
            </a:r>
          </a:p>
        </p:txBody>
      </p:sp>
      <p:sp>
        <p:nvSpPr>
          <p:cNvPr id="6157" name="Rectangle 13"/>
          <p:cNvSpPr>
            <a:spLocks noChangeArrowheads="1"/>
          </p:cNvSpPr>
          <p:nvPr/>
        </p:nvSpPr>
        <p:spPr bwMode="auto">
          <a:xfrm>
            <a:off x="6248400" y="4800600"/>
            <a:ext cx="1447800" cy="838200"/>
          </a:xfrm>
          <a:prstGeom prst="rect">
            <a:avLst/>
          </a:prstGeom>
          <a:solidFill>
            <a:schemeClr val="accent1"/>
          </a:solidFill>
          <a:ln w="9525">
            <a:solidFill>
              <a:schemeClr val="tx1"/>
            </a:solidFill>
            <a:miter lim="800000"/>
            <a:headEnd/>
            <a:tailEnd/>
          </a:ln>
        </p:spPr>
        <p:txBody>
          <a:bodyPr wrap="none" anchor="ctr"/>
          <a:lstStyle/>
          <a:p>
            <a:r>
              <a:rPr lang="en-US"/>
              <a:t>Kepentingan </a:t>
            </a:r>
          </a:p>
          <a:p>
            <a:r>
              <a:rPr lang="en-US"/>
              <a:t>Nasional</a:t>
            </a:r>
          </a:p>
        </p:txBody>
      </p:sp>
      <p:sp>
        <p:nvSpPr>
          <p:cNvPr id="6158" name="Rectangle 14"/>
          <p:cNvSpPr>
            <a:spLocks noChangeArrowheads="1"/>
          </p:cNvSpPr>
          <p:nvPr/>
        </p:nvSpPr>
        <p:spPr bwMode="auto">
          <a:xfrm>
            <a:off x="8229600" y="3048000"/>
            <a:ext cx="381000" cy="3581400"/>
          </a:xfrm>
          <a:prstGeom prst="rect">
            <a:avLst/>
          </a:prstGeom>
          <a:solidFill>
            <a:schemeClr val="accent1"/>
          </a:solidFill>
          <a:ln w="9525">
            <a:solidFill>
              <a:schemeClr val="tx1"/>
            </a:solidFill>
            <a:miter lim="800000"/>
            <a:headEnd/>
            <a:tailEnd/>
          </a:ln>
        </p:spPr>
        <p:txBody>
          <a:bodyPr wrap="none" anchor="ctr"/>
          <a:lstStyle/>
          <a:p>
            <a:r>
              <a:rPr lang="en-US"/>
              <a:t>T</a:t>
            </a:r>
          </a:p>
          <a:p>
            <a:r>
              <a:rPr lang="en-US"/>
              <a:t>U</a:t>
            </a:r>
          </a:p>
          <a:p>
            <a:r>
              <a:rPr lang="en-US"/>
              <a:t>J</a:t>
            </a:r>
          </a:p>
          <a:p>
            <a:r>
              <a:rPr lang="en-US"/>
              <a:t>U</a:t>
            </a:r>
          </a:p>
          <a:p>
            <a:r>
              <a:rPr lang="en-US"/>
              <a:t>A</a:t>
            </a:r>
          </a:p>
          <a:p>
            <a:r>
              <a:rPr lang="en-US"/>
              <a:t>N</a:t>
            </a:r>
          </a:p>
          <a:p>
            <a:endParaRPr lang="en-US"/>
          </a:p>
          <a:p>
            <a:r>
              <a:rPr lang="en-US"/>
              <a:t>N</a:t>
            </a:r>
          </a:p>
          <a:p>
            <a:r>
              <a:rPr lang="en-US"/>
              <a:t>E</a:t>
            </a:r>
          </a:p>
          <a:p>
            <a:r>
              <a:rPr lang="en-US"/>
              <a:t>G</a:t>
            </a:r>
          </a:p>
          <a:p>
            <a:r>
              <a:rPr lang="en-US"/>
              <a:t>A</a:t>
            </a:r>
          </a:p>
          <a:p>
            <a:r>
              <a:rPr lang="en-US"/>
              <a:t>R</a:t>
            </a:r>
          </a:p>
          <a:p>
            <a:r>
              <a:rPr lang="en-US"/>
              <a:t>A</a:t>
            </a:r>
          </a:p>
        </p:txBody>
      </p:sp>
      <p:sp>
        <p:nvSpPr>
          <p:cNvPr id="6159" name="AutoShape 15"/>
          <p:cNvSpPr>
            <a:spLocks noChangeArrowheads="1"/>
          </p:cNvSpPr>
          <p:nvPr/>
        </p:nvSpPr>
        <p:spPr bwMode="auto">
          <a:xfrm>
            <a:off x="1143000" y="5105400"/>
            <a:ext cx="304800" cy="228600"/>
          </a:xfrm>
          <a:prstGeom prst="rightArrow">
            <a:avLst>
              <a:gd name="adj1" fmla="val 50000"/>
              <a:gd name="adj2" fmla="val 33333"/>
            </a:avLst>
          </a:prstGeom>
          <a:solidFill>
            <a:schemeClr val="accent1"/>
          </a:solidFill>
          <a:ln w="9525">
            <a:solidFill>
              <a:schemeClr val="tx1"/>
            </a:solidFill>
            <a:miter lim="800000"/>
            <a:headEnd/>
            <a:tailEnd/>
          </a:ln>
        </p:spPr>
        <p:txBody>
          <a:bodyPr wrap="none" anchor="ctr"/>
          <a:lstStyle/>
          <a:p>
            <a:endParaRPr lang="en-US"/>
          </a:p>
        </p:txBody>
      </p:sp>
      <p:sp>
        <p:nvSpPr>
          <p:cNvPr id="6160" name="AutoShape 16"/>
          <p:cNvSpPr>
            <a:spLocks noChangeArrowheads="1"/>
          </p:cNvSpPr>
          <p:nvPr/>
        </p:nvSpPr>
        <p:spPr bwMode="auto">
          <a:xfrm rot="-1216954">
            <a:off x="3733800" y="4267200"/>
            <a:ext cx="685800" cy="152400"/>
          </a:xfrm>
          <a:prstGeom prst="righ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6161" name="AutoShape 17"/>
          <p:cNvSpPr>
            <a:spLocks noChangeArrowheads="1"/>
          </p:cNvSpPr>
          <p:nvPr/>
        </p:nvSpPr>
        <p:spPr bwMode="auto">
          <a:xfrm rot="2140584">
            <a:off x="3733800" y="5943600"/>
            <a:ext cx="685800" cy="152400"/>
          </a:xfrm>
          <a:prstGeom prst="righ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6162" name="AutoShape 18"/>
          <p:cNvSpPr>
            <a:spLocks noChangeArrowheads="1"/>
          </p:cNvSpPr>
          <p:nvPr/>
        </p:nvSpPr>
        <p:spPr bwMode="auto">
          <a:xfrm rot="1882380">
            <a:off x="5715000" y="4419600"/>
            <a:ext cx="685800" cy="152400"/>
          </a:xfrm>
          <a:prstGeom prst="righ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6163" name="AutoShape 19"/>
          <p:cNvSpPr>
            <a:spLocks noChangeArrowheads="1"/>
          </p:cNvSpPr>
          <p:nvPr/>
        </p:nvSpPr>
        <p:spPr bwMode="auto">
          <a:xfrm rot="-2598919">
            <a:off x="5715000" y="5867400"/>
            <a:ext cx="685800" cy="152400"/>
          </a:xfrm>
          <a:prstGeom prst="righ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6164" name="AutoShape 20"/>
          <p:cNvSpPr>
            <a:spLocks noChangeArrowheads="1"/>
          </p:cNvSpPr>
          <p:nvPr/>
        </p:nvSpPr>
        <p:spPr bwMode="auto">
          <a:xfrm>
            <a:off x="7848600" y="5105400"/>
            <a:ext cx="304800" cy="228600"/>
          </a:xfrm>
          <a:prstGeom prst="rightArrow">
            <a:avLst>
              <a:gd name="adj1" fmla="val 50000"/>
              <a:gd name="adj2" fmla="val 33333"/>
            </a:avLst>
          </a:prstGeom>
          <a:solidFill>
            <a:schemeClr val="accent1"/>
          </a:solidFill>
          <a:ln w="9525">
            <a:solidFill>
              <a:schemeClr val="tx1"/>
            </a:solidFill>
            <a:miter lim="800000"/>
            <a:headEnd/>
            <a:tailEnd/>
          </a:ln>
        </p:spPr>
        <p:txBody>
          <a:bodyPr wrap="none" anchor="ctr"/>
          <a:lstStyle/>
          <a:p>
            <a:endParaRPr lang="en-US"/>
          </a:p>
        </p:txBody>
      </p:sp>
      <p:cxnSp>
        <p:nvCxnSpPr>
          <p:cNvPr id="6165" name="AutoShape 21"/>
          <p:cNvCxnSpPr>
            <a:cxnSpLocks noChangeShapeType="1"/>
            <a:stCxn id="6154" idx="0"/>
            <a:endCxn id="6152" idx="0"/>
          </p:cNvCxnSpPr>
          <p:nvPr/>
        </p:nvCxnSpPr>
        <p:spPr bwMode="auto">
          <a:xfrm rot="-5400000">
            <a:off x="3200400" y="2819400"/>
            <a:ext cx="1066800" cy="1828800"/>
          </a:xfrm>
          <a:prstGeom prst="bentConnector3">
            <a:avLst>
              <a:gd name="adj1" fmla="val 73065"/>
            </a:avLst>
          </a:prstGeom>
          <a:noFill/>
          <a:ln w="9525">
            <a:solidFill>
              <a:schemeClr val="tx1"/>
            </a:solidFill>
            <a:miter lim="800000"/>
            <a:headEnd/>
            <a:tailEnd type="triangle" w="med" len="med"/>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962400" y="304800"/>
            <a:ext cx="1600200" cy="685800"/>
          </a:xfrm>
          <a:prstGeom prst="rect">
            <a:avLst/>
          </a:prstGeom>
          <a:solidFill>
            <a:schemeClr val="accent1"/>
          </a:solidFill>
          <a:ln w="9525">
            <a:solidFill>
              <a:schemeClr val="tx1"/>
            </a:solidFill>
            <a:miter lim="800000"/>
            <a:headEnd/>
            <a:tailEnd/>
          </a:ln>
        </p:spPr>
        <p:txBody>
          <a:bodyPr wrap="none" anchor="ctr"/>
          <a:lstStyle/>
          <a:p>
            <a:r>
              <a:rPr lang="en-US"/>
              <a:t>TANNAS</a:t>
            </a:r>
          </a:p>
        </p:txBody>
      </p:sp>
      <p:sp>
        <p:nvSpPr>
          <p:cNvPr id="7171" name="Rectangle 3"/>
          <p:cNvSpPr>
            <a:spLocks noChangeArrowheads="1"/>
          </p:cNvSpPr>
          <p:nvPr/>
        </p:nvSpPr>
        <p:spPr bwMode="auto">
          <a:xfrm>
            <a:off x="228600" y="1905000"/>
            <a:ext cx="1295400" cy="1066800"/>
          </a:xfrm>
          <a:prstGeom prst="rect">
            <a:avLst/>
          </a:prstGeom>
          <a:solidFill>
            <a:schemeClr val="accent1"/>
          </a:solidFill>
          <a:ln w="9525">
            <a:solidFill>
              <a:schemeClr val="tx1"/>
            </a:solidFill>
            <a:miter lim="800000"/>
            <a:headEnd/>
            <a:tailEnd/>
          </a:ln>
        </p:spPr>
        <p:txBody>
          <a:bodyPr wrap="none" anchor="ctr"/>
          <a:lstStyle/>
          <a:p>
            <a:r>
              <a:rPr lang="en-US"/>
              <a:t>Perkemb.</a:t>
            </a:r>
          </a:p>
          <a:p>
            <a:r>
              <a:rPr lang="en-US"/>
              <a:t>Konsep </a:t>
            </a:r>
          </a:p>
          <a:p>
            <a:r>
              <a:rPr lang="en-US"/>
              <a:t>Tannas</a:t>
            </a:r>
          </a:p>
        </p:txBody>
      </p:sp>
      <p:sp>
        <p:nvSpPr>
          <p:cNvPr id="7172" name="Rectangle 4"/>
          <p:cNvSpPr>
            <a:spLocks noChangeArrowheads="1"/>
          </p:cNvSpPr>
          <p:nvPr/>
        </p:nvSpPr>
        <p:spPr bwMode="auto">
          <a:xfrm>
            <a:off x="1752600" y="1828800"/>
            <a:ext cx="1600200" cy="1143000"/>
          </a:xfrm>
          <a:prstGeom prst="rect">
            <a:avLst/>
          </a:prstGeom>
          <a:solidFill>
            <a:schemeClr val="accent1"/>
          </a:solidFill>
          <a:ln w="9525">
            <a:solidFill>
              <a:schemeClr val="tx1"/>
            </a:solidFill>
            <a:miter lim="800000"/>
            <a:headEnd/>
            <a:tailEnd/>
          </a:ln>
        </p:spPr>
        <p:txBody>
          <a:bodyPr wrap="none" anchor="ctr"/>
          <a:lstStyle/>
          <a:p>
            <a:r>
              <a:rPr lang="en-US"/>
              <a:t>Hakikat </a:t>
            </a:r>
          </a:p>
          <a:p>
            <a:r>
              <a:rPr lang="en-US"/>
              <a:t>Tannas</a:t>
            </a:r>
          </a:p>
        </p:txBody>
      </p:sp>
      <p:sp>
        <p:nvSpPr>
          <p:cNvPr id="7173" name="Rectangle 5"/>
          <p:cNvSpPr>
            <a:spLocks noChangeArrowheads="1"/>
          </p:cNvSpPr>
          <p:nvPr/>
        </p:nvSpPr>
        <p:spPr bwMode="auto">
          <a:xfrm>
            <a:off x="3962400" y="1828800"/>
            <a:ext cx="1447800" cy="1143000"/>
          </a:xfrm>
          <a:prstGeom prst="rect">
            <a:avLst/>
          </a:prstGeom>
          <a:solidFill>
            <a:schemeClr val="accent1"/>
          </a:solidFill>
          <a:ln w="9525">
            <a:solidFill>
              <a:schemeClr val="tx1"/>
            </a:solidFill>
            <a:miter lim="800000"/>
            <a:headEnd/>
            <a:tailEnd/>
          </a:ln>
        </p:spPr>
        <p:txBody>
          <a:bodyPr wrap="none" anchor="ctr"/>
          <a:lstStyle/>
          <a:p>
            <a:r>
              <a:rPr lang="en-US"/>
              <a:t>Sifat2</a:t>
            </a:r>
          </a:p>
          <a:p>
            <a:r>
              <a:rPr lang="en-US"/>
              <a:t>Tannas</a:t>
            </a:r>
          </a:p>
        </p:txBody>
      </p:sp>
      <p:sp>
        <p:nvSpPr>
          <p:cNvPr id="7174" name="Rectangle 6"/>
          <p:cNvSpPr>
            <a:spLocks noChangeArrowheads="1"/>
          </p:cNvSpPr>
          <p:nvPr/>
        </p:nvSpPr>
        <p:spPr bwMode="auto">
          <a:xfrm>
            <a:off x="5791200" y="1828800"/>
            <a:ext cx="1371600" cy="1143000"/>
          </a:xfrm>
          <a:prstGeom prst="rect">
            <a:avLst/>
          </a:prstGeom>
          <a:solidFill>
            <a:schemeClr val="accent1"/>
          </a:solidFill>
          <a:ln w="9525">
            <a:solidFill>
              <a:schemeClr val="tx1"/>
            </a:solidFill>
            <a:miter lim="800000"/>
            <a:headEnd/>
            <a:tailEnd/>
          </a:ln>
        </p:spPr>
        <p:txBody>
          <a:bodyPr wrap="none" anchor="ctr"/>
          <a:lstStyle/>
          <a:p>
            <a:r>
              <a:rPr lang="en-US"/>
              <a:t>Konsepsi</a:t>
            </a:r>
          </a:p>
          <a:p>
            <a:r>
              <a:rPr lang="en-US"/>
              <a:t>Dasar</a:t>
            </a:r>
          </a:p>
          <a:p>
            <a:r>
              <a:rPr lang="en-US"/>
              <a:t>Tannas</a:t>
            </a:r>
          </a:p>
        </p:txBody>
      </p:sp>
      <p:sp>
        <p:nvSpPr>
          <p:cNvPr id="7175" name="Rectangle 7"/>
          <p:cNvSpPr>
            <a:spLocks noChangeArrowheads="1"/>
          </p:cNvSpPr>
          <p:nvPr/>
        </p:nvSpPr>
        <p:spPr bwMode="auto">
          <a:xfrm>
            <a:off x="7543800" y="1905000"/>
            <a:ext cx="1295400" cy="1066800"/>
          </a:xfrm>
          <a:prstGeom prst="rect">
            <a:avLst/>
          </a:prstGeom>
          <a:solidFill>
            <a:schemeClr val="accent1"/>
          </a:solidFill>
          <a:ln w="9525">
            <a:solidFill>
              <a:schemeClr val="tx1"/>
            </a:solidFill>
            <a:miter lim="800000"/>
            <a:headEnd/>
            <a:tailEnd/>
          </a:ln>
        </p:spPr>
        <p:txBody>
          <a:bodyPr wrap="none" anchor="ctr"/>
          <a:lstStyle/>
          <a:p>
            <a:r>
              <a:rPr lang="en-US"/>
              <a:t>Komponen</a:t>
            </a:r>
          </a:p>
          <a:p>
            <a:r>
              <a:rPr lang="en-US"/>
              <a:t>Strategi</a:t>
            </a:r>
          </a:p>
          <a:p>
            <a:r>
              <a:rPr lang="en-US"/>
              <a:t>Asta-Gatra</a:t>
            </a:r>
          </a:p>
        </p:txBody>
      </p:sp>
      <p:sp>
        <p:nvSpPr>
          <p:cNvPr id="7176" name="Rectangle 8"/>
          <p:cNvSpPr>
            <a:spLocks noChangeArrowheads="1"/>
          </p:cNvSpPr>
          <p:nvPr/>
        </p:nvSpPr>
        <p:spPr bwMode="auto">
          <a:xfrm>
            <a:off x="1905000" y="4419600"/>
            <a:ext cx="1295400" cy="1295400"/>
          </a:xfrm>
          <a:prstGeom prst="rect">
            <a:avLst/>
          </a:prstGeom>
          <a:solidFill>
            <a:schemeClr val="accent1"/>
          </a:solidFill>
          <a:ln w="9525">
            <a:solidFill>
              <a:schemeClr val="tx1"/>
            </a:solidFill>
            <a:miter lim="800000"/>
            <a:headEnd/>
            <a:tailEnd/>
          </a:ln>
        </p:spPr>
        <p:txBody>
          <a:bodyPr wrap="none" anchor="ctr"/>
          <a:lstStyle/>
          <a:p>
            <a:r>
              <a:rPr lang="en-US"/>
              <a:t>Model</a:t>
            </a:r>
          </a:p>
          <a:p>
            <a:r>
              <a:rPr lang="en-US"/>
              <a:t>Asta Gatra</a:t>
            </a:r>
          </a:p>
        </p:txBody>
      </p:sp>
      <p:sp>
        <p:nvSpPr>
          <p:cNvPr id="7177" name="Rectangle 9"/>
          <p:cNvSpPr>
            <a:spLocks noChangeArrowheads="1"/>
          </p:cNvSpPr>
          <p:nvPr/>
        </p:nvSpPr>
        <p:spPr bwMode="auto">
          <a:xfrm>
            <a:off x="3657600" y="4419600"/>
            <a:ext cx="1447800" cy="1295400"/>
          </a:xfrm>
          <a:prstGeom prst="rect">
            <a:avLst/>
          </a:prstGeom>
          <a:solidFill>
            <a:schemeClr val="accent1"/>
          </a:solidFill>
          <a:ln w="9525">
            <a:solidFill>
              <a:schemeClr val="tx1"/>
            </a:solidFill>
            <a:miter lim="800000"/>
            <a:headEnd/>
            <a:tailEnd/>
          </a:ln>
        </p:spPr>
        <p:txBody>
          <a:bodyPr wrap="none" anchor="ctr"/>
          <a:lstStyle/>
          <a:p>
            <a:r>
              <a:rPr lang="en-US"/>
              <a:t>Model </a:t>
            </a:r>
          </a:p>
          <a:p>
            <a:r>
              <a:rPr lang="en-US"/>
              <a:t>Morgenthau</a:t>
            </a:r>
          </a:p>
        </p:txBody>
      </p:sp>
      <p:sp>
        <p:nvSpPr>
          <p:cNvPr id="7178" name="Rectangle 10"/>
          <p:cNvSpPr>
            <a:spLocks noChangeArrowheads="1"/>
          </p:cNvSpPr>
          <p:nvPr/>
        </p:nvSpPr>
        <p:spPr bwMode="auto">
          <a:xfrm>
            <a:off x="5486400" y="4419600"/>
            <a:ext cx="1295400" cy="1295400"/>
          </a:xfrm>
          <a:prstGeom prst="rect">
            <a:avLst/>
          </a:prstGeom>
          <a:solidFill>
            <a:schemeClr val="accent1"/>
          </a:solidFill>
          <a:ln w="9525">
            <a:solidFill>
              <a:schemeClr val="tx1"/>
            </a:solidFill>
            <a:miter lim="800000"/>
            <a:headEnd/>
            <a:tailEnd/>
          </a:ln>
        </p:spPr>
        <p:txBody>
          <a:bodyPr wrap="none" anchor="ctr"/>
          <a:lstStyle/>
          <a:p>
            <a:r>
              <a:rPr lang="en-US"/>
              <a:t>Model</a:t>
            </a:r>
          </a:p>
          <a:p>
            <a:r>
              <a:rPr lang="en-US"/>
              <a:t>Mahan</a:t>
            </a:r>
          </a:p>
        </p:txBody>
      </p:sp>
      <p:sp>
        <p:nvSpPr>
          <p:cNvPr id="7179" name="Rectangle 11"/>
          <p:cNvSpPr>
            <a:spLocks noChangeArrowheads="1"/>
          </p:cNvSpPr>
          <p:nvPr/>
        </p:nvSpPr>
        <p:spPr bwMode="auto">
          <a:xfrm>
            <a:off x="7239000" y="4419600"/>
            <a:ext cx="1219200" cy="1295400"/>
          </a:xfrm>
          <a:prstGeom prst="rect">
            <a:avLst/>
          </a:prstGeom>
          <a:solidFill>
            <a:schemeClr val="accent1"/>
          </a:solidFill>
          <a:ln w="9525">
            <a:solidFill>
              <a:schemeClr val="tx1"/>
            </a:solidFill>
            <a:miter lim="800000"/>
            <a:headEnd/>
            <a:tailEnd/>
          </a:ln>
        </p:spPr>
        <p:txBody>
          <a:bodyPr wrap="none" anchor="ctr"/>
          <a:lstStyle/>
          <a:p>
            <a:r>
              <a:rPr lang="en-US"/>
              <a:t>Model</a:t>
            </a:r>
          </a:p>
          <a:p>
            <a:r>
              <a:rPr lang="en-US"/>
              <a:t>Cline</a:t>
            </a:r>
          </a:p>
        </p:txBody>
      </p:sp>
      <p:cxnSp>
        <p:nvCxnSpPr>
          <p:cNvPr id="7180" name="AutoShape 12"/>
          <p:cNvCxnSpPr>
            <a:cxnSpLocks noChangeShapeType="1"/>
            <a:stCxn id="7170" idx="2"/>
            <a:endCxn id="7171" idx="0"/>
          </p:cNvCxnSpPr>
          <p:nvPr/>
        </p:nvCxnSpPr>
        <p:spPr bwMode="auto">
          <a:xfrm rot="5400000">
            <a:off x="2362200" y="-495300"/>
            <a:ext cx="914400" cy="3886200"/>
          </a:xfrm>
          <a:prstGeom prst="bentConnector3">
            <a:avLst>
              <a:gd name="adj1" fmla="val 50000"/>
            </a:avLst>
          </a:prstGeom>
          <a:noFill/>
          <a:ln w="9525">
            <a:solidFill>
              <a:schemeClr val="tx1"/>
            </a:solidFill>
            <a:miter lim="800000"/>
            <a:headEnd/>
            <a:tailEnd/>
          </a:ln>
        </p:spPr>
      </p:cxnSp>
      <p:cxnSp>
        <p:nvCxnSpPr>
          <p:cNvPr id="7181" name="AutoShape 13"/>
          <p:cNvCxnSpPr>
            <a:cxnSpLocks noChangeShapeType="1"/>
            <a:stCxn id="7170" idx="2"/>
            <a:endCxn id="7175" idx="0"/>
          </p:cNvCxnSpPr>
          <p:nvPr/>
        </p:nvCxnSpPr>
        <p:spPr bwMode="auto">
          <a:xfrm rot="16200000" flipH="1">
            <a:off x="6019800" y="-266700"/>
            <a:ext cx="914400" cy="3429000"/>
          </a:xfrm>
          <a:prstGeom prst="bentConnector3">
            <a:avLst>
              <a:gd name="adj1" fmla="val 50000"/>
            </a:avLst>
          </a:prstGeom>
          <a:noFill/>
          <a:ln w="9525">
            <a:solidFill>
              <a:schemeClr val="tx1"/>
            </a:solidFill>
            <a:miter lim="800000"/>
            <a:headEnd/>
            <a:tailEnd/>
          </a:ln>
        </p:spPr>
      </p:cxnSp>
      <p:cxnSp>
        <p:nvCxnSpPr>
          <p:cNvPr id="7182" name="AutoShape 14"/>
          <p:cNvCxnSpPr>
            <a:cxnSpLocks noChangeShapeType="1"/>
          </p:cNvCxnSpPr>
          <p:nvPr/>
        </p:nvCxnSpPr>
        <p:spPr bwMode="auto">
          <a:xfrm flipV="1">
            <a:off x="4724400" y="1371600"/>
            <a:ext cx="38100" cy="457200"/>
          </a:xfrm>
          <a:prstGeom prst="straightConnector1">
            <a:avLst/>
          </a:prstGeom>
          <a:noFill/>
          <a:ln w="9525">
            <a:solidFill>
              <a:schemeClr val="tx1"/>
            </a:solidFill>
            <a:round/>
            <a:headEnd/>
            <a:tailEnd/>
          </a:ln>
        </p:spPr>
      </p:cxnSp>
      <p:sp>
        <p:nvSpPr>
          <p:cNvPr id="7183" name="Line 15"/>
          <p:cNvSpPr>
            <a:spLocks noChangeShapeType="1"/>
          </p:cNvSpPr>
          <p:nvPr/>
        </p:nvSpPr>
        <p:spPr bwMode="auto">
          <a:xfrm flipV="1">
            <a:off x="6553200" y="1371600"/>
            <a:ext cx="0" cy="457200"/>
          </a:xfrm>
          <a:prstGeom prst="line">
            <a:avLst/>
          </a:prstGeom>
          <a:noFill/>
          <a:ln w="9525">
            <a:solidFill>
              <a:schemeClr val="tx1"/>
            </a:solidFill>
            <a:round/>
            <a:headEnd/>
            <a:tailEnd/>
          </a:ln>
        </p:spPr>
        <p:txBody>
          <a:bodyPr/>
          <a:lstStyle/>
          <a:p>
            <a:endParaRPr lang="en-US"/>
          </a:p>
        </p:txBody>
      </p:sp>
      <p:sp>
        <p:nvSpPr>
          <p:cNvPr id="7184" name="Line 16"/>
          <p:cNvSpPr>
            <a:spLocks noChangeShapeType="1"/>
          </p:cNvSpPr>
          <p:nvPr/>
        </p:nvSpPr>
        <p:spPr bwMode="auto">
          <a:xfrm flipV="1">
            <a:off x="2514600" y="1371600"/>
            <a:ext cx="0" cy="457200"/>
          </a:xfrm>
          <a:prstGeom prst="line">
            <a:avLst/>
          </a:prstGeom>
          <a:noFill/>
          <a:ln w="9525">
            <a:solidFill>
              <a:schemeClr val="tx1"/>
            </a:solidFill>
            <a:round/>
            <a:headEnd/>
            <a:tailEnd/>
          </a:ln>
        </p:spPr>
        <p:txBody>
          <a:bodyPr/>
          <a:lstStyle/>
          <a:p>
            <a:endParaRPr lang="en-US"/>
          </a:p>
        </p:txBody>
      </p:sp>
      <p:cxnSp>
        <p:nvCxnSpPr>
          <p:cNvPr id="7185" name="AutoShape 17"/>
          <p:cNvCxnSpPr>
            <a:cxnSpLocks noChangeShapeType="1"/>
            <a:stCxn id="7174" idx="2"/>
            <a:endCxn id="7176" idx="0"/>
          </p:cNvCxnSpPr>
          <p:nvPr/>
        </p:nvCxnSpPr>
        <p:spPr bwMode="auto">
          <a:xfrm rot="5400000">
            <a:off x="3790950" y="1733550"/>
            <a:ext cx="1447800" cy="3924300"/>
          </a:xfrm>
          <a:prstGeom prst="bentConnector3">
            <a:avLst>
              <a:gd name="adj1" fmla="val 50000"/>
            </a:avLst>
          </a:prstGeom>
          <a:noFill/>
          <a:ln w="9525">
            <a:solidFill>
              <a:schemeClr val="tx1"/>
            </a:solidFill>
            <a:miter lim="800000"/>
            <a:headEnd/>
            <a:tailEnd/>
          </a:ln>
        </p:spPr>
      </p:cxnSp>
      <p:sp>
        <p:nvSpPr>
          <p:cNvPr id="7186" name="Line 18"/>
          <p:cNvSpPr>
            <a:spLocks noChangeShapeType="1"/>
          </p:cNvSpPr>
          <p:nvPr/>
        </p:nvSpPr>
        <p:spPr bwMode="auto">
          <a:xfrm>
            <a:off x="4419600" y="3657600"/>
            <a:ext cx="0" cy="762000"/>
          </a:xfrm>
          <a:prstGeom prst="line">
            <a:avLst/>
          </a:prstGeom>
          <a:noFill/>
          <a:ln w="9525">
            <a:solidFill>
              <a:schemeClr val="tx1"/>
            </a:solidFill>
            <a:round/>
            <a:headEnd/>
            <a:tailEnd/>
          </a:ln>
        </p:spPr>
        <p:txBody>
          <a:bodyPr/>
          <a:lstStyle/>
          <a:p>
            <a:endParaRPr lang="en-US"/>
          </a:p>
        </p:txBody>
      </p:sp>
      <p:sp>
        <p:nvSpPr>
          <p:cNvPr id="7187" name="Line 19"/>
          <p:cNvSpPr>
            <a:spLocks noChangeShapeType="1"/>
          </p:cNvSpPr>
          <p:nvPr/>
        </p:nvSpPr>
        <p:spPr bwMode="auto">
          <a:xfrm>
            <a:off x="6096000" y="3657600"/>
            <a:ext cx="0" cy="762000"/>
          </a:xfrm>
          <a:prstGeom prst="line">
            <a:avLst/>
          </a:prstGeom>
          <a:noFill/>
          <a:ln w="9525">
            <a:solidFill>
              <a:schemeClr val="tx1"/>
            </a:solidFill>
            <a:round/>
            <a:headEnd/>
            <a:tailEnd/>
          </a:ln>
        </p:spPr>
        <p:txBody>
          <a:bodyPr/>
          <a:lstStyle/>
          <a:p>
            <a:endParaRPr lang="en-US"/>
          </a:p>
        </p:txBody>
      </p:sp>
      <p:cxnSp>
        <p:nvCxnSpPr>
          <p:cNvPr id="7188" name="AutoShape 20"/>
          <p:cNvCxnSpPr>
            <a:cxnSpLocks noChangeShapeType="1"/>
            <a:stCxn id="7174" idx="2"/>
            <a:endCxn id="7179" idx="0"/>
          </p:cNvCxnSpPr>
          <p:nvPr/>
        </p:nvCxnSpPr>
        <p:spPr bwMode="auto">
          <a:xfrm rot="16200000" flipH="1">
            <a:off x="6438900" y="3009900"/>
            <a:ext cx="1447800" cy="1371600"/>
          </a:xfrm>
          <a:prstGeom prst="bentConnector3">
            <a:avLst>
              <a:gd name="adj1" fmla="val 50000"/>
            </a:avLst>
          </a:prstGeom>
          <a:noFill/>
          <a:ln w="9525">
            <a:solidFill>
              <a:schemeClr val="tx1"/>
            </a:solidFill>
            <a:miter lim="800000"/>
            <a:headEnd/>
            <a:tailEn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marL="838200" indent="-838200" algn="ctr" eaLnBrk="1" hangingPunct="1">
              <a:defRPr/>
            </a:pPr>
            <a:r>
              <a:rPr lang="en-US" sz="4000" b="1" smtClean="0"/>
              <a:t>SASARAN PEMBELAJARAN</a:t>
            </a:r>
            <a:r>
              <a:rPr lang="en-US" sz="4000" smtClean="0"/>
              <a:t/>
            </a:r>
            <a:br>
              <a:rPr lang="en-US" sz="4000" smtClean="0"/>
            </a:br>
            <a:endParaRPr lang="en-US" sz="4000" smtClean="0"/>
          </a:p>
        </p:txBody>
      </p:sp>
      <p:sp>
        <p:nvSpPr>
          <p:cNvPr id="20483" name="Rectangle 3"/>
          <p:cNvSpPr>
            <a:spLocks noGrp="1" noChangeArrowheads="1"/>
          </p:cNvSpPr>
          <p:nvPr>
            <p:ph sz="quarter" idx="1"/>
          </p:nvPr>
        </p:nvSpPr>
        <p:spPr/>
        <p:txBody>
          <a:bodyPr/>
          <a:lstStyle/>
          <a:p>
            <a:pPr eaLnBrk="1" hangingPunct="1">
              <a:lnSpc>
                <a:spcPct val="80000"/>
              </a:lnSpc>
              <a:defRPr/>
            </a:pPr>
            <a:r>
              <a:rPr lang="en-US" sz="2400" smtClean="0"/>
              <a:t>Mahasiswa diharapkan mampu memahami dan menganalisis konsep Geostrategi Indonesia yang berupa konsep Ketahanan Nasional Indonesia. Dengan memahami dan menganalisis Ketahanan Nasional Indonesia mahasiswa diharapkan dapat:</a:t>
            </a:r>
          </a:p>
          <a:p>
            <a:pPr lvl="1" eaLnBrk="1" hangingPunct="1">
              <a:lnSpc>
                <a:spcPct val="80000"/>
              </a:lnSpc>
              <a:buFont typeface="Tahoma" charset="0"/>
              <a:buChar char="–"/>
              <a:defRPr/>
            </a:pPr>
            <a:r>
              <a:rPr lang="en-US" sz="2000" smtClean="0"/>
              <a:t>Menjelaskan pengertian Ketahanan Nasional</a:t>
            </a:r>
          </a:p>
          <a:p>
            <a:pPr lvl="1" eaLnBrk="1" hangingPunct="1">
              <a:lnSpc>
                <a:spcPct val="80000"/>
              </a:lnSpc>
              <a:buFont typeface="Tahoma" charset="0"/>
              <a:buChar char="–"/>
              <a:defRPr/>
            </a:pPr>
            <a:r>
              <a:rPr lang="sv-SE" sz="2000" smtClean="0"/>
              <a:t>Menggambarkan keterkaitan berbagai aspek Ketahanan Nasional</a:t>
            </a:r>
            <a:endParaRPr lang="en-US" sz="2000" smtClean="0"/>
          </a:p>
          <a:p>
            <a:pPr lvl="1" eaLnBrk="1" hangingPunct="1">
              <a:lnSpc>
                <a:spcPct val="80000"/>
              </a:lnSpc>
              <a:buFont typeface="Tahoma" charset="0"/>
              <a:buChar char="–"/>
              <a:defRPr/>
            </a:pPr>
            <a:r>
              <a:rPr lang="sv-SE" sz="2000" smtClean="0"/>
              <a:t>Menggunakan konsep Ketahanan Nasional dalam memecahkan persoalan atau mencari solusi persoalan yang muncul dalam masyarakat</a:t>
            </a:r>
            <a:endParaRPr lang="en-US" sz="2000" smtClean="0"/>
          </a:p>
          <a:p>
            <a:pPr lvl="1" eaLnBrk="1" hangingPunct="1">
              <a:lnSpc>
                <a:spcPct val="80000"/>
              </a:lnSpc>
              <a:buFont typeface="Tahoma" charset="0"/>
              <a:buChar char="–"/>
              <a:defRPr/>
            </a:pPr>
            <a:r>
              <a:rPr lang="sv-SE" sz="2000" smtClean="0"/>
              <a:t>Menyadari bahwa Ketahanan Nasional sangat diperlukan dalam kehidupan berbangsa dan bernegara</a:t>
            </a:r>
            <a:endParaRPr lang="en-US" sz="2000" smtClean="0"/>
          </a:p>
          <a:p>
            <a:pPr lvl="1" eaLnBrk="1" hangingPunct="1">
              <a:lnSpc>
                <a:spcPct val="80000"/>
              </a:lnSpc>
              <a:buFont typeface="Tahoma" charset="0"/>
              <a:buChar char="–"/>
              <a:defRPr/>
            </a:pPr>
            <a:r>
              <a:rPr lang="sv-SE" sz="2000" smtClean="0"/>
              <a:t>Menganalisis isu-isu aktual berdasar perspektif Ketahanan Nasional</a:t>
            </a:r>
            <a:endParaRPr lang="en-US" sz="2000" smtClean="0"/>
          </a:p>
          <a:p>
            <a:pPr eaLnBrk="1" hangingPunct="1">
              <a:lnSpc>
                <a:spcPct val="80000"/>
              </a:lnSpc>
              <a:defRPr/>
            </a:pPr>
            <a:endParaRPr lang="en-U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229600" cy="927100"/>
          </a:xfrm>
        </p:spPr>
        <p:txBody>
          <a:bodyPr>
            <a:normAutofit fontScale="90000"/>
          </a:bodyPr>
          <a:lstStyle/>
          <a:p>
            <a:pPr marL="838200" indent="-838200" eaLnBrk="1" hangingPunct="1">
              <a:defRPr/>
            </a:pPr>
            <a:r>
              <a:rPr lang="en-US" sz="4000" b="1" dirty="0" smtClean="0"/>
              <a:t/>
            </a:r>
            <a:br>
              <a:rPr lang="en-US" sz="4000" b="1" dirty="0" smtClean="0"/>
            </a:br>
            <a:r>
              <a:rPr lang="en-US" sz="4000" b="1" dirty="0" smtClean="0"/>
              <a:t>DAFTAR ISTILAH KUNCI</a:t>
            </a:r>
            <a:r>
              <a:rPr lang="en-US" sz="4000" dirty="0" smtClean="0"/>
              <a:t/>
            </a:r>
            <a:br>
              <a:rPr lang="en-US" sz="4000" dirty="0" smtClean="0"/>
            </a:br>
            <a:endParaRPr lang="en-US" sz="4000" dirty="0" smtClean="0"/>
          </a:p>
        </p:txBody>
      </p:sp>
      <p:sp>
        <p:nvSpPr>
          <p:cNvPr id="21507" name="Rectangle 3"/>
          <p:cNvSpPr>
            <a:spLocks noGrp="1" noChangeArrowheads="1"/>
          </p:cNvSpPr>
          <p:nvPr>
            <p:ph sz="quarter" idx="1"/>
          </p:nvPr>
        </p:nvSpPr>
        <p:spPr>
          <a:xfrm>
            <a:off x="0" y="1295400"/>
            <a:ext cx="9144000" cy="4648200"/>
          </a:xfrm>
        </p:spPr>
        <p:txBody>
          <a:bodyPr/>
          <a:lstStyle/>
          <a:p>
            <a:pPr lvl="1" eaLnBrk="1" hangingPunct="1">
              <a:lnSpc>
                <a:spcPct val="80000"/>
              </a:lnSpc>
              <a:buFont typeface="Tahoma" charset="0"/>
              <a:buChar char="–"/>
              <a:defRPr/>
            </a:pPr>
            <a:r>
              <a:rPr lang="en-US" dirty="0" err="1" smtClean="0"/>
              <a:t>Geostrategi</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strategi</a:t>
            </a:r>
            <a:r>
              <a:rPr lang="en-US" dirty="0" smtClean="0"/>
              <a:t> </a:t>
            </a:r>
            <a:r>
              <a:rPr lang="en-US" dirty="0" err="1" smtClean="0"/>
              <a:t>dalam</a:t>
            </a:r>
            <a:r>
              <a:rPr lang="en-US" dirty="0" smtClean="0"/>
              <a:t> </a:t>
            </a:r>
            <a:r>
              <a:rPr lang="en-US" dirty="0" err="1" smtClean="0"/>
              <a:t>memanfaatkan</a:t>
            </a:r>
            <a:r>
              <a:rPr lang="en-US" dirty="0" smtClean="0"/>
              <a:t> </a:t>
            </a:r>
            <a:r>
              <a:rPr lang="en-US" dirty="0" err="1" smtClean="0"/>
              <a:t>kondisi</a:t>
            </a:r>
            <a:r>
              <a:rPr lang="en-US" dirty="0" smtClean="0"/>
              <a:t> </a:t>
            </a:r>
            <a:r>
              <a:rPr lang="en-US" dirty="0" err="1" smtClean="0"/>
              <a:t>lingkungan</a:t>
            </a:r>
            <a:r>
              <a:rPr lang="en-US" dirty="0" smtClean="0"/>
              <a:t> </a:t>
            </a:r>
            <a:r>
              <a:rPr lang="en-US" dirty="0" err="1" smtClean="0"/>
              <a:t>didalam</a:t>
            </a:r>
            <a:r>
              <a:rPr lang="en-US" dirty="0" smtClean="0"/>
              <a:t> </a:t>
            </a:r>
            <a:r>
              <a:rPr lang="en-US" dirty="0" err="1" smtClean="0"/>
              <a:t>upaya</a:t>
            </a:r>
            <a:r>
              <a:rPr lang="en-US" dirty="0" smtClean="0"/>
              <a:t> </a:t>
            </a:r>
            <a:r>
              <a:rPr lang="en-US" dirty="0" err="1" smtClean="0"/>
              <a:t>mewujudkan</a:t>
            </a:r>
            <a:r>
              <a:rPr lang="en-US" dirty="0" smtClean="0"/>
              <a:t> </a:t>
            </a:r>
            <a:r>
              <a:rPr lang="en-US" dirty="0" err="1" smtClean="0">
                <a:latin typeface="Comic Sans MS" pitchFamily="66" charset="0"/>
              </a:rPr>
              <a:t>cita-cita</a:t>
            </a:r>
            <a:r>
              <a:rPr lang="en-US" dirty="0" smtClean="0">
                <a:latin typeface="Comic Sans MS" pitchFamily="66" charset="0"/>
              </a:rPr>
              <a:t> </a:t>
            </a:r>
            <a:r>
              <a:rPr lang="en-US" dirty="0" err="1" smtClean="0">
                <a:latin typeface="Comic Sans MS" pitchFamily="66" charset="0"/>
              </a:rPr>
              <a:t>proklamasi</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tujuan</a:t>
            </a:r>
            <a:r>
              <a:rPr lang="en-US" dirty="0" smtClean="0">
                <a:latin typeface="Comic Sans MS" pitchFamily="66" charset="0"/>
              </a:rPr>
              <a:t> </a:t>
            </a:r>
            <a:r>
              <a:rPr lang="en-US" dirty="0" err="1" smtClean="0">
                <a:latin typeface="Comic Sans MS" pitchFamily="66" charset="0"/>
              </a:rPr>
              <a:t>nasional</a:t>
            </a:r>
            <a:r>
              <a:rPr lang="en-US" dirty="0" smtClean="0">
                <a:latin typeface="Comic Sans MS" pitchFamily="66" charset="0"/>
              </a:rPr>
              <a:t>.</a:t>
            </a:r>
          </a:p>
          <a:p>
            <a:pPr lvl="1" eaLnBrk="1" hangingPunct="1">
              <a:lnSpc>
                <a:spcPct val="80000"/>
              </a:lnSpc>
              <a:buFont typeface="Tahoma" charset="0"/>
              <a:buChar char="–"/>
              <a:defRPr/>
            </a:pPr>
            <a:r>
              <a:rPr lang="en-US" dirty="0" err="1" smtClean="0">
                <a:latin typeface="Comic Sans MS" pitchFamily="66" charset="0"/>
              </a:rPr>
              <a:t>Geostrategi</a:t>
            </a:r>
            <a:r>
              <a:rPr lang="en-US" dirty="0" smtClean="0">
                <a:latin typeface="Comic Sans MS" pitchFamily="66" charset="0"/>
              </a:rPr>
              <a:t> Indonesia </a:t>
            </a:r>
            <a:r>
              <a:rPr lang="en-US" dirty="0" err="1" smtClean="0">
                <a:latin typeface="Comic Sans MS" pitchFamily="66" charset="0"/>
              </a:rPr>
              <a:t>adalah</a:t>
            </a:r>
            <a:r>
              <a:rPr lang="en-US" dirty="0" smtClean="0">
                <a:latin typeface="Comic Sans MS" pitchFamily="66" charset="0"/>
              </a:rPr>
              <a:t> </a:t>
            </a:r>
            <a:r>
              <a:rPr lang="en-US" dirty="0" err="1" smtClean="0">
                <a:latin typeface="Comic Sans MS" pitchFamily="66" charset="0"/>
              </a:rPr>
              <a:t>merupakan</a:t>
            </a:r>
            <a:r>
              <a:rPr lang="en-US" dirty="0" smtClean="0">
                <a:latin typeface="Comic Sans MS" pitchFamily="66" charset="0"/>
              </a:rPr>
              <a:t> </a:t>
            </a:r>
            <a:r>
              <a:rPr lang="en-US" dirty="0" err="1" smtClean="0">
                <a:latin typeface="Comic Sans MS" pitchFamily="66" charset="0"/>
              </a:rPr>
              <a:t>strategi</a:t>
            </a:r>
            <a:r>
              <a:rPr lang="en-US" dirty="0" smtClean="0">
                <a:latin typeface="Comic Sans MS" pitchFamily="66" charset="0"/>
              </a:rPr>
              <a:t> </a:t>
            </a:r>
            <a:r>
              <a:rPr lang="en-US" dirty="0" err="1" smtClean="0">
                <a:latin typeface="Comic Sans MS" pitchFamily="66" charset="0"/>
              </a:rPr>
              <a:t>dalam</a:t>
            </a:r>
            <a:r>
              <a:rPr lang="en-US" dirty="0" smtClean="0">
                <a:latin typeface="Comic Sans MS" pitchFamily="66" charset="0"/>
              </a:rPr>
              <a:t> </a:t>
            </a:r>
            <a:r>
              <a:rPr lang="en-US" dirty="0" err="1" smtClean="0">
                <a:latin typeface="Comic Sans MS" pitchFamily="66" charset="0"/>
              </a:rPr>
              <a:t>memanfaatkan</a:t>
            </a:r>
            <a:r>
              <a:rPr lang="en-US" dirty="0" smtClean="0">
                <a:latin typeface="Comic Sans MS" pitchFamily="66" charset="0"/>
              </a:rPr>
              <a:t> </a:t>
            </a:r>
            <a:r>
              <a:rPr lang="en-US" dirty="0" err="1" smtClean="0">
                <a:latin typeface="Comic Sans MS" pitchFamily="66" charset="0"/>
              </a:rPr>
              <a:t>konstelasi</a:t>
            </a:r>
            <a:r>
              <a:rPr lang="en-US" dirty="0" smtClean="0">
                <a:latin typeface="Comic Sans MS" pitchFamily="66" charset="0"/>
              </a:rPr>
              <a:t> </a:t>
            </a:r>
            <a:r>
              <a:rPr lang="en-US" dirty="0" err="1" smtClean="0">
                <a:latin typeface="Comic Sans MS" pitchFamily="66" charset="0"/>
              </a:rPr>
              <a:t>geografi</a:t>
            </a:r>
            <a:r>
              <a:rPr lang="en-US" dirty="0" smtClean="0">
                <a:latin typeface="Comic Sans MS" pitchFamily="66" charset="0"/>
              </a:rPr>
              <a:t> </a:t>
            </a:r>
            <a:r>
              <a:rPr lang="en-US" dirty="0" err="1" smtClean="0">
                <a:latin typeface="Comic Sans MS" pitchFamily="66" charset="0"/>
              </a:rPr>
              <a:t>negara</a:t>
            </a:r>
            <a:r>
              <a:rPr lang="en-US" dirty="0" smtClean="0">
                <a:latin typeface="Comic Sans MS" pitchFamily="66" charset="0"/>
              </a:rPr>
              <a:t> Indonesia </a:t>
            </a:r>
            <a:r>
              <a:rPr lang="en-US" dirty="0" err="1" smtClean="0">
                <a:latin typeface="Comic Sans MS" pitchFamily="66" charset="0"/>
              </a:rPr>
              <a:t>untukmenetukan</a:t>
            </a:r>
            <a:r>
              <a:rPr lang="en-US" dirty="0" smtClean="0">
                <a:latin typeface="Comic Sans MS" pitchFamily="66" charset="0"/>
              </a:rPr>
              <a:t> </a:t>
            </a:r>
            <a:r>
              <a:rPr lang="en-US" dirty="0" err="1" smtClean="0">
                <a:latin typeface="Comic Sans MS" pitchFamily="66" charset="0"/>
              </a:rPr>
              <a:t>kebijakan,tujuan</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sarana-sarana</a:t>
            </a:r>
            <a:r>
              <a:rPr lang="en-US" dirty="0" smtClean="0">
                <a:latin typeface="Comic Sans MS" pitchFamily="66" charset="0"/>
              </a:rPr>
              <a:t> </a:t>
            </a:r>
            <a:r>
              <a:rPr lang="en-US" dirty="0" err="1" smtClean="0">
                <a:latin typeface="Comic Sans MS" pitchFamily="66" charset="0"/>
              </a:rPr>
              <a:t>untuk</a:t>
            </a:r>
            <a:r>
              <a:rPr lang="en-US" dirty="0" smtClean="0">
                <a:latin typeface="Comic Sans MS" pitchFamily="66" charset="0"/>
              </a:rPr>
              <a:t> </a:t>
            </a:r>
            <a:r>
              <a:rPr lang="en-US" dirty="0" err="1" smtClean="0">
                <a:latin typeface="Comic Sans MS" pitchFamily="66" charset="0"/>
              </a:rPr>
              <a:t>mencapai</a:t>
            </a:r>
            <a:r>
              <a:rPr lang="en-US" dirty="0" smtClean="0">
                <a:latin typeface="Comic Sans MS" pitchFamily="66" charset="0"/>
              </a:rPr>
              <a:t> </a:t>
            </a:r>
            <a:r>
              <a:rPr lang="en-US" dirty="0" err="1" smtClean="0">
                <a:latin typeface="Comic Sans MS" pitchFamily="66" charset="0"/>
              </a:rPr>
              <a:t>tujuan</a:t>
            </a:r>
            <a:r>
              <a:rPr lang="en-US" dirty="0" smtClean="0">
                <a:latin typeface="Comic Sans MS" pitchFamily="66" charset="0"/>
              </a:rPr>
              <a:t> </a:t>
            </a:r>
            <a:r>
              <a:rPr lang="en-US" dirty="0" err="1" smtClean="0">
                <a:latin typeface="Comic Sans MS" pitchFamily="66" charset="0"/>
              </a:rPr>
              <a:t>nasional</a:t>
            </a:r>
            <a:r>
              <a:rPr lang="en-US" dirty="0" smtClean="0">
                <a:latin typeface="Comic Sans MS" pitchFamily="66" charset="0"/>
              </a:rPr>
              <a:t> </a:t>
            </a:r>
            <a:r>
              <a:rPr lang="en-US" dirty="0" err="1" smtClean="0">
                <a:latin typeface="Comic Sans MS" pitchFamily="66" charset="0"/>
              </a:rPr>
              <a:t>bangsa</a:t>
            </a:r>
            <a:r>
              <a:rPr lang="en-US" dirty="0" smtClean="0">
                <a:latin typeface="Comic Sans MS" pitchFamily="66" charset="0"/>
              </a:rPr>
              <a:t> Indonesia. </a:t>
            </a:r>
            <a:r>
              <a:rPr lang="en-US" dirty="0" err="1" smtClean="0">
                <a:latin typeface="Comic Sans MS" pitchFamily="66" charset="0"/>
              </a:rPr>
              <a:t>Geostrategi</a:t>
            </a:r>
            <a:r>
              <a:rPr lang="en-US" dirty="0" smtClean="0">
                <a:latin typeface="Comic Sans MS" pitchFamily="66" charset="0"/>
              </a:rPr>
              <a:t> Indonesia </a:t>
            </a:r>
            <a:r>
              <a:rPr lang="en-US" dirty="0" err="1" smtClean="0">
                <a:latin typeface="Comic Sans MS" pitchFamily="66" charset="0"/>
              </a:rPr>
              <a:t>memberi</a:t>
            </a:r>
            <a:r>
              <a:rPr lang="en-US" dirty="0" smtClean="0">
                <a:latin typeface="Comic Sans MS" pitchFamily="66" charset="0"/>
              </a:rPr>
              <a:t> </a:t>
            </a:r>
            <a:r>
              <a:rPr lang="en-US" dirty="0" err="1" smtClean="0">
                <a:latin typeface="Comic Sans MS" pitchFamily="66" charset="0"/>
              </a:rPr>
              <a:t>arahan</a:t>
            </a:r>
            <a:r>
              <a:rPr lang="en-US" dirty="0" smtClean="0">
                <a:latin typeface="Comic Sans MS" pitchFamily="66" charset="0"/>
              </a:rPr>
              <a:t> </a:t>
            </a:r>
            <a:r>
              <a:rPr lang="en-US" dirty="0" err="1" smtClean="0">
                <a:latin typeface="Comic Sans MS" pitchFamily="66" charset="0"/>
              </a:rPr>
              <a:t>tentang</a:t>
            </a:r>
            <a:r>
              <a:rPr lang="en-US" dirty="0" smtClean="0">
                <a:latin typeface="Comic Sans MS" pitchFamily="66" charset="0"/>
              </a:rPr>
              <a:t> </a:t>
            </a:r>
            <a:r>
              <a:rPr lang="en-US" dirty="0" err="1" smtClean="0">
                <a:latin typeface="Comic Sans MS" pitchFamily="66" charset="0"/>
              </a:rPr>
              <a:t>bagaimana</a:t>
            </a:r>
            <a:r>
              <a:rPr lang="en-US" dirty="0" smtClean="0">
                <a:latin typeface="Comic Sans MS" pitchFamily="66" charset="0"/>
              </a:rPr>
              <a:t> </a:t>
            </a:r>
            <a:r>
              <a:rPr lang="en-US" dirty="0" err="1" smtClean="0">
                <a:latin typeface="Comic Sans MS" pitchFamily="66" charset="0"/>
              </a:rPr>
              <a:t>merancang</a:t>
            </a:r>
            <a:r>
              <a:rPr lang="en-US" dirty="0" smtClean="0">
                <a:latin typeface="Comic Sans MS" pitchFamily="66" charset="0"/>
              </a:rPr>
              <a:t> </a:t>
            </a:r>
            <a:r>
              <a:rPr lang="en-US" dirty="0" err="1" smtClean="0">
                <a:latin typeface="Comic Sans MS" pitchFamily="66" charset="0"/>
              </a:rPr>
              <a:t>strategi</a:t>
            </a:r>
            <a:r>
              <a:rPr lang="en-US" dirty="0" smtClean="0">
                <a:latin typeface="Comic Sans MS" pitchFamily="66" charset="0"/>
              </a:rPr>
              <a:t> </a:t>
            </a:r>
            <a:r>
              <a:rPr lang="en-US" dirty="0" err="1" smtClean="0">
                <a:latin typeface="Comic Sans MS" pitchFamily="66" charset="0"/>
              </a:rPr>
              <a:t>pembangunan</a:t>
            </a:r>
            <a:r>
              <a:rPr lang="en-US" dirty="0" smtClean="0">
                <a:latin typeface="Comic Sans MS" pitchFamily="66" charset="0"/>
              </a:rPr>
              <a:t> </a:t>
            </a:r>
            <a:r>
              <a:rPr lang="en-US" dirty="0" err="1" smtClean="0">
                <a:latin typeface="Comic Sans MS" pitchFamily="66" charset="0"/>
              </a:rPr>
              <a:t>guna</a:t>
            </a:r>
            <a:r>
              <a:rPr lang="en-US" dirty="0" smtClean="0">
                <a:latin typeface="Comic Sans MS" pitchFamily="66" charset="0"/>
              </a:rPr>
              <a:t> </a:t>
            </a:r>
            <a:r>
              <a:rPr lang="en-US" dirty="0" err="1" smtClean="0">
                <a:latin typeface="Comic Sans MS" pitchFamily="66" charset="0"/>
              </a:rPr>
              <a:t>mewujudkan</a:t>
            </a:r>
            <a:r>
              <a:rPr lang="en-US" dirty="0" smtClean="0">
                <a:latin typeface="Comic Sans MS" pitchFamily="66" charset="0"/>
              </a:rPr>
              <a:t> </a:t>
            </a:r>
            <a:r>
              <a:rPr lang="en-US" dirty="0" err="1" smtClean="0">
                <a:latin typeface="Comic Sans MS" pitchFamily="66" charset="0"/>
              </a:rPr>
              <a:t>masadepan</a:t>
            </a:r>
            <a:r>
              <a:rPr lang="en-US" dirty="0" smtClean="0">
                <a:latin typeface="Comic Sans MS" pitchFamily="66" charset="0"/>
              </a:rPr>
              <a:t> yang </a:t>
            </a:r>
            <a:r>
              <a:rPr lang="en-US" dirty="0" err="1" smtClean="0">
                <a:latin typeface="Comic Sans MS" pitchFamily="66" charset="0"/>
              </a:rPr>
              <a:t>lebih</a:t>
            </a:r>
            <a:r>
              <a:rPr lang="en-US" dirty="0" smtClean="0">
                <a:latin typeface="Comic Sans MS" pitchFamily="66" charset="0"/>
              </a:rPr>
              <a:t> </a:t>
            </a:r>
            <a:r>
              <a:rPr lang="en-US" dirty="0" err="1" smtClean="0">
                <a:latin typeface="Comic Sans MS" pitchFamily="66" charset="0"/>
              </a:rPr>
              <a:t>baik</a:t>
            </a:r>
            <a:r>
              <a:rPr lang="en-US" dirty="0" smtClean="0">
                <a:latin typeface="Comic Sans MS" pitchFamily="66" charset="0"/>
              </a:rPr>
              <a:t>, </a:t>
            </a:r>
            <a:r>
              <a:rPr lang="en-US" dirty="0" err="1" smtClean="0">
                <a:latin typeface="Comic Sans MS" pitchFamily="66" charset="0"/>
              </a:rPr>
              <a:t>aman</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sejahtera.Oleh</a:t>
            </a:r>
            <a:r>
              <a:rPr lang="en-US" dirty="0" smtClean="0">
                <a:latin typeface="Comic Sans MS" pitchFamily="66" charset="0"/>
              </a:rPr>
              <a:t> </a:t>
            </a:r>
            <a:r>
              <a:rPr lang="en-US" dirty="0" err="1" smtClean="0">
                <a:latin typeface="Comic Sans MS" pitchFamily="66" charset="0"/>
              </a:rPr>
              <a:t>karena</a:t>
            </a:r>
            <a:r>
              <a:rPr lang="en-US" dirty="0" smtClean="0">
                <a:latin typeface="Comic Sans MS" pitchFamily="66" charset="0"/>
              </a:rPr>
              <a:t> </a:t>
            </a:r>
            <a:r>
              <a:rPr lang="en-US" dirty="0" err="1" smtClean="0">
                <a:latin typeface="Comic Sans MS" pitchFamily="66" charset="0"/>
              </a:rPr>
              <a:t>itu</a:t>
            </a:r>
            <a:r>
              <a:rPr lang="en-US" dirty="0" smtClean="0">
                <a:latin typeface="Comic Sans MS" pitchFamily="66" charset="0"/>
              </a:rPr>
              <a:t> </a:t>
            </a:r>
            <a:r>
              <a:rPr lang="en-US" dirty="0" err="1" smtClean="0">
                <a:latin typeface="Comic Sans MS" pitchFamily="66" charset="0"/>
              </a:rPr>
              <a:t>geostrategi</a:t>
            </a:r>
            <a:r>
              <a:rPr lang="en-US" dirty="0" smtClean="0">
                <a:latin typeface="Comic Sans MS" pitchFamily="66" charset="0"/>
              </a:rPr>
              <a:t> Indonesia </a:t>
            </a:r>
            <a:r>
              <a:rPr lang="en-US" dirty="0" err="1" smtClean="0">
                <a:latin typeface="Comic Sans MS" pitchFamily="66" charset="0"/>
              </a:rPr>
              <a:t>bukanlah</a:t>
            </a:r>
            <a:r>
              <a:rPr lang="en-US" dirty="0" smtClean="0">
                <a:latin typeface="Comic Sans MS" pitchFamily="66" charset="0"/>
              </a:rPr>
              <a:t> </a:t>
            </a:r>
            <a:r>
              <a:rPr lang="en-US" dirty="0" err="1" smtClean="0">
                <a:latin typeface="Comic Sans MS" pitchFamily="66" charset="0"/>
              </a:rPr>
              <a:t>merupakan</a:t>
            </a:r>
            <a:r>
              <a:rPr lang="en-US" dirty="0" smtClean="0">
                <a:latin typeface="Comic Sans MS" pitchFamily="66" charset="0"/>
              </a:rPr>
              <a:t> </a:t>
            </a:r>
            <a:r>
              <a:rPr lang="en-US" dirty="0" err="1" smtClean="0">
                <a:latin typeface="Comic Sans MS" pitchFamily="66" charset="0"/>
              </a:rPr>
              <a:t>geopolitik</a:t>
            </a:r>
            <a:r>
              <a:rPr lang="en-US" dirty="0" smtClean="0">
                <a:latin typeface="Comic Sans MS" pitchFamily="66" charset="0"/>
              </a:rPr>
              <a:t> </a:t>
            </a:r>
            <a:r>
              <a:rPr lang="en-US" dirty="0" err="1" smtClean="0">
                <a:latin typeface="Comic Sans MS" pitchFamily="66" charset="0"/>
              </a:rPr>
              <a:t>untuk</a:t>
            </a:r>
            <a:r>
              <a:rPr lang="en-US" dirty="0" smtClean="0">
                <a:latin typeface="Comic Sans MS" pitchFamily="66" charset="0"/>
              </a:rPr>
              <a:t> </a:t>
            </a:r>
            <a:r>
              <a:rPr lang="en-US" dirty="0" err="1" smtClean="0">
                <a:latin typeface="Comic Sans MS" pitchFamily="66" charset="0"/>
              </a:rPr>
              <a:t>kepentingan</a:t>
            </a:r>
            <a:r>
              <a:rPr lang="en-US" dirty="0" smtClean="0">
                <a:latin typeface="Comic Sans MS" pitchFamily="66" charset="0"/>
              </a:rPr>
              <a:t> </a:t>
            </a:r>
            <a:r>
              <a:rPr lang="en-US" dirty="0" err="1" smtClean="0">
                <a:latin typeface="Comic Sans MS" pitchFamily="66" charset="0"/>
              </a:rPr>
              <a:t>politik</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perang</a:t>
            </a:r>
            <a:r>
              <a:rPr lang="en-US" dirty="0" smtClean="0">
                <a:latin typeface="Comic Sans MS" pitchFamily="66" charset="0"/>
              </a:rPr>
              <a:t> </a:t>
            </a:r>
            <a:r>
              <a:rPr lang="en-US" dirty="0" err="1" smtClean="0">
                <a:latin typeface="Comic Sans MS" pitchFamily="66" charset="0"/>
              </a:rPr>
              <a:t>tetapi</a:t>
            </a:r>
            <a:r>
              <a:rPr lang="en-US" dirty="0" smtClean="0">
                <a:latin typeface="Comic Sans MS" pitchFamily="66" charset="0"/>
              </a:rPr>
              <a:t> </a:t>
            </a:r>
            <a:r>
              <a:rPr lang="en-US" dirty="0" err="1" smtClean="0">
                <a:latin typeface="Comic Sans MS" pitchFamily="66" charset="0"/>
              </a:rPr>
              <a:t>untuk</a:t>
            </a:r>
            <a:r>
              <a:rPr lang="en-US" dirty="0" smtClean="0">
                <a:latin typeface="Comic Sans MS" pitchFamily="66" charset="0"/>
              </a:rPr>
              <a:t> </a:t>
            </a:r>
            <a:r>
              <a:rPr lang="en-US" dirty="0" err="1" smtClean="0">
                <a:latin typeface="Comic Sans MS" pitchFamily="66" charset="0"/>
              </a:rPr>
              <a:t>kepentingan</a:t>
            </a:r>
            <a:r>
              <a:rPr lang="en-US" dirty="0" smtClean="0">
                <a:latin typeface="Comic Sans MS" pitchFamily="66" charset="0"/>
              </a:rPr>
              <a:t> </a:t>
            </a:r>
            <a:r>
              <a:rPr lang="en-US" dirty="0" err="1" smtClean="0">
                <a:latin typeface="Comic Sans MS" pitchFamily="66" charset="0"/>
              </a:rPr>
              <a:t>kesejahteraan</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keamanan</a:t>
            </a:r>
            <a:r>
              <a:rPr lang="en-US" dirty="0" smtClean="0">
                <a:latin typeface="Comic Sans MS" pitchFamily="66" charset="0"/>
              </a:rPr>
              <a:t>.</a:t>
            </a:r>
          </a:p>
          <a:p>
            <a:pPr lvl="1" eaLnBrk="1" hangingPunct="1">
              <a:lnSpc>
                <a:spcPct val="80000"/>
              </a:lnSpc>
              <a:buFont typeface="Tahoma" charset="0"/>
              <a:buChar char="–"/>
              <a:defRPr/>
            </a:pPr>
            <a:endParaRPr lang="en-US" sz="3200" dirty="0" smtClean="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6051550"/>
          </a:xfrm>
          <a:prstGeom prst="rect">
            <a:avLst/>
          </a:prstGeom>
        </p:spPr>
        <p:txBody>
          <a:bodyPr>
            <a:spAutoFit/>
          </a:bodyPr>
          <a:lstStyle/>
          <a:p>
            <a:pPr marL="625475" lvl="1" indent="-360363" algn="l">
              <a:lnSpc>
                <a:spcPct val="80000"/>
              </a:lnSpc>
              <a:defRPr/>
            </a:pPr>
            <a:r>
              <a:rPr lang="en-US" sz="2800" dirty="0">
                <a:latin typeface="Comic Sans MS" pitchFamily="66" charset="0"/>
              </a:rPr>
              <a:t>-  </a:t>
            </a:r>
            <a:r>
              <a:rPr lang="en-US" sz="2800" dirty="0" err="1">
                <a:latin typeface="Comic Sans MS" pitchFamily="66" charset="0"/>
              </a:rPr>
              <a:t>Sistem</a:t>
            </a:r>
            <a:r>
              <a:rPr lang="en-US" sz="2800" dirty="0">
                <a:latin typeface="Comic Sans MS" pitchFamily="66" charset="0"/>
              </a:rPr>
              <a:t> </a:t>
            </a:r>
            <a:r>
              <a:rPr lang="en-US" sz="2800" dirty="0" err="1">
                <a:latin typeface="Comic Sans MS" pitchFamily="66" charset="0"/>
              </a:rPr>
              <a:t>Kehidupan</a:t>
            </a:r>
            <a:r>
              <a:rPr lang="en-US" sz="2800" dirty="0">
                <a:latin typeface="Comic Sans MS" pitchFamily="66" charset="0"/>
              </a:rPr>
              <a:t> </a:t>
            </a:r>
            <a:r>
              <a:rPr lang="en-US" sz="2800" dirty="0" err="1">
                <a:latin typeface="Comic Sans MS" pitchFamily="66" charset="0"/>
              </a:rPr>
              <a:t>Nasional</a:t>
            </a:r>
            <a:r>
              <a:rPr lang="en-US" sz="2800" dirty="0">
                <a:latin typeface="Comic Sans MS" pitchFamily="66" charset="0"/>
              </a:rPr>
              <a:t> </a:t>
            </a:r>
            <a:r>
              <a:rPr lang="en-US" sz="2800" dirty="0" err="1">
                <a:latin typeface="Comic Sans MS" pitchFamily="66" charset="0"/>
              </a:rPr>
              <a:t>adalah</a:t>
            </a:r>
            <a:r>
              <a:rPr lang="en-US" sz="2800" dirty="0">
                <a:latin typeface="Comic Sans MS" pitchFamily="66" charset="0"/>
              </a:rPr>
              <a:t> </a:t>
            </a:r>
            <a:r>
              <a:rPr lang="en-US" sz="2800" dirty="0" err="1">
                <a:latin typeface="Comic Sans MS" pitchFamily="66" charset="0"/>
              </a:rPr>
              <a:t>himpunan</a:t>
            </a:r>
            <a:r>
              <a:rPr lang="en-US" sz="2800" dirty="0">
                <a:latin typeface="Comic Sans MS" pitchFamily="66" charset="0"/>
              </a:rPr>
              <a:t> </a:t>
            </a:r>
            <a:r>
              <a:rPr lang="en-US" sz="2800" dirty="0" err="1">
                <a:latin typeface="Comic Sans MS" pitchFamily="66" charset="0"/>
              </a:rPr>
              <a:t>berbagai</a:t>
            </a:r>
            <a:r>
              <a:rPr lang="en-US" sz="2800" dirty="0">
                <a:latin typeface="Comic Sans MS" pitchFamily="66" charset="0"/>
              </a:rPr>
              <a:t> </a:t>
            </a:r>
            <a:r>
              <a:rPr lang="en-US" sz="2800" dirty="0" err="1">
                <a:latin typeface="Comic Sans MS" pitchFamily="66" charset="0"/>
              </a:rPr>
              <a:t>kelembagaan</a:t>
            </a:r>
            <a:r>
              <a:rPr lang="en-US" sz="2800" dirty="0">
                <a:latin typeface="Comic Sans MS" pitchFamily="66" charset="0"/>
              </a:rPr>
              <a:t> </a:t>
            </a:r>
            <a:r>
              <a:rPr lang="en-US" sz="2800" dirty="0" err="1">
                <a:latin typeface="Comic Sans MS" pitchFamily="66" charset="0"/>
              </a:rPr>
              <a:t>hidup</a:t>
            </a:r>
            <a:r>
              <a:rPr lang="en-US" sz="2800" dirty="0">
                <a:latin typeface="Comic Sans MS" pitchFamily="66" charset="0"/>
              </a:rPr>
              <a:t> </a:t>
            </a:r>
            <a:r>
              <a:rPr lang="en-US" sz="2800" dirty="0" err="1">
                <a:latin typeface="Comic Sans MS" pitchFamily="66" charset="0"/>
              </a:rPr>
              <a:t>bangsa</a:t>
            </a:r>
            <a:r>
              <a:rPr lang="en-US" sz="2800" dirty="0">
                <a:latin typeface="Comic Sans MS" pitchFamily="66" charset="0"/>
              </a:rPr>
              <a:t> </a:t>
            </a:r>
            <a:r>
              <a:rPr lang="en-US" sz="2800" dirty="0" err="1">
                <a:latin typeface="Comic Sans MS" pitchFamily="66" charset="0"/>
              </a:rPr>
              <a:t>Sebagai</a:t>
            </a:r>
            <a:r>
              <a:rPr lang="en-US" sz="2800" dirty="0">
                <a:latin typeface="Comic Sans MS" pitchFamily="66" charset="0"/>
              </a:rPr>
              <a:t> </a:t>
            </a:r>
            <a:r>
              <a:rPr lang="en-US" sz="2800" dirty="0" err="1">
                <a:latin typeface="Comic Sans MS" pitchFamily="66" charset="0"/>
              </a:rPr>
              <a:t>subsistem</a:t>
            </a:r>
            <a:r>
              <a:rPr lang="en-US" sz="2800" dirty="0">
                <a:latin typeface="Comic Sans MS" pitchFamily="66" charset="0"/>
              </a:rPr>
              <a:t> (</a:t>
            </a:r>
            <a:r>
              <a:rPr lang="en-US" sz="2800" dirty="0" err="1">
                <a:latin typeface="Comic Sans MS" pitchFamily="66" charset="0"/>
              </a:rPr>
              <a:t>ipoleksosbudhankam</a:t>
            </a:r>
            <a:r>
              <a:rPr lang="en-US" sz="2800" dirty="0">
                <a:latin typeface="Comic Sans MS" pitchFamily="66" charset="0"/>
              </a:rPr>
              <a:t>) </a:t>
            </a:r>
            <a:r>
              <a:rPr lang="en-US" sz="2800" dirty="0" err="1">
                <a:latin typeface="Comic Sans MS" pitchFamily="66" charset="0"/>
              </a:rPr>
              <a:t>sebagai</a:t>
            </a:r>
            <a:r>
              <a:rPr lang="en-US" sz="2800" dirty="0">
                <a:latin typeface="Comic Sans MS" pitchFamily="66" charset="0"/>
              </a:rPr>
              <a:t> </a:t>
            </a:r>
            <a:r>
              <a:rPr lang="en-US" sz="2800" dirty="0" err="1">
                <a:latin typeface="Comic Sans MS" pitchFamily="66" charset="0"/>
              </a:rPr>
              <a:t>subsistem</a:t>
            </a:r>
            <a:r>
              <a:rPr lang="en-US" sz="2800" dirty="0">
                <a:latin typeface="Comic Sans MS" pitchFamily="66" charset="0"/>
              </a:rPr>
              <a:t> yang </a:t>
            </a:r>
            <a:r>
              <a:rPr lang="en-US" sz="2800" dirty="0" err="1">
                <a:latin typeface="Comic Sans MS" pitchFamily="66" charset="0"/>
              </a:rPr>
              <a:t>dilengkapi</a:t>
            </a:r>
            <a:r>
              <a:rPr lang="en-US" sz="2800" dirty="0">
                <a:latin typeface="Comic Sans MS" pitchFamily="66" charset="0"/>
              </a:rPr>
              <a:t> </a:t>
            </a:r>
            <a:r>
              <a:rPr lang="en-US" sz="2800" dirty="0" err="1">
                <a:latin typeface="Comic Sans MS" pitchFamily="66" charset="0"/>
              </a:rPr>
              <a:t>dengan</a:t>
            </a:r>
            <a:r>
              <a:rPr lang="en-US" sz="2800" dirty="0">
                <a:latin typeface="Comic Sans MS" pitchFamily="66" charset="0"/>
              </a:rPr>
              <a:t> </a:t>
            </a:r>
            <a:r>
              <a:rPr lang="en-US" sz="2800" dirty="0" err="1">
                <a:latin typeface="Comic Sans MS" pitchFamily="66" charset="0"/>
              </a:rPr>
              <a:t>norma,nilai</a:t>
            </a:r>
            <a:r>
              <a:rPr lang="en-US" sz="2800" dirty="0">
                <a:latin typeface="Comic Sans MS" pitchFamily="66" charset="0"/>
              </a:rPr>
              <a:t> </a:t>
            </a:r>
            <a:r>
              <a:rPr lang="en-US" sz="2800" dirty="0" err="1">
                <a:latin typeface="Comic Sans MS" pitchFamily="66" charset="0"/>
              </a:rPr>
              <a:t>dan</a:t>
            </a:r>
            <a:r>
              <a:rPr lang="en-US" sz="2800" dirty="0">
                <a:latin typeface="Comic Sans MS" pitchFamily="66" charset="0"/>
              </a:rPr>
              <a:t> </a:t>
            </a:r>
            <a:r>
              <a:rPr lang="en-US" sz="2800" dirty="0" err="1">
                <a:latin typeface="Comic Sans MS" pitchFamily="66" charset="0"/>
              </a:rPr>
              <a:t>aturan</a:t>
            </a:r>
            <a:r>
              <a:rPr lang="en-US" sz="2800" dirty="0">
                <a:latin typeface="Comic Sans MS" pitchFamily="66" charset="0"/>
              </a:rPr>
              <a:t>-</a:t>
            </a:r>
            <a:r>
              <a:rPr lang="en-US" sz="2800" dirty="0" err="1">
                <a:latin typeface="Comic Sans MS" pitchFamily="66" charset="0"/>
              </a:rPr>
              <a:t>aturan</a:t>
            </a:r>
            <a:r>
              <a:rPr lang="en-US" sz="2800" dirty="0">
                <a:latin typeface="Comic Sans MS" pitchFamily="66" charset="0"/>
              </a:rPr>
              <a:t>.</a:t>
            </a:r>
          </a:p>
          <a:p>
            <a:pPr marL="625475" lvl="1" algn="l">
              <a:lnSpc>
                <a:spcPct val="80000"/>
              </a:lnSpc>
              <a:defRPr/>
            </a:pPr>
            <a:endParaRPr lang="en-US" sz="3200" dirty="0">
              <a:latin typeface="Comic Sans MS" pitchFamily="66" charset="0"/>
            </a:endParaRPr>
          </a:p>
          <a:p>
            <a:pPr marL="625475" lvl="1" indent="-360363" algn="l">
              <a:lnSpc>
                <a:spcPct val="80000"/>
              </a:lnSpc>
              <a:defRPr/>
            </a:pPr>
            <a:r>
              <a:rPr lang="en-US" sz="3200" dirty="0">
                <a:latin typeface="Comic Sans MS" pitchFamily="66" charset="0"/>
              </a:rPr>
              <a:t>-  </a:t>
            </a:r>
            <a:r>
              <a:rPr lang="en-US" sz="2800" dirty="0" err="1">
                <a:latin typeface="Comic Sans MS" pitchFamily="66" charset="0"/>
              </a:rPr>
              <a:t>Ketahanan</a:t>
            </a:r>
            <a:r>
              <a:rPr lang="en-US" sz="2800" dirty="0">
                <a:latin typeface="Comic Sans MS" pitchFamily="66" charset="0"/>
              </a:rPr>
              <a:t> </a:t>
            </a:r>
            <a:r>
              <a:rPr lang="en-US" sz="2800" dirty="0" err="1">
                <a:latin typeface="Comic Sans MS" pitchFamily="66" charset="0"/>
              </a:rPr>
              <a:t>Nasional</a:t>
            </a:r>
            <a:r>
              <a:rPr lang="en-US" sz="2800" dirty="0">
                <a:latin typeface="Comic Sans MS" pitchFamily="66" charset="0"/>
              </a:rPr>
              <a:t> </a:t>
            </a:r>
            <a:r>
              <a:rPr lang="en-US" sz="2800" dirty="0" err="1">
                <a:latin typeface="Comic Sans MS" pitchFamily="66" charset="0"/>
              </a:rPr>
              <a:t>adalah</a:t>
            </a:r>
            <a:r>
              <a:rPr lang="en-US" sz="2800" dirty="0">
                <a:latin typeface="Comic Sans MS" pitchFamily="66" charset="0"/>
              </a:rPr>
              <a:t> </a:t>
            </a:r>
            <a:r>
              <a:rPr lang="en-US" sz="2800" dirty="0" err="1">
                <a:latin typeface="Comic Sans MS" pitchFamily="66" charset="0"/>
              </a:rPr>
              <a:t>kondisi</a:t>
            </a:r>
            <a:r>
              <a:rPr lang="en-US" sz="2800" dirty="0">
                <a:latin typeface="Comic Sans MS" pitchFamily="66" charset="0"/>
              </a:rPr>
              <a:t> </a:t>
            </a:r>
            <a:r>
              <a:rPr lang="en-US" sz="2800" dirty="0" err="1">
                <a:latin typeface="Comic Sans MS" pitchFamily="66" charset="0"/>
              </a:rPr>
              <a:t>dinamisuatu</a:t>
            </a:r>
            <a:r>
              <a:rPr lang="en-US" sz="2800" dirty="0">
                <a:latin typeface="Comic Sans MS" pitchFamily="66" charset="0"/>
              </a:rPr>
              <a:t> </a:t>
            </a:r>
            <a:r>
              <a:rPr lang="en-US" sz="2800" dirty="0" err="1">
                <a:latin typeface="Comic Sans MS" pitchFamily="66" charset="0"/>
              </a:rPr>
              <a:t>bangsa</a:t>
            </a:r>
            <a:r>
              <a:rPr lang="en-US" sz="2800" dirty="0">
                <a:latin typeface="Comic Sans MS" pitchFamily="66" charset="0"/>
              </a:rPr>
              <a:t> </a:t>
            </a:r>
            <a:r>
              <a:rPr lang="en-US" sz="2800" dirty="0" err="1">
                <a:latin typeface="Comic Sans MS" pitchFamily="66" charset="0"/>
              </a:rPr>
              <a:t>berisi</a:t>
            </a:r>
            <a:r>
              <a:rPr lang="en-US" sz="2800" dirty="0">
                <a:latin typeface="Comic Sans MS" pitchFamily="66" charset="0"/>
              </a:rPr>
              <a:t> </a:t>
            </a:r>
            <a:r>
              <a:rPr lang="en-US" sz="2800" dirty="0" err="1">
                <a:latin typeface="Comic Sans MS" pitchFamily="66" charset="0"/>
              </a:rPr>
              <a:t>keuletan</a:t>
            </a:r>
            <a:r>
              <a:rPr lang="en-US" sz="2800" dirty="0">
                <a:latin typeface="Comic Sans MS" pitchFamily="66" charset="0"/>
              </a:rPr>
              <a:t> </a:t>
            </a:r>
            <a:r>
              <a:rPr lang="en-US" sz="2800" dirty="0" err="1">
                <a:latin typeface="Comic Sans MS" pitchFamily="66" charset="0"/>
              </a:rPr>
              <a:t>dan</a:t>
            </a:r>
            <a:r>
              <a:rPr lang="en-US" sz="2800" dirty="0">
                <a:latin typeface="Comic Sans MS" pitchFamily="66" charset="0"/>
              </a:rPr>
              <a:t> </a:t>
            </a:r>
            <a:r>
              <a:rPr lang="en-US" sz="2800" dirty="0" err="1">
                <a:latin typeface="Comic Sans MS" pitchFamily="66" charset="0"/>
              </a:rPr>
              <a:t>ketangguhan</a:t>
            </a:r>
            <a:r>
              <a:rPr lang="en-US" sz="2800" dirty="0">
                <a:latin typeface="Comic Sans MS" pitchFamily="66" charset="0"/>
              </a:rPr>
              <a:t> yang </a:t>
            </a:r>
            <a:r>
              <a:rPr lang="en-US" sz="2800" dirty="0" err="1">
                <a:latin typeface="Comic Sans MS" pitchFamily="66" charset="0"/>
              </a:rPr>
              <a:t>mengandung</a:t>
            </a:r>
            <a:r>
              <a:rPr lang="en-US" sz="2800" dirty="0">
                <a:latin typeface="Comic Sans MS" pitchFamily="66" charset="0"/>
              </a:rPr>
              <a:t> </a:t>
            </a:r>
            <a:r>
              <a:rPr lang="en-US" sz="2800" dirty="0" err="1">
                <a:latin typeface="Comic Sans MS" pitchFamily="66" charset="0"/>
              </a:rPr>
              <a:t>kemampuan</a:t>
            </a:r>
            <a:r>
              <a:rPr lang="en-US" sz="2800" dirty="0">
                <a:latin typeface="Comic Sans MS" pitchFamily="66" charset="0"/>
              </a:rPr>
              <a:t> </a:t>
            </a:r>
            <a:r>
              <a:rPr lang="en-US" sz="2800" dirty="0" err="1">
                <a:latin typeface="Comic Sans MS" pitchFamily="66" charset="0"/>
              </a:rPr>
              <a:t>mengembangkan</a:t>
            </a:r>
            <a:r>
              <a:rPr lang="en-US" sz="2800" dirty="0">
                <a:latin typeface="Comic Sans MS" pitchFamily="66" charset="0"/>
              </a:rPr>
              <a:t> </a:t>
            </a:r>
            <a:r>
              <a:rPr lang="en-US" sz="2800" dirty="0" err="1">
                <a:latin typeface="Comic Sans MS" pitchFamily="66" charset="0"/>
              </a:rPr>
              <a:t>kekuatan</a:t>
            </a:r>
            <a:r>
              <a:rPr lang="en-US" sz="2800" dirty="0">
                <a:latin typeface="Comic Sans MS" pitchFamily="66" charset="0"/>
              </a:rPr>
              <a:t> </a:t>
            </a:r>
            <a:r>
              <a:rPr lang="en-US" sz="2800" dirty="0" err="1">
                <a:latin typeface="Comic Sans MS" pitchFamily="66" charset="0"/>
              </a:rPr>
              <a:t>nasional</a:t>
            </a:r>
            <a:r>
              <a:rPr lang="en-US" sz="2800" dirty="0">
                <a:latin typeface="Comic Sans MS" pitchFamily="66" charset="0"/>
              </a:rPr>
              <a:t> </a:t>
            </a:r>
            <a:r>
              <a:rPr lang="en-US" sz="2800" dirty="0" err="1">
                <a:latin typeface="Comic Sans MS" pitchFamily="66" charset="0"/>
              </a:rPr>
              <a:t>didalam</a:t>
            </a:r>
            <a:r>
              <a:rPr lang="en-US" sz="2800" dirty="0">
                <a:latin typeface="Comic Sans MS" pitchFamily="66" charset="0"/>
              </a:rPr>
              <a:t> </a:t>
            </a:r>
            <a:r>
              <a:rPr lang="en-US" sz="2800" dirty="0" err="1">
                <a:latin typeface="Comic Sans MS" pitchFamily="66" charset="0"/>
              </a:rPr>
              <a:t>menghadapi</a:t>
            </a:r>
            <a:r>
              <a:rPr lang="en-US" sz="2800" dirty="0">
                <a:latin typeface="Comic Sans MS" pitchFamily="66" charset="0"/>
              </a:rPr>
              <a:t> </a:t>
            </a:r>
            <a:r>
              <a:rPr lang="en-US" sz="2800" dirty="0" err="1">
                <a:latin typeface="Comic Sans MS" pitchFamily="66" charset="0"/>
              </a:rPr>
              <a:t>dan</a:t>
            </a:r>
            <a:r>
              <a:rPr lang="en-US" sz="2800" dirty="0">
                <a:latin typeface="Comic Sans MS" pitchFamily="66" charset="0"/>
              </a:rPr>
              <a:t> </a:t>
            </a:r>
            <a:r>
              <a:rPr lang="en-US" sz="2800" dirty="0" err="1">
                <a:latin typeface="Comic Sans MS" pitchFamily="66" charset="0"/>
              </a:rPr>
              <a:t>mengatasi</a:t>
            </a:r>
            <a:r>
              <a:rPr lang="en-US" sz="2800" dirty="0">
                <a:latin typeface="Comic Sans MS" pitchFamily="66" charset="0"/>
              </a:rPr>
              <a:t> </a:t>
            </a:r>
            <a:r>
              <a:rPr lang="en-US" sz="2800" dirty="0" err="1">
                <a:latin typeface="Comic Sans MS" pitchFamily="66" charset="0"/>
              </a:rPr>
              <a:t>segala</a:t>
            </a:r>
            <a:r>
              <a:rPr lang="en-US" sz="2800" dirty="0">
                <a:latin typeface="Comic Sans MS" pitchFamily="66" charset="0"/>
              </a:rPr>
              <a:t> </a:t>
            </a:r>
            <a:r>
              <a:rPr lang="en-US" sz="2800" dirty="0" err="1">
                <a:latin typeface="Comic Sans MS" pitchFamily="66" charset="0"/>
              </a:rPr>
              <a:t>ancaman,tantangan</a:t>
            </a:r>
            <a:r>
              <a:rPr lang="en-US" sz="2800" dirty="0">
                <a:latin typeface="Comic Sans MS" pitchFamily="66" charset="0"/>
              </a:rPr>
              <a:t>, </a:t>
            </a:r>
            <a:r>
              <a:rPr lang="en-US" sz="2800" dirty="0" err="1">
                <a:latin typeface="Comic Sans MS" pitchFamily="66" charset="0"/>
              </a:rPr>
              <a:t>hambatan</a:t>
            </a:r>
            <a:r>
              <a:rPr lang="en-US" sz="2800" dirty="0">
                <a:latin typeface="Comic Sans MS" pitchFamily="66" charset="0"/>
              </a:rPr>
              <a:t> </a:t>
            </a:r>
            <a:r>
              <a:rPr lang="en-US" sz="2800" dirty="0" err="1">
                <a:latin typeface="Comic Sans MS" pitchFamily="66" charset="0"/>
              </a:rPr>
              <a:t>dan</a:t>
            </a:r>
            <a:r>
              <a:rPr lang="en-US" sz="2800" dirty="0">
                <a:latin typeface="Comic Sans MS" pitchFamily="66" charset="0"/>
              </a:rPr>
              <a:t> </a:t>
            </a:r>
            <a:r>
              <a:rPr lang="en-US" sz="2800" dirty="0" err="1">
                <a:latin typeface="Comic Sans MS" pitchFamily="66" charset="0"/>
              </a:rPr>
              <a:t>gangguan</a:t>
            </a:r>
            <a:r>
              <a:rPr lang="en-US" sz="2800" dirty="0">
                <a:latin typeface="Comic Sans MS" pitchFamily="66" charset="0"/>
              </a:rPr>
              <a:t> </a:t>
            </a:r>
            <a:r>
              <a:rPr lang="en-US" sz="2800" dirty="0" err="1">
                <a:latin typeface="Comic Sans MS" pitchFamily="66" charset="0"/>
              </a:rPr>
              <a:t>baik</a:t>
            </a:r>
            <a:r>
              <a:rPr lang="en-US" sz="2800" dirty="0">
                <a:latin typeface="Comic Sans MS" pitchFamily="66" charset="0"/>
              </a:rPr>
              <a:t> yang </a:t>
            </a:r>
            <a:r>
              <a:rPr lang="en-US" sz="2800" dirty="0" err="1">
                <a:latin typeface="Comic Sans MS" pitchFamily="66" charset="0"/>
              </a:rPr>
              <a:t>datangnya</a:t>
            </a:r>
            <a:r>
              <a:rPr lang="en-US" sz="2800" dirty="0">
                <a:latin typeface="Comic Sans MS" pitchFamily="66" charset="0"/>
              </a:rPr>
              <a:t> </a:t>
            </a:r>
            <a:r>
              <a:rPr lang="en-US" sz="2800" dirty="0" err="1">
                <a:latin typeface="Comic Sans MS" pitchFamily="66" charset="0"/>
              </a:rPr>
              <a:t>dari</a:t>
            </a:r>
            <a:r>
              <a:rPr lang="en-US" sz="2800" dirty="0">
                <a:latin typeface="Comic Sans MS" pitchFamily="66" charset="0"/>
              </a:rPr>
              <a:t> </a:t>
            </a:r>
            <a:r>
              <a:rPr lang="en-US" sz="2800" dirty="0" err="1">
                <a:latin typeface="Comic Sans MS" pitchFamily="66" charset="0"/>
              </a:rPr>
              <a:t>luar</a:t>
            </a:r>
            <a:r>
              <a:rPr lang="en-US" sz="2800" dirty="0">
                <a:latin typeface="Comic Sans MS" pitchFamily="66" charset="0"/>
              </a:rPr>
              <a:t> </a:t>
            </a:r>
            <a:r>
              <a:rPr lang="en-US" sz="2800" dirty="0" err="1">
                <a:latin typeface="Comic Sans MS" pitchFamily="66" charset="0"/>
              </a:rPr>
              <a:t>maupun</a:t>
            </a:r>
            <a:r>
              <a:rPr lang="en-US" sz="2800" dirty="0">
                <a:latin typeface="Comic Sans MS" pitchFamily="66" charset="0"/>
              </a:rPr>
              <a:t> </a:t>
            </a:r>
            <a:r>
              <a:rPr lang="en-US" sz="2800" dirty="0" err="1">
                <a:latin typeface="Comic Sans MS" pitchFamily="66" charset="0"/>
              </a:rPr>
              <a:t>dari</a:t>
            </a:r>
            <a:r>
              <a:rPr lang="en-US" sz="2800" dirty="0">
                <a:latin typeface="Comic Sans MS" pitchFamily="66" charset="0"/>
              </a:rPr>
              <a:t> </a:t>
            </a:r>
            <a:r>
              <a:rPr lang="en-US" sz="2800" dirty="0" err="1">
                <a:latin typeface="Comic Sans MS" pitchFamily="66" charset="0"/>
              </a:rPr>
              <a:t>dalam</a:t>
            </a:r>
            <a:r>
              <a:rPr lang="en-US" sz="2800" dirty="0">
                <a:latin typeface="Comic Sans MS" pitchFamily="66" charset="0"/>
              </a:rPr>
              <a:t> yang </a:t>
            </a:r>
            <a:r>
              <a:rPr lang="en-US" sz="2800" dirty="0" err="1">
                <a:latin typeface="Comic Sans MS" pitchFamily="66" charset="0"/>
              </a:rPr>
              <a:t>langsung</a:t>
            </a:r>
            <a:r>
              <a:rPr lang="en-US" sz="2800" dirty="0">
                <a:latin typeface="Comic Sans MS" pitchFamily="66" charset="0"/>
              </a:rPr>
              <a:t> </a:t>
            </a:r>
            <a:r>
              <a:rPr lang="en-US" sz="2800" dirty="0" err="1">
                <a:latin typeface="Comic Sans MS" pitchFamily="66" charset="0"/>
              </a:rPr>
              <a:t>maupun</a:t>
            </a:r>
            <a:r>
              <a:rPr lang="en-US" sz="2800" dirty="0">
                <a:latin typeface="Comic Sans MS" pitchFamily="66" charset="0"/>
              </a:rPr>
              <a:t> </a:t>
            </a:r>
            <a:r>
              <a:rPr lang="en-US" sz="2800" dirty="0" err="1">
                <a:latin typeface="Comic Sans MS" pitchFamily="66" charset="0"/>
              </a:rPr>
              <a:t>tidak</a:t>
            </a:r>
            <a:r>
              <a:rPr lang="en-US" sz="2800" dirty="0">
                <a:latin typeface="Comic Sans MS" pitchFamily="66" charset="0"/>
              </a:rPr>
              <a:t> </a:t>
            </a:r>
            <a:r>
              <a:rPr lang="en-US" sz="2800" dirty="0" err="1">
                <a:latin typeface="Comic Sans MS" pitchFamily="66" charset="0"/>
              </a:rPr>
              <a:t>langsung</a:t>
            </a:r>
            <a:r>
              <a:rPr lang="en-US" sz="2800" dirty="0">
                <a:latin typeface="Comic Sans MS" pitchFamily="66" charset="0"/>
              </a:rPr>
              <a:t> </a:t>
            </a:r>
            <a:r>
              <a:rPr lang="en-US" sz="2800" dirty="0" err="1">
                <a:latin typeface="Comic Sans MS" pitchFamily="66" charset="0"/>
              </a:rPr>
              <a:t>membahayakan</a:t>
            </a:r>
            <a:r>
              <a:rPr lang="en-US" sz="2800" dirty="0">
                <a:latin typeface="Comic Sans MS" pitchFamily="66" charset="0"/>
              </a:rPr>
              <a:t> </a:t>
            </a:r>
            <a:r>
              <a:rPr lang="en-US" sz="2800" dirty="0" err="1">
                <a:latin typeface="Comic Sans MS" pitchFamily="66" charset="0"/>
              </a:rPr>
              <a:t>integritas,identitas,kelangsungan</a:t>
            </a:r>
            <a:r>
              <a:rPr lang="en-US" sz="2800" dirty="0">
                <a:latin typeface="Comic Sans MS" pitchFamily="66" charset="0"/>
              </a:rPr>
              <a:t> </a:t>
            </a:r>
            <a:r>
              <a:rPr lang="en-US" sz="2800" dirty="0" err="1">
                <a:latin typeface="Comic Sans MS" pitchFamily="66" charset="0"/>
              </a:rPr>
              <a:t>hidup</a:t>
            </a:r>
            <a:r>
              <a:rPr lang="en-US" sz="2800" dirty="0">
                <a:latin typeface="Comic Sans MS" pitchFamily="66" charset="0"/>
              </a:rPr>
              <a:t> </a:t>
            </a:r>
            <a:r>
              <a:rPr lang="en-US" sz="2800" dirty="0" err="1">
                <a:latin typeface="Comic Sans MS" pitchFamily="66" charset="0"/>
              </a:rPr>
              <a:t>bangsa</a:t>
            </a:r>
            <a:r>
              <a:rPr lang="en-US" sz="2800" dirty="0">
                <a:latin typeface="Comic Sans MS" pitchFamily="66" charset="0"/>
              </a:rPr>
              <a:t> </a:t>
            </a:r>
            <a:r>
              <a:rPr lang="en-US" sz="2800" dirty="0" err="1">
                <a:latin typeface="Comic Sans MS" pitchFamily="66" charset="0"/>
              </a:rPr>
              <a:t>dan</a:t>
            </a:r>
            <a:r>
              <a:rPr lang="en-US" sz="2800" dirty="0">
                <a:latin typeface="Comic Sans MS" pitchFamily="66" charset="0"/>
              </a:rPr>
              <a:t> </a:t>
            </a:r>
            <a:r>
              <a:rPr lang="en-US" sz="2800" dirty="0" err="1">
                <a:latin typeface="Comic Sans MS" pitchFamily="66" charset="0"/>
              </a:rPr>
              <a:t>negara</a:t>
            </a:r>
            <a:r>
              <a:rPr lang="en-US" sz="2800" dirty="0">
                <a:latin typeface="Comic Sans MS" pitchFamily="66" charset="0"/>
              </a:rPr>
              <a:t> </a:t>
            </a:r>
            <a:r>
              <a:rPr lang="en-US" sz="2800" dirty="0" err="1">
                <a:latin typeface="Comic Sans MS" pitchFamily="66" charset="0"/>
              </a:rPr>
              <a:t>serta</a:t>
            </a:r>
            <a:r>
              <a:rPr lang="en-US" sz="2800" dirty="0">
                <a:latin typeface="Comic Sans MS" pitchFamily="66" charset="0"/>
              </a:rPr>
              <a:t> </a:t>
            </a:r>
            <a:r>
              <a:rPr lang="en-US" sz="2800" dirty="0" err="1">
                <a:latin typeface="Comic Sans MS" pitchFamily="66" charset="0"/>
              </a:rPr>
              <a:t>perjuangan</a:t>
            </a:r>
            <a:r>
              <a:rPr lang="en-US" sz="2800" dirty="0">
                <a:latin typeface="Comic Sans MS" pitchFamily="66" charset="0"/>
              </a:rPr>
              <a:t> </a:t>
            </a:r>
            <a:r>
              <a:rPr lang="en-US" sz="2800" dirty="0" err="1">
                <a:latin typeface="Comic Sans MS" pitchFamily="66" charset="0"/>
              </a:rPr>
              <a:t>mengejar</a:t>
            </a:r>
            <a:r>
              <a:rPr lang="en-US" sz="2800" dirty="0">
                <a:latin typeface="Comic Sans MS" pitchFamily="66" charset="0"/>
              </a:rPr>
              <a:t> </a:t>
            </a:r>
            <a:r>
              <a:rPr lang="en-US" sz="2800" dirty="0" err="1">
                <a:latin typeface="Comic Sans MS" pitchFamily="66" charset="0"/>
              </a:rPr>
              <a:t>tujuan</a:t>
            </a:r>
            <a:r>
              <a:rPr lang="en-US" sz="2800" dirty="0">
                <a:latin typeface="Comic Sans MS" pitchFamily="66" charset="0"/>
              </a:rPr>
              <a:t> </a:t>
            </a:r>
            <a:r>
              <a:rPr lang="en-US" sz="2800" dirty="0" err="1">
                <a:latin typeface="Comic Sans MS" pitchFamily="66" charset="0"/>
              </a:rPr>
              <a:t>perjuangan</a:t>
            </a:r>
            <a:r>
              <a:rPr lang="en-US" sz="2800" dirty="0">
                <a:latin typeface="Comic Sans MS" pitchFamily="66" charset="0"/>
              </a:rPr>
              <a:t> </a:t>
            </a:r>
            <a:r>
              <a:rPr lang="en-US" sz="2800" dirty="0" err="1">
                <a:latin typeface="Comic Sans MS" pitchFamily="66" charset="0"/>
              </a:rPr>
              <a:t>nasional</a:t>
            </a:r>
            <a:endParaRPr lang="en-US" sz="3200" dirty="0">
              <a:latin typeface="Comic Sans MS" pitchFamily="66" charset="0"/>
            </a:endParaRPr>
          </a:p>
          <a:p>
            <a:pPr>
              <a:lnSpc>
                <a:spcPct val="80000"/>
              </a:lnSpc>
              <a:defRPr/>
            </a:pPr>
            <a:endParaRPr lang="en-US" sz="3200"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marL="838200" indent="-838200" eaLnBrk="1" hangingPunct="1">
              <a:defRPr/>
            </a:pPr>
            <a:r>
              <a:rPr lang="en-US" sz="4000" b="1" smtClean="0"/>
              <a:t>URAIAN TEORI, KONSEPSI</a:t>
            </a:r>
            <a:r>
              <a:rPr lang="en-US" sz="4000" smtClean="0"/>
              <a:t/>
            </a:r>
            <a:br>
              <a:rPr lang="en-US" sz="4000" smtClean="0"/>
            </a:br>
            <a:endParaRPr lang="en-US" sz="4000" smtClean="0"/>
          </a:p>
        </p:txBody>
      </p:sp>
      <p:sp>
        <p:nvSpPr>
          <p:cNvPr id="22531" name="Rectangle 3"/>
          <p:cNvSpPr>
            <a:spLocks noGrp="1" noChangeArrowheads="1"/>
          </p:cNvSpPr>
          <p:nvPr>
            <p:ph sz="quarter" idx="1"/>
          </p:nvPr>
        </p:nvSpPr>
        <p:spPr/>
        <p:txBody>
          <a:bodyPr/>
          <a:lstStyle/>
          <a:p>
            <a:pPr marL="609600" indent="-609600" eaLnBrk="1" hangingPunct="1">
              <a:lnSpc>
                <a:spcPct val="90000"/>
              </a:lnSpc>
              <a:defRPr/>
            </a:pPr>
            <a:r>
              <a:rPr lang="en-US" sz="2400" smtClean="0"/>
              <a:t>PENDAHULUAN</a:t>
            </a:r>
          </a:p>
          <a:p>
            <a:pPr marL="609600" indent="-609600" eaLnBrk="1" hangingPunct="1">
              <a:lnSpc>
                <a:spcPct val="90000"/>
              </a:lnSpc>
              <a:buFontTx/>
              <a:buNone/>
              <a:defRPr/>
            </a:pPr>
            <a:r>
              <a:rPr lang="en-US" sz="2400" smtClean="0"/>
              <a:t>      Geostrategi merupakan masalah penting bagi setiap bangsa baik  pada masa lampau,kini, manapun mendatang. Geostrategi menjadi sangat penting karena setiap bangsa yang telah menegara membutuhkan strategi dalam memanfaatkan wilayah negara sebgai ruang hidup nasional untuk menentukan kebijakan,sarana dan sasaran perwujudan kepentingan dan tujuan nasional melalui pembangunan sehingga bangsa itu tetap eksis dalam arti ideologis,politis, ekonomis,sosial budaya dan Hankam.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246</TotalTime>
  <Words>974</Words>
  <Application>Microsoft Office PowerPoint</Application>
  <PresentationFormat>On-screen Show (4:3)</PresentationFormat>
  <Paragraphs>183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Tahoma</vt:lpstr>
      <vt:lpstr>Arial</vt:lpstr>
      <vt:lpstr>Wingdings</vt:lpstr>
      <vt:lpstr>Calibri</vt:lpstr>
      <vt:lpstr>Comic Sans MS</vt:lpstr>
      <vt:lpstr>Equity</vt:lpstr>
      <vt:lpstr>     POKOK BAHASAN    GEOSTRATEGI  INDONESIA</vt:lpstr>
      <vt:lpstr>Kerangka Pikir</vt:lpstr>
      <vt:lpstr>Sasaran Pembelajaran</vt:lpstr>
      <vt:lpstr>Uraian Teori &amp; Konsepsi Tannas</vt:lpstr>
      <vt:lpstr>Slide 5</vt:lpstr>
      <vt:lpstr>SASARAN PEMBELAJARAN </vt:lpstr>
      <vt:lpstr> DAFTAR ISTILAH KUNCI </vt:lpstr>
      <vt:lpstr>Slide 8</vt:lpstr>
      <vt:lpstr>URAIAN TEORI, KONSEPSI </vt:lpstr>
      <vt:lpstr>PENGERTIAN GEOSTRATEGI DAN GEOSTRATEGI INDONESIA</vt:lpstr>
      <vt:lpstr>      Pengertian  Geostrategi Indonesia </vt:lpstr>
      <vt:lpstr>PERKEMBANGAN KONSEP GEOSTRATEGI INDONESIA</vt:lpstr>
      <vt:lpstr>Slide 13</vt:lpstr>
      <vt:lpstr>KETAHANAN NASIONAL SEBAGAI PERWUJUDAN GEOSTRATEGI  INDONESIA</vt:lpstr>
      <vt:lpstr>DATA, FAKTA</vt:lpstr>
      <vt:lpstr>DATA, FAKTA</vt:lpstr>
      <vt:lpstr>Kasus I KOMPAS, KAMIS, 15 DESEMBER 2005 </vt:lpstr>
      <vt:lpstr>Kasus II KOMPAS, KAMIS, 15 DESEMBER 2005</vt:lpstr>
      <vt:lpstr>LATIHAN</vt:lpstr>
      <vt:lpstr>DAFTAR PUSTAKA</vt:lpstr>
    </vt:vector>
  </TitlesOfParts>
  <Company>udinus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Kasus I OPERASI HUTAN LESTARI, KOMPAS, KAMIS, 15 DESEMBER 2005</dc:title>
  <dc:creator>Tyas</dc:creator>
  <cp:lastModifiedBy>hendra</cp:lastModifiedBy>
  <cp:revision>15</cp:revision>
  <dcterms:created xsi:type="dcterms:W3CDTF">2005-12-19T08:26:56Z</dcterms:created>
  <dcterms:modified xsi:type="dcterms:W3CDTF">2013-10-08T01:39:03Z</dcterms:modified>
</cp:coreProperties>
</file>