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91" r:id="rId2"/>
    <p:sldId id="256" r:id="rId3"/>
    <p:sldId id="292" r:id="rId4"/>
    <p:sldId id="259" r:id="rId5"/>
    <p:sldId id="262" r:id="rId6"/>
    <p:sldId id="264" r:id="rId7"/>
    <p:sldId id="265" r:id="rId8"/>
    <p:sldId id="284" r:id="rId9"/>
    <p:sldId id="287" r:id="rId10"/>
    <p:sldId id="285" r:id="rId11"/>
    <p:sldId id="283" r:id="rId12"/>
    <p:sldId id="286" r:id="rId13"/>
    <p:sldId id="266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9A37C-CE89-4285-8E3C-FF4CBE61E4DD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8D74C2-C1E9-4C90-9629-BDD12E7A9810}">
      <dgm:prSet phldrT="[Text]"/>
      <dgm:spPr/>
      <dgm:t>
        <a:bodyPr/>
        <a:lstStyle/>
        <a:p>
          <a:r>
            <a:rPr lang="en-US" dirty="0" err="1" smtClean="0"/>
            <a:t>Ontologis</a:t>
          </a:r>
          <a:endParaRPr lang="en-US" dirty="0"/>
        </a:p>
      </dgm:t>
    </dgm:pt>
    <dgm:pt modelId="{EC1CB055-E199-455E-83A9-5219A0702899}" type="parTrans" cxnId="{F22ECDB1-7493-431A-9F9D-2C031D85AA80}">
      <dgm:prSet/>
      <dgm:spPr/>
      <dgm:t>
        <a:bodyPr/>
        <a:lstStyle/>
        <a:p>
          <a:endParaRPr lang="en-US"/>
        </a:p>
      </dgm:t>
    </dgm:pt>
    <dgm:pt modelId="{3042807E-DCF2-4D7F-A802-11F07507D220}" type="sibTrans" cxnId="{F22ECDB1-7493-431A-9F9D-2C031D85AA80}">
      <dgm:prSet/>
      <dgm:spPr/>
      <dgm:t>
        <a:bodyPr/>
        <a:lstStyle/>
        <a:p>
          <a:endParaRPr lang="en-US"/>
        </a:p>
      </dgm:t>
    </dgm:pt>
    <dgm:pt modelId="{385E3106-48A2-4EF6-9D6D-01E1D506EB5B}">
      <dgm:prSet/>
      <dgm:spPr/>
      <dgm:t>
        <a:bodyPr/>
        <a:lstStyle/>
        <a:p>
          <a:r>
            <a:rPr lang="en-US" smtClean="0"/>
            <a:t>Epistemologis</a:t>
          </a:r>
          <a:endParaRPr lang="en-US" dirty="0" smtClean="0"/>
        </a:p>
      </dgm:t>
    </dgm:pt>
    <dgm:pt modelId="{F5727D37-A951-473E-8F62-E30B1B8C9EE2}" type="parTrans" cxnId="{98F1BDA7-61E7-4473-A190-1F540A360E41}">
      <dgm:prSet/>
      <dgm:spPr/>
      <dgm:t>
        <a:bodyPr/>
        <a:lstStyle/>
        <a:p>
          <a:endParaRPr lang="en-US"/>
        </a:p>
      </dgm:t>
    </dgm:pt>
    <dgm:pt modelId="{0151745D-D396-4B12-B02E-94E95121769B}" type="sibTrans" cxnId="{98F1BDA7-61E7-4473-A190-1F540A360E41}">
      <dgm:prSet/>
      <dgm:spPr/>
      <dgm:t>
        <a:bodyPr/>
        <a:lstStyle/>
        <a:p>
          <a:endParaRPr lang="en-US"/>
        </a:p>
      </dgm:t>
    </dgm:pt>
    <dgm:pt modelId="{9C979B03-0BCD-4776-9C09-FCA0E5B4DBD5}">
      <dgm:prSet/>
      <dgm:spPr/>
      <dgm:t>
        <a:bodyPr/>
        <a:lstStyle/>
        <a:p>
          <a:r>
            <a:rPr lang="en-US" smtClean="0"/>
            <a:t>aksiologis</a:t>
          </a:r>
          <a:endParaRPr lang="en-US" dirty="0" smtClean="0"/>
        </a:p>
      </dgm:t>
    </dgm:pt>
    <dgm:pt modelId="{FFDE332E-44EB-4C64-902C-630F259D871B}" type="parTrans" cxnId="{37129104-85D9-457A-9069-E330FC5ADA79}">
      <dgm:prSet/>
      <dgm:spPr/>
      <dgm:t>
        <a:bodyPr/>
        <a:lstStyle/>
        <a:p>
          <a:endParaRPr lang="en-US"/>
        </a:p>
      </dgm:t>
    </dgm:pt>
    <dgm:pt modelId="{6A2D605C-6682-4FD1-81F6-A4D12C428D37}" type="sibTrans" cxnId="{37129104-85D9-457A-9069-E330FC5ADA79}">
      <dgm:prSet/>
      <dgm:spPr/>
      <dgm:t>
        <a:bodyPr/>
        <a:lstStyle/>
        <a:p>
          <a:endParaRPr lang="en-US"/>
        </a:p>
      </dgm:t>
    </dgm:pt>
    <dgm:pt modelId="{C51BC8A5-563A-4A61-B022-506DF82C2660}" type="pres">
      <dgm:prSet presAssocID="{F249A37C-CE89-4285-8E3C-FF4CBE61E4D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F84A40A-084F-43E9-9E7D-68232FA18F7F}" type="pres">
      <dgm:prSet presAssocID="{F249A37C-CE89-4285-8E3C-FF4CBE61E4DD}" presName="pyramid" presStyleLbl="node1" presStyleIdx="0" presStyleCnt="1" custLinFactNeighborX="12500" custLinFactNeighborY="21875"/>
      <dgm:spPr/>
    </dgm:pt>
    <dgm:pt modelId="{D22DC70D-A7B0-44BC-9A2F-9ACBDE00763D}" type="pres">
      <dgm:prSet presAssocID="{F249A37C-CE89-4285-8E3C-FF4CBE61E4DD}" presName="theList" presStyleCnt="0"/>
      <dgm:spPr/>
    </dgm:pt>
    <dgm:pt modelId="{E18EB305-D421-4C6F-A720-DBE157CBBBFA}" type="pres">
      <dgm:prSet presAssocID="{C98D74C2-C1E9-4C90-9629-BDD12E7A981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098CB-3B2D-4ABD-9CAF-F48E5006E983}" type="pres">
      <dgm:prSet presAssocID="{C98D74C2-C1E9-4C90-9629-BDD12E7A9810}" presName="aSpace" presStyleCnt="0"/>
      <dgm:spPr/>
    </dgm:pt>
    <dgm:pt modelId="{044DC4DB-70F9-4AAC-8BBA-CE0F279BD11C}" type="pres">
      <dgm:prSet presAssocID="{385E3106-48A2-4EF6-9D6D-01E1D506EB5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90F5F-9965-4BAB-8FE8-836EFE88DDA0}" type="pres">
      <dgm:prSet presAssocID="{385E3106-48A2-4EF6-9D6D-01E1D506EB5B}" presName="aSpace" presStyleCnt="0"/>
      <dgm:spPr/>
    </dgm:pt>
    <dgm:pt modelId="{904FFC76-C903-46A4-A19C-5BBF099CCFD3}" type="pres">
      <dgm:prSet presAssocID="{9C979B03-0BCD-4776-9C09-FCA0E5B4DBD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B00C3-AD35-45AC-A1DF-A0832965E7DC}" type="pres">
      <dgm:prSet presAssocID="{9C979B03-0BCD-4776-9C09-FCA0E5B4DBD5}" presName="aSpace" presStyleCnt="0"/>
      <dgm:spPr/>
    </dgm:pt>
  </dgm:ptLst>
  <dgm:cxnLst>
    <dgm:cxn modelId="{AD9A4BCF-890D-4932-B10A-7DD26CB7D291}" type="presOf" srcId="{9C979B03-0BCD-4776-9C09-FCA0E5B4DBD5}" destId="{904FFC76-C903-46A4-A19C-5BBF099CCFD3}" srcOrd="0" destOrd="0" presId="urn:microsoft.com/office/officeart/2005/8/layout/pyramid2"/>
    <dgm:cxn modelId="{56FDFE1B-0F99-4145-93FF-294D62EA1C65}" type="presOf" srcId="{385E3106-48A2-4EF6-9D6D-01E1D506EB5B}" destId="{044DC4DB-70F9-4AAC-8BBA-CE0F279BD11C}" srcOrd="0" destOrd="0" presId="urn:microsoft.com/office/officeart/2005/8/layout/pyramid2"/>
    <dgm:cxn modelId="{FA246BF9-FF7C-42D4-9AC6-A353D02DBDF1}" type="presOf" srcId="{C98D74C2-C1E9-4C90-9629-BDD12E7A9810}" destId="{E18EB305-D421-4C6F-A720-DBE157CBBBFA}" srcOrd="0" destOrd="0" presId="urn:microsoft.com/office/officeart/2005/8/layout/pyramid2"/>
    <dgm:cxn modelId="{F22ECDB1-7493-431A-9F9D-2C031D85AA80}" srcId="{F249A37C-CE89-4285-8E3C-FF4CBE61E4DD}" destId="{C98D74C2-C1E9-4C90-9629-BDD12E7A9810}" srcOrd="0" destOrd="0" parTransId="{EC1CB055-E199-455E-83A9-5219A0702899}" sibTransId="{3042807E-DCF2-4D7F-A802-11F07507D220}"/>
    <dgm:cxn modelId="{98F1BDA7-61E7-4473-A190-1F540A360E41}" srcId="{F249A37C-CE89-4285-8E3C-FF4CBE61E4DD}" destId="{385E3106-48A2-4EF6-9D6D-01E1D506EB5B}" srcOrd="1" destOrd="0" parTransId="{F5727D37-A951-473E-8F62-E30B1B8C9EE2}" sibTransId="{0151745D-D396-4B12-B02E-94E95121769B}"/>
    <dgm:cxn modelId="{37129104-85D9-457A-9069-E330FC5ADA79}" srcId="{F249A37C-CE89-4285-8E3C-FF4CBE61E4DD}" destId="{9C979B03-0BCD-4776-9C09-FCA0E5B4DBD5}" srcOrd="2" destOrd="0" parTransId="{FFDE332E-44EB-4C64-902C-630F259D871B}" sibTransId="{6A2D605C-6682-4FD1-81F6-A4D12C428D37}"/>
    <dgm:cxn modelId="{7AA32C1A-3C30-41D3-8974-F09F3EBF4523}" type="presOf" srcId="{F249A37C-CE89-4285-8E3C-FF4CBE61E4DD}" destId="{C51BC8A5-563A-4A61-B022-506DF82C2660}" srcOrd="0" destOrd="0" presId="urn:microsoft.com/office/officeart/2005/8/layout/pyramid2"/>
    <dgm:cxn modelId="{DE58A0ED-A99B-4356-BDCF-1FD39F617593}" type="presParOf" srcId="{C51BC8A5-563A-4A61-B022-506DF82C2660}" destId="{3F84A40A-084F-43E9-9E7D-68232FA18F7F}" srcOrd="0" destOrd="0" presId="urn:microsoft.com/office/officeart/2005/8/layout/pyramid2"/>
    <dgm:cxn modelId="{84391124-1499-4D8E-9E0B-22DC7740F437}" type="presParOf" srcId="{C51BC8A5-563A-4A61-B022-506DF82C2660}" destId="{D22DC70D-A7B0-44BC-9A2F-9ACBDE00763D}" srcOrd="1" destOrd="0" presId="urn:microsoft.com/office/officeart/2005/8/layout/pyramid2"/>
    <dgm:cxn modelId="{ECC0745E-1CF1-46FA-AC77-635E172B1F16}" type="presParOf" srcId="{D22DC70D-A7B0-44BC-9A2F-9ACBDE00763D}" destId="{E18EB305-D421-4C6F-A720-DBE157CBBBFA}" srcOrd="0" destOrd="0" presId="urn:microsoft.com/office/officeart/2005/8/layout/pyramid2"/>
    <dgm:cxn modelId="{323A7DF4-1607-41F4-8D4D-CBC31435796A}" type="presParOf" srcId="{D22DC70D-A7B0-44BC-9A2F-9ACBDE00763D}" destId="{BEE098CB-3B2D-4ABD-9CAF-F48E5006E983}" srcOrd="1" destOrd="0" presId="urn:microsoft.com/office/officeart/2005/8/layout/pyramid2"/>
    <dgm:cxn modelId="{83D02BA3-7FEA-4B92-AA3A-653E6FFE5C19}" type="presParOf" srcId="{D22DC70D-A7B0-44BC-9A2F-9ACBDE00763D}" destId="{044DC4DB-70F9-4AAC-8BBA-CE0F279BD11C}" srcOrd="2" destOrd="0" presId="urn:microsoft.com/office/officeart/2005/8/layout/pyramid2"/>
    <dgm:cxn modelId="{A1B1ABC3-96E2-4391-ABF6-66EE46572FBE}" type="presParOf" srcId="{D22DC70D-A7B0-44BC-9A2F-9ACBDE00763D}" destId="{85C90F5F-9965-4BAB-8FE8-836EFE88DDA0}" srcOrd="3" destOrd="0" presId="urn:microsoft.com/office/officeart/2005/8/layout/pyramid2"/>
    <dgm:cxn modelId="{0A496417-0A64-4940-949A-B971F0083C9E}" type="presParOf" srcId="{D22DC70D-A7B0-44BC-9A2F-9ACBDE00763D}" destId="{904FFC76-C903-46A4-A19C-5BBF099CCFD3}" srcOrd="4" destOrd="0" presId="urn:microsoft.com/office/officeart/2005/8/layout/pyramid2"/>
    <dgm:cxn modelId="{676C5A03-EF4D-4562-82F2-074ECECA190D}" type="presParOf" srcId="{D22DC70D-A7B0-44BC-9A2F-9ACBDE00763D}" destId="{455B00C3-AD35-45AC-A1DF-A0832965E7DC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A96BA-C84E-484D-823F-1F378099B041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2BC92-6609-40F4-A7BC-BD9CABA7FD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2BC92-6609-40F4-A7BC-BD9CABA7FD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2BC92-6609-40F4-A7BC-BD9CABA7FD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3F4AE3-EF85-49D8-95A4-1B81EAA49A57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27BC-E098-478A-9580-4E75C95CD0FF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66D7-C036-4192-83BD-B3F9E5B8651C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9A26E0-F888-4C40-9D27-9F02D1BE285E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0A890B-4AF7-4648-AC9A-21A8305D655E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1A9C73-8749-442C-9B42-5F7C0CA8562F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E4464D-2DC7-4AB7-9798-C447B20AFD55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B3F6-74E4-4669-918C-00DD6B01BD57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691A54-85BF-4BF4-9AEF-9856483FF7E2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887A11-285B-466C-A8D3-10E205C713F6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BE79A7-1D8C-477E-9A4C-45EBD5E757CC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146B874-779C-4780-ACE4-56FBEB91989B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D78F76-2C08-46DC-9B9A-9FECDAE64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Profil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52600" y="1447800"/>
            <a:ext cx="6934200" cy="4854608"/>
          </a:xfrm>
        </p:spPr>
        <p:txBody>
          <a:bodyPr>
            <a:normAutofit lnSpcReduction="10000"/>
          </a:bodyPr>
          <a:lstStyle/>
          <a:p>
            <a:r>
              <a:rPr lang="en-US" sz="1400" dirty="0" err="1" smtClean="0"/>
              <a:t>Nama</a:t>
            </a:r>
            <a:r>
              <a:rPr lang="en-US" sz="1400" dirty="0" smtClean="0"/>
              <a:t> : </a:t>
            </a:r>
            <a:r>
              <a:rPr lang="en-US" sz="1400" dirty="0" err="1" smtClean="0"/>
              <a:t>Adi</a:t>
            </a:r>
            <a:r>
              <a:rPr lang="en-US" sz="1400" dirty="0" smtClean="0"/>
              <a:t> </a:t>
            </a:r>
            <a:r>
              <a:rPr lang="en-US" sz="1400" dirty="0" err="1" smtClean="0"/>
              <a:t>Suhendra</a:t>
            </a:r>
            <a:r>
              <a:rPr lang="en-US" sz="1400" dirty="0" smtClean="0"/>
              <a:t> </a:t>
            </a:r>
            <a:r>
              <a:rPr lang="en-US" sz="1400" dirty="0" err="1" smtClean="0"/>
              <a:t>S.Sosio</a:t>
            </a:r>
            <a:r>
              <a:rPr lang="en-US" sz="1400" dirty="0" smtClean="0"/>
              <a:t>., </a:t>
            </a:r>
            <a:r>
              <a:rPr lang="en-US" sz="1400" dirty="0" err="1" smtClean="0"/>
              <a:t>M.Sosio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Tempat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Tanggal</a:t>
            </a:r>
            <a:r>
              <a:rPr lang="en-US" sz="1400" dirty="0" smtClean="0"/>
              <a:t> </a:t>
            </a:r>
            <a:r>
              <a:rPr lang="en-US" sz="1400" dirty="0" err="1" smtClean="0"/>
              <a:t>Lahir</a:t>
            </a:r>
            <a:r>
              <a:rPr lang="en-US" sz="1400" dirty="0" smtClean="0"/>
              <a:t> : Gresik, 4 </a:t>
            </a:r>
            <a:r>
              <a:rPr lang="en-US" sz="1400" dirty="0" err="1" smtClean="0"/>
              <a:t>Juli</a:t>
            </a:r>
            <a:r>
              <a:rPr lang="en-US" sz="1400" dirty="0" smtClean="0"/>
              <a:t> 1988</a:t>
            </a:r>
          </a:p>
          <a:p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Terakhir</a:t>
            </a:r>
            <a:r>
              <a:rPr lang="en-US" sz="1400" dirty="0" smtClean="0"/>
              <a:t>	: S1 </a:t>
            </a:r>
            <a:r>
              <a:rPr lang="en-US" sz="1400" dirty="0" err="1" smtClean="0"/>
              <a:t>Universitas</a:t>
            </a:r>
            <a:r>
              <a:rPr lang="en-US" sz="1400" dirty="0" smtClean="0"/>
              <a:t> </a:t>
            </a:r>
            <a:r>
              <a:rPr lang="en-US" sz="1400" dirty="0" err="1" smtClean="0"/>
              <a:t>Airlangga</a:t>
            </a:r>
            <a:r>
              <a:rPr lang="en-US" sz="1400" dirty="0" smtClean="0"/>
              <a:t> (</a:t>
            </a:r>
            <a:r>
              <a:rPr lang="en-US" sz="1400" dirty="0" err="1" smtClean="0"/>
              <a:t>Unair</a:t>
            </a:r>
            <a:r>
              <a:rPr lang="en-US" sz="1400" dirty="0" smtClean="0"/>
              <a:t>) 3,5 </a:t>
            </a:r>
            <a:r>
              <a:rPr lang="en-US" sz="1400" dirty="0" err="1" smtClean="0"/>
              <a:t>th</a:t>
            </a:r>
            <a:r>
              <a:rPr lang="en-US" sz="1400" dirty="0" smtClean="0"/>
              <a:t>, IPK 3,44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smtClean="0"/>
              <a:t>			  S2 </a:t>
            </a:r>
            <a:r>
              <a:rPr lang="en-US" sz="1400" dirty="0" err="1" smtClean="0"/>
              <a:t>Universitas</a:t>
            </a:r>
            <a:r>
              <a:rPr lang="en-US" sz="1400" dirty="0" smtClean="0"/>
              <a:t> </a:t>
            </a:r>
            <a:r>
              <a:rPr lang="en-US" sz="1400" dirty="0" err="1" smtClean="0"/>
              <a:t>Airlangga</a:t>
            </a:r>
            <a:r>
              <a:rPr lang="en-US" sz="1400" dirty="0" smtClean="0"/>
              <a:t> (</a:t>
            </a:r>
            <a:r>
              <a:rPr lang="en-US" sz="1400" dirty="0" err="1" smtClean="0"/>
              <a:t>Unair</a:t>
            </a:r>
            <a:r>
              <a:rPr lang="en-US" sz="1400" dirty="0" smtClean="0"/>
              <a:t>) 1,5 </a:t>
            </a:r>
            <a:r>
              <a:rPr lang="en-US" sz="1400" dirty="0" err="1" smtClean="0"/>
              <a:t>th</a:t>
            </a:r>
            <a:r>
              <a:rPr lang="en-US" sz="1400" dirty="0" smtClean="0"/>
              <a:t> </a:t>
            </a:r>
            <a:r>
              <a:rPr lang="en-US" sz="1400" dirty="0" smtClean="0"/>
              <a:t> </a:t>
            </a:r>
            <a:r>
              <a:rPr lang="en-US" sz="1400" dirty="0" smtClean="0"/>
              <a:t>IPK 3,60</a:t>
            </a:r>
          </a:p>
          <a:p>
            <a:pPr lvl="0"/>
            <a:r>
              <a:rPr lang="en-US" sz="1400" b="1" dirty="0" err="1" smtClean="0"/>
              <a:t>Tahun</a:t>
            </a:r>
            <a:r>
              <a:rPr lang="en-US" sz="1400" b="1" dirty="0" smtClean="0"/>
              <a:t> 2009-2011 </a:t>
            </a:r>
            <a:endParaRPr lang="en-US" sz="1400" dirty="0" smtClean="0"/>
          </a:p>
          <a:p>
            <a:r>
              <a:rPr lang="en-US" sz="1400" dirty="0" err="1" smtClean="0"/>
              <a:t>Aktif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surveyor </a:t>
            </a:r>
            <a:r>
              <a:rPr lang="en-US" sz="1400" dirty="0" err="1" smtClean="0"/>
              <a:t>membantu</a:t>
            </a:r>
            <a:r>
              <a:rPr lang="en-US" sz="1400" dirty="0" smtClean="0"/>
              <a:t> </a:t>
            </a:r>
            <a:r>
              <a:rPr lang="en-US" sz="1400" dirty="0" err="1" smtClean="0"/>
              <a:t>penelitian</a:t>
            </a:r>
            <a:r>
              <a:rPr lang="en-US" sz="1400" dirty="0" smtClean="0"/>
              <a:t> </a:t>
            </a:r>
            <a:r>
              <a:rPr lang="en-US" sz="1400" dirty="0" err="1" smtClean="0"/>
              <a:t>dosen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r>
              <a:rPr lang="en-US" sz="1400" dirty="0" smtClean="0"/>
              <a:t> </a:t>
            </a:r>
            <a:r>
              <a:rPr lang="en-US" sz="1400" dirty="0" err="1" smtClean="0"/>
              <a:t>Sosiologi</a:t>
            </a:r>
            <a:r>
              <a:rPr lang="en-US" sz="1400" dirty="0" smtClean="0"/>
              <a:t> </a:t>
            </a:r>
            <a:r>
              <a:rPr lang="en-US" sz="1400" dirty="0" err="1" smtClean="0"/>
              <a:t>Fakultas</a:t>
            </a:r>
            <a:r>
              <a:rPr lang="en-US" sz="1400" dirty="0" smtClean="0"/>
              <a:t> </a:t>
            </a:r>
            <a:r>
              <a:rPr lang="en-US" sz="1400" dirty="0" err="1" smtClean="0"/>
              <a:t>Ilmu</a:t>
            </a:r>
            <a:r>
              <a:rPr lang="en-US" sz="1400" dirty="0" smtClean="0"/>
              <a:t> </a:t>
            </a:r>
            <a:r>
              <a:rPr lang="en-US" sz="1400" dirty="0" err="1" smtClean="0"/>
              <a:t>Sosial</a:t>
            </a:r>
            <a:r>
              <a:rPr lang="en-US" sz="1400" dirty="0" smtClean="0"/>
              <a:t> Dan </a:t>
            </a:r>
            <a:r>
              <a:rPr lang="en-US" sz="1400" dirty="0" err="1" smtClean="0"/>
              <a:t>Ilmu</a:t>
            </a:r>
            <a:r>
              <a:rPr lang="en-US" sz="1400" dirty="0" smtClean="0"/>
              <a:t> </a:t>
            </a:r>
            <a:r>
              <a:rPr lang="en-US" sz="1400" dirty="0" err="1" smtClean="0"/>
              <a:t>Politik</a:t>
            </a:r>
            <a:r>
              <a:rPr lang="en-US" sz="1400" dirty="0" smtClean="0"/>
              <a:t> </a:t>
            </a:r>
            <a:r>
              <a:rPr lang="en-US" sz="1400" dirty="0" err="1" smtClean="0"/>
              <a:t>Universitas</a:t>
            </a:r>
            <a:r>
              <a:rPr lang="en-US" sz="1400" dirty="0" smtClean="0"/>
              <a:t> </a:t>
            </a:r>
            <a:r>
              <a:rPr lang="en-US" sz="1400" dirty="0" err="1" smtClean="0"/>
              <a:t>Airlangga</a:t>
            </a:r>
            <a:r>
              <a:rPr lang="en-US" sz="1400" dirty="0" smtClean="0"/>
              <a:t>.</a:t>
            </a:r>
          </a:p>
          <a:p>
            <a:pPr lvl="0"/>
            <a:r>
              <a:rPr lang="en-US" sz="1400" b="1" dirty="0" err="1" smtClean="0"/>
              <a:t>Tahun</a:t>
            </a:r>
            <a:r>
              <a:rPr lang="en-US" sz="1400" b="1" dirty="0" smtClean="0"/>
              <a:t> 2011-2013 </a:t>
            </a:r>
            <a:endParaRPr lang="en-US" sz="1400" dirty="0" smtClean="0"/>
          </a:p>
          <a:p>
            <a:r>
              <a:rPr lang="en-US" sz="1400" dirty="0" err="1" smtClean="0"/>
              <a:t>Aktif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tenaga</a:t>
            </a:r>
            <a:r>
              <a:rPr lang="en-US" sz="1400" dirty="0" smtClean="0"/>
              <a:t> </a:t>
            </a:r>
            <a:r>
              <a:rPr lang="en-US" sz="1400" dirty="0" err="1" smtClean="0"/>
              <a:t>analisis</a:t>
            </a:r>
            <a:r>
              <a:rPr lang="en-US" sz="1400" dirty="0" smtClean="0"/>
              <a:t> data </a:t>
            </a:r>
            <a:r>
              <a:rPr lang="en-US" sz="1400" dirty="0" err="1" smtClean="0"/>
              <a:t>bekerja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asisten</a:t>
            </a:r>
            <a:r>
              <a:rPr lang="en-US" sz="1400" dirty="0" smtClean="0"/>
              <a:t> </a:t>
            </a:r>
            <a:r>
              <a:rPr lang="en-US" sz="1400" dirty="0" err="1" smtClean="0"/>
              <a:t>dosen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r>
              <a:rPr lang="en-US" sz="1400" dirty="0" smtClean="0"/>
              <a:t> </a:t>
            </a:r>
            <a:r>
              <a:rPr lang="en-US" sz="1400" dirty="0" err="1" smtClean="0"/>
              <a:t>Sosiologi</a:t>
            </a:r>
            <a:r>
              <a:rPr lang="en-US" sz="1400" dirty="0" smtClean="0"/>
              <a:t> </a:t>
            </a:r>
            <a:r>
              <a:rPr lang="en-US" sz="1400" dirty="0" err="1" smtClean="0"/>
              <a:t>Fakultas</a:t>
            </a:r>
            <a:r>
              <a:rPr lang="en-US" sz="1400" dirty="0" smtClean="0"/>
              <a:t> </a:t>
            </a:r>
            <a:r>
              <a:rPr lang="en-US" sz="1400" dirty="0" err="1" smtClean="0"/>
              <a:t>Ilmu</a:t>
            </a:r>
            <a:r>
              <a:rPr lang="en-US" sz="1400" dirty="0" smtClean="0"/>
              <a:t> </a:t>
            </a:r>
            <a:r>
              <a:rPr lang="en-US" sz="1400" dirty="0" err="1" smtClean="0"/>
              <a:t>Sosial</a:t>
            </a:r>
            <a:r>
              <a:rPr lang="en-US" sz="1400" dirty="0" smtClean="0"/>
              <a:t> Dan </a:t>
            </a:r>
            <a:r>
              <a:rPr lang="en-US" sz="1400" dirty="0" err="1" smtClean="0"/>
              <a:t>Ilmu</a:t>
            </a:r>
            <a:r>
              <a:rPr lang="en-US" sz="1400" dirty="0" smtClean="0"/>
              <a:t> </a:t>
            </a:r>
            <a:r>
              <a:rPr lang="en-US" sz="1400" dirty="0" err="1" smtClean="0"/>
              <a:t>Politiik</a:t>
            </a:r>
            <a:r>
              <a:rPr lang="en-US" sz="1400" dirty="0" smtClean="0"/>
              <a:t> </a:t>
            </a:r>
            <a:r>
              <a:rPr lang="en-US" sz="1400" dirty="0" err="1" smtClean="0"/>
              <a:t>Universitas</a:t>
            </a:r>
            <a:r>
              <a:rPr lang="en-US" sz="1400" dirty="0" smtClean="0"/>
              <a:t> </a:t>
            </a:r>
            <a:r>
              <a:rPr lang="en-US" sz="1400" dirty="0" err="1" smtClean="0"/>
              <a:t>Airlangga</a:t>
            </a:r>
            <a:r>
              <a:rPr lang="en-US" sz="1400" dirty="0" smtClean="0"/>
              <a:t>.</a:t>
            </a:r>
          </a:p>
          <a:p>
            <a:pPr lvl="0"/>
            <a:r>
              <a:rPr lang="en-US" sz="1400" b="1" dirty="0" err="1" smtClean="0"/>
              <a:t>Tahun</a:t>
            </a:r>
            <a:r>
              <a:rPr lang="en-US" sz="1400" b="1" dirty="0" smtClean="0"/>
              <a:t> 2011-2013 </a:t>
            </a:r>
            <a:endParaRPr lang="en-US" sz="1400" dirty="0" smtClean="0"/>
          </a:p>
          <a:p>
            <a:r>
              <a:rPr lang="en-US" sz="1400" dirty="0" err="1" smtClean="0"/>
              <a:t>Aktif</a:t>
            </a:r>
            <a:r>
              <a:rPr lang="en-US" sz="1400" dirty="0" smtClean="0"/>
              <a:t> </a:t>
            </a:r>
            <a:r>
              <a:rPr lang="en-US" sz="1400" dirty="0" err="1" smtClean="0"/>
              <a:t>bekerja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pendamping</a:t>
            </a:r>
            <a:r>
              <a:rPr lang="en-US" sz="1400" dirty="0" smtClean="0"/>
              <a:t> </a:t>
            </a:r>
            <a:r>
              <a:rPr lang="en-US" sz="1400" dirty="0" err="1" smtClean="0"/>
              <a:t>teknis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kerja</a:t>
            </a:r>
            <a:r>
              <a:rPr lang="en-US" sz="1400" dirty="0" smtClean="0"/>
              <a:t> corporate social responsibility (CSR) PT. </a:t>
            </a:r>
            <a:r>
              <a:rPr lang="en-US" sz="1400" dirty="0" err="1" smtClean="0"/>
              <a:t>Pembangkitan</a:t>
            </a:r>
            <a:r>
              <a:rPr lang="en-US" sz="1400" dirty="0" smtClean="0"/>
              <a:t> </a:t>
            </a:r>
            <a:r>
              <a:rPr lang="en-US" sz="1400" dirty="0" err="1" smtClean="0"/>
              <a:t>Jawa</a:t>
            </a:r>
            <a:r>
              <a:rPr lang="en-US" sz="1400" dirty="0" smtClean="0"/>
              <a:t> Bali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sama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Universitas</a:t>
            </a:r>
            <a:r>
              <a:rPr lang="en-US" sz="1400" dirty="0" smtClean="0"/>
              <a:t> </a:t>
            </a:r>
            <a:r>
              <a:rPr lang="en-US" sz="1400" dirty="0" err="1" smtClean="0"/>
              <a:t>Airlangga</a:t>
            </a:r>
            <a:r>
              <a:rPr lang="en-US" sz="1400" dirty="0" smtClean="0"/>
              <a:t>. </a:t>
            </a:r>
            <a:r>
              <a:rPr lang="en-US" sz="1400" dirty="0" err="1" smtClean="0"/>
              <a:t>Komisi</a:t>
            </a:r>
            <a:r>
              <a:rPr lang="en-US" sz="1400" dirty="0" smtClean="0"/>
              <a:t> Daerah </a:t>
            </a:r>
            <a:r>
              <a:rPr lang="en-US" sz="1400" dirty="0" err="1" smtClean="0"/>
              <a:t>Lanjut</a:t>
            </a:r>
            <a:r>
              <a:rPr lang="en-US" sz="1400" dirty="0" smtClean="0"/>
              <a:t> </a:t>
            </a:r>
            <a:r>
              <a:rPr lang="en-US" sz="1400" dirty="0" err="1" smtClean="0"/>
              <a:t>Usia</a:t>
            </a:r>
            <a:r>
              <a:rPr lang="en-US" sz="1400" dirty="0" smtClean="0"/>
              <a:t> </a:t>
            </a:r>
            <a:r>
              <a:rPr lang="en-US" sz="1400" dirty="0" err="1" smtClean="0"/>
              <a:t>Provinsi</a:t>
            </a:r>
            <a:r>
              <a:rPr lang="en-US" sz="1400" dirty="0" smtClean="0"/>
              <a:t> </a:t>
            </a:r>
            <a:r>
              <a:rPr lang="en-US" sz="1400" dirty="0" err="1" smtClean="0"/>
              <a:t>Jawa</a:t>
            </a:r>
            <a:r>
              <a:rPr lang="en-US" sz="1400" dirty="0" smtClean="0"/>
              <a:t> </a:t>
            </a:r>
            <a:r>
              <a:rPr lang="en-US" sz="1400" dirty="0" err="1" smtClean="0"/>
              <a:t>Timur</a:t>
            </a:r>
            <a:r>
              <a:rPr lang="en-US" sz="1400" dirty="0" smtClean="0"/>
              <a:t>.</a:t>
            </a:r>
          </a:p>
          <a:p>
            <a:r>
              <a:rPr lang="en-US" sz="1400" b="1" dirty="0" err="1" smtClean="0"/>
              <a:t>Tahun</a:t>
            </a:r>
            <a:r>
              <a:rPr lang="en-US" sz="1400" b="1" dirty="0" smtClean="0"/>
              <a:t> 2013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          </a:t>
            </a:r>
            <a:r>
              <a:rPr lang="en-US" sz="1400" dirty="0" err="1" smtClean="0"/>
              <a:t>Mengajar</a:t>
            </a:r>
            <a:r>
              <a:rPr lang="en-US" sz="1400" dirty="0" smtClean="0"/>
              <a:t> </a:t>
            </a:r>
            <a:r>
              <a:rPr lang="en-US" sz="1400" dirty="0" err="1" smtClean="0"/>
              <a:t>mata</a:t>
            </a:r>
            <a:r>
              <a:rPr lang="en-US" sz="1400" dirty="0" smtClean="0"/>
              <a:t> </a:t>
            </a:r>
            <a:r>
              <a:rPr lang="en-US" sz="1400" dirty="0" err="1" smtClean="0"/>
              <a:t>Kuliah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 </a:t>
            </a:r>
            <a:r>
              <a:rPr lang="en-US" sz="1400" dirty="0" err="1" smtClean="0"/>
              <a:t>Pancasila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Kewarganegaraan</a:t>
            </a:r>
            <a:r>
              <a:rPr lang="en-US" sz="1400" dirty="0" smtClean="0"/>
              <a:t>, </a:t>
            </a:r>
            <a:r>
              <a:rPr lang="en-US" sz="1400" dirty="0" err="1" smtClean="0"/>
              <a:t>Ilmu</a:t>
            </a:r>
            <a:r>
              <a:rPr lang="en-US" sz="1400" dirty="0" smtClean="0"/>
              <a:t> </a:t>
            </a:r>
            <a:r>
              <a:rPr lang="en-US" sz="1400" dirty="0" err="1" smtClean="0"/>
              <a:t>Sosiologi</a:t>
            </a:r>
            <a:r>
              <a:rPr lang="en-US" sz="1400" dirty="0" smtClean="0"/>
              <a:t>, MKU </a:t>
            </a:r>
            <a:r>
              <a:rPr lang="en-US" sz="1400" dirty="0" err="1" smtClean="0"/>
              <a:t>statistik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Metodologi</a:t>
            </a:r>
            <a:r>
              <a:rPr lang="en-US" sz="1400" dirty="0" smtClean="0"/>
              <a:t> </a:t>
            </a:r>
            <a:r>
              <a:rPr lang="en-US" sz="1400" dirty="0" err="1" smtClean="0"/>
              <a:t>Penelitian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univeristas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Surabaya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4AE3-EF85-49D8-95A4-1B81EAA49A57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pic>
        <p:nvPicPr>
          <p:cNvPr id="1026" name="Picture 2" descr="C:\Users\HendraRock\Pictures\potr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685800" cy="1028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57200" y="0"/>
            <a:ext cx="8229600" cy="3048000"/>
          </a:xfrm>
          <a:prstGeom prst="horizontalScroll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Hub. kesesuaian antara neg. dg landasan sila</a:t>
            </a:r>
            <a:r>
              <a:rPr lang="en-US" sz="2000">
                <a:solidFill>
                  <a:schemeClr val="bg1"/>
                </a:solidFill>
                <a:cs typeface="Arial" charset="0"/>
              </a:rPr>
              <a:t>² Pacasila adlh.</a:t>
            </a:r>
          </a:p>
          <a:p>
            <a:pPr algn="ctr"/>
            <a:r>
              <a:rPr lang="en-US" sz="2000">
                <a:solidFill>
                  <a:schemeClr val="bg1"/>
                </a:solidFill>
                <a:cs typeface="Arial" charset="0"/>
              </a:rPr>
              <a:t>berupa hub. sebab akibat, yaitu :</a:t>
            </a:r>
          </a:p>
          <a:p>
            <a:pPr algn="ctr"/>
            <a:r>
              <a:rPr lang="en-US" sz="2000" i="1">
                <a:solidFill>
                  <a:srgbClr val="1E6021"/>
                </a:solidFill>
                <a:cs typeface="Arial" charset="0"/>
              </a:rPr>
              <a:t>Neg. sebagai pendukung hubungan, sdgkan Tuhan, mns,</a:t>
            </a:r>
          </a:p>
          <a:p>
            <a:pPr algn="ctr"/>
            <a:r>
              <a:rPr lang="en-US" sz="2000" i="1">
                <a:solidFill>
                  <a:srgbClr val="1E6021"/>
                </a:solidFill>
                <a:cs typeface="Arial" charset="0"/>
              </a:rPr>
              <a:t>satu., rakyat, &amp; adil sbg pokok pangkal hubungan</a:t>
            </a:r>
          </a:p>
          <a:p>
            <a:pPr algn="ctr"/>
            <a:endParaRPr lang="en-US" sz="800" i="1">
              <a:solidFill>
                <a:srgbClr val="1E6021"/>
              </a:solidFill>
              <a:cs typeface="Arial" charset="0"/>
            </a:endParaRPr>
          </a:p>
          <a:p>
            <a:pPr algn="ctr"/>
            <a:r>
              <a:rPr lang="en-US" sz="2400" i="1">
                <a:solidFill>
                  <a:srgbClr val="3127F1"/>
                </a:solidFill>
                <a:latin typeface="Times New Roman" pitchFamily="18" charset="0"/>
                <a:cs typeface="Arial" charset="0"/>
              </a:rPr>
              <a:t>Landasan sila</a:t>
            </a:r>
            <a:r>
              <a:rPr lang="en-US" sz="2400" i="1">
                <a:solidFill>
                  <a:srgbClr val="3127F1"/>
                </a:solidFill>
                <a:latin typeface="Times New Roman" pitchFamily="18" charset="0"/>
                <a:cs typeface="Times New Roman" pitchFamily="18" charset="0"/>
              </a:rPr>
              <a:t>² Pancasila adlh</a:t>
            </a:r>
            <a:r>
              <a:rPr lang="en-US" sz="2400">
                <a:solidFill>
                  <a:srgbClr val="3127F1"/>
                </a:solidFill>
                <a:latin typeface="Times New Roman" pitchFamily="18" charset="0"/>
                <a:cs typeface="Times New Roman" pitchFamily="18" charset="0"/>
              </a:rPr>
              <a:t>. Tuhan, mns., satu, rakyat, </a:t>
            </a:r>
          </a:p>
          <a:p>
            <a:pPr algn="ctr"/>
            <a:r>
              <a:rPr lang="en-US" sz="2400">
                <a:solidFill>
                  <a:srgbClr val="3127F1"/>
                </a:solidFill>
                <a:latin typeface="Times New Roman" pitchFamily="18" charset="0"/>
                <a:cs typeface="Times New Roman" pitchFamily="18" charset="0"/>
              </a:rPr>
              <a:t>&amp; adil sbg sebab, adapun neg. adlh sbg akibat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3400" y="3124200"/>
            <a:ext cx="81534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 err="1">
                <a:solidFill>
                  <a:srgbClr val="CC3300"/>
                </a:solidFill>
              </a:rPr>
              <a:t>Sbg</a:t>
            </a:r>
            <a:r>
              <a:rPr lang="en-US" sz="2000" b="0" dirty="0">
                <a:solidFill>
                  <a:srgbClr val="CC3300"/>
                </a:solidFill>
              </a:rPr>
              <a:t>. </a:t>
            </a:r>
            <a:r>
              <a:rPr lang="en-US" sz="2000" b="0" dirty="0" err="1">
                <a:solidFill>
                  <a:srgbClr val="CC3300"/>
                </a:solidFill>
              </a:rPr>
              <a:t>sistem</a:t>
            </a:r>
            <a:r>
              <a:rPr lang="en-US" sz="2000" b="0" dirty="0">
                <a:solidFill>
                  <a:srgbClr val="CC3300"/>
                </a:solidFill>
              </a:rPr>
              <a:t> </a:t>
            </a:r>
            <a:r>
              <a:rPr lang="en-US" sz="2000" b="0" dirty="0" err="1">
                <a:solidFill>
                  <a:srgbClr val="CC3300"/>
                </a:solidFill>
              </a:rPr>
              <a:t>fils</a:t>
            </a:r>
            <a:r>
              <a:rPr lang="en-US" sz="2000" b="0" dirty="0">
                <a:solidFill>
                  <a:srgbClr val="CC3300"/>
                </a:solidFill>
              </a:rPr>
              <a:t>. </a:t>
            </a:r>
            <a:r>
              <a:rPr lang="en-US" sz="2000" b="0" dirty="0" err="1">
                <a:solidFill>
                  <a:srgbClr val="CC3300"/>
                </a:solidFill>
              </a:rPr>
              <a:t>landasan</a:t>
            </a:r>
            <a:r>
              <a:rPr lang="en-US" sz="2000" b="0" dirty="0">
                <a:solidFill>
                  <a:srgbClr val="CC3300"/>
                </a:solidFill>
              </a:rPr>
              <a:t> sila</a:t>
            </a:r>
            <a:r>
              <a:rPr lang="en-US" sz="2000" b="0" dirty="0">
                <a:solidFill>
                  <a:srgbClr val="CC3300"/>
                </a:solidFill>
                <a:cs typeface="Arial" charset="0"/>
              </a:rPr>
              <a:t>² </a:t>
            </a:r>
            <a:r>
              <a:rPr lang="en-US" sz="2000" b="0" dirty="0" err="1">
                <a:solidFill>
                  <a:srgbClr val="CC3300"/>
                </a:solidFill>
                <a:cs typeface="Arial" charset="0"/>
              </a:rPr>
              <a:t>dlm</a:t>
            </a:r>
            <a:r>
              <a:rPr lang="en-US" sz="2000" b="0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000" b="0" dirty="0" err="1">
                <a:solidFill>
                  <a:srgbClr val="CC3300"/>
                </a:solidFill>
                <a:cs typeface="Arial" charset="0"/>
              </a:rPr>
              <a:t>hal</a:t>
            </a:r>
            <a:r>
              <a:rPr lang="en-US" sz="2000" b="0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000" b="0" dirty="0" err="1">
                <a:solidFill>
                  <a:srgbClr val="CC3300"/>
                </a:solidFill>
                <a:cs typeface="Arial" charset="0"/>
              </a:rPr>
              <a:t>isinya</a:t>
            </a:r>
            <a:r>
              <a:rPr lang="en-US" sz="2000" b="0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000" b="0" dirty="0" err="1">
                <a:solidFill>
                  <a:srgbClr val="CC3300"/>
                </a:solidFill>
                <a:cs typeface="Arial" charset="0"/>
              </a:rPr>
              <a:t>menunjukkan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</a:p>
          <a:p>
            <a:pPr algn="ctr"/>
            <a:r>
              <a:rPr lang="en-US" dirty="0" err="1">
                <a:solidFill>
                  <a:srgbClr val="CC3300"/>
                </a:solidFill>
                <a:cs typeface="Arial" charset="0"/>
              </a:rPr>
              <a:t>suatu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hakikat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makna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yg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bertingkat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, </a:t>
            </a:r>
          </a:p>
          <a:p>
            <a:pPr algn="ctr"/>
            <a:r>
              <a:rPr lang="en-US" dirty="0">
                <a:solidFill>
                  <a:srgbClr val="CC3300"/>
                </a:solidFill>
                <a:cs typeface="Arial" charset="0"/>
              </a:rPr>
              <a:t>&amp;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ditinjau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dr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keluasannya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memiliki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bentuk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cs typeface="Arial" charset="0"/>
              </a:rPr>
              <a:t>piramid</a:t>
            </a:r>
            <a:r>
              <a:rPr lang="en-US" dirty="0">
                <a:solidFill>
                  <a:srgbClr val="CC3300"/>
                </a:solidFill>
                <a:cs typeface="Arial" charset="0"/>
              </a:rPr>
              <a:t>. </a:t>
            </a:r>
          </a:p>
          <a:p>
            <a:pPr algn="ctr"/>
            <a:endParaRPr lang="en-US" sz="1000" dirty="0">
              <a:solidFill>
                <a:srgbClr val="CC3300"/>
              </a:solidFill>
              <a:cs typeface="Arial" charset="0"/>
            </a:endParaRPr>
          </a:p>
          <a:p>
            <a:pPr algn="ctr"/>
            <a:r>
              <a:rPr lang="en-US" dirty="0">
                <a:cs typeface="Arial" charset="0"/>
              </a:rPr>
              <a:t>Hal </a:t>
            </a:r>
            <a:r>
              <a:rPr lang="en-US" dirty="0" err="1">
                <a:cs typeface="Arial" charset="0"/>
              </a:rPr>
              <a:t>ini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dpt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dijelaskan</a:t>
            </a:r>
            <a:r>
              <a:rPr lang="en-US" dirty="0">
                <a:cs typeface="Arial" charset="0"/>
              </a:rPr>
              <a:t> :</a:t>
            </a:r>
          </a:p>
          <a:p>
            <a:pPr algn="ctr"/>
            <a:endParaRPr lang="en-US" sz="800" dirty="0">
              <a:cs typeface="Arial" charset="0"/>
            </a:endParaRPr>
          </a:p>
          <a:p>
            <a:pPr algn="ctr"/>
            <a:r>
              <a:rPr lang="en-US" dirty="0">
                <a:cs typeface="Arial" charset="0"/>
              </a:rPr>
              <a:t>“…</a:t>
            </a:r>
            <a:r>
              <a:rPr lang="en-US" dirty="0" err="1">
                <a:cs typeface="Arial" charset="0"/>
              </a:rPr>
              <a:t>sebenarnya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ada</a:t>
            </a:r>
            <a:r>
              <a:rPr lang="en-US" dirty="0">
                <a:cs typeface="Arial" charset="0"/>
              </a:rPr>
              <a:t> hub. </a:t>
            </a:r>
            <a:r>
              <a:rPr lang="en-US" dirty="0" err="1">
                <a:cs typeface="Arial" charset="0"/>
              </a:rPr>
              <a:t>sebab-akibat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antara</a:t>
            </a:r>
            <a:r>
              <a:rPr lang="en-US" dirty="0">
                <a:cs typeface="Arial" charset="0"/>
              </a:rPr>
              <a:t> neg. </a:t>
            </a:r>
            <a:r>
              <a:rPr lang="en-US" dirty="0" err="1">
                <a:cs typeface="Arial" charset="0"/>
              </a:rPr>
              <a:t>umumnya</a:t>
            </a:r>
            <a:r>
              <a:rPr lang="en-US" dirty="0">
                <a:cs typeface="Arial" charset="0"/>
              </a:rPr>
              <a:t> dg </a:t>
            </a:r>
            <a:r>
              <a:rPr lang="en-US" dirty="0" err="1">
                <a:cs typeface="Arial" charset="0"/>
              </a:rPr>
              <a:t>mns</a:t>
            </a:r>
            <a:r>
              <a:rPr lang="en-US" dirty="0">
                <a:cs typeface="Arial" charset="0"/>
              </a:rPr>
              <a:t>.</a:t>
            </a:r>
          </a:p>
          <a:p>
            <a:pPr algn="ctr"/>
            <a:r>
              <a:rPr lang="en-US" dirty="0" err="1">
                <a:cs typeface="Arial" charset="0"/>
              </a:rPr>
              <a:t>krn</a:t>
            </a:r>
            <a:r>
              <a:rPr lang="en-US" dirty="0">
                <a:cs typeface="Arial" charset="0"/>
              </a:rPr>
              <a:t> neg. </a:t>
            </a:r>
            <a:r>
              <a:rPr lang="en-US" dirty="0" err="1">
                <a:cs typeface="Arial" charset="0"/>
              </a:rPr>
              <a:t>adlh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lembaga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kemanusiaan</a:t>
            </a:r>
            <a:r>
              <a:rPr lang="en-US" dirty="0">
                <a:cs typeface="Arial" charset="0"/>
              </a:rPr>
              <a:t> yang </a:t>
            </a:r>
            <a:r>
              <a:rPr lang="en-US" dirty="0" err="1">
                <a:cs typeface="Arial" charset="0"/>
              </a:rPr>
              <a:t>diadakan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oleh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manusia</a:t>
            </a:r>
            <a:r>
              <a:rPr lang="en-US" dirty="0">
                <a:cs typeface="Arial" charset="0"/>
              </a:rPr>
              <a:t>.</a:t>
            </a:r>
          </a:p>
          <a:p>
            <a:pPr algn="ctr"/>
            <a:r>
              <a:rPr lang="en-US" dirty="0" err="1">
                <a:cs typeface="Arial" charset="0"/>
              </a:rPr>
              <a:t>Adapun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Tuhan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adlh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asal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dr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sgl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sesuatu</a:t>
            </a:r>
            <a:r>
              <a:rPr lang="en-US" dirty="0">
                <a:cs typeface="Arial" charset="0"/>
              </a:rPr>
              <a:t>, </a:t>
            </a:r>
            <a:r>
              <a:rPr lang="en-US" dirty="0" err="1">
                <a:cs typeface="Arial" charset="0"/>
              </a:rPr>
              <a:t>termasuk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manusia</a:t>
            </a:r>
            <a:r>
              <a:rPr lang="en-US" dirty="0">
                <a:cs typeface="Arial" charset="0"/>
              </a:rPr>
              <a:t>, </a:t>
            </a:r>
            <a:r>
              <a:rPr lang="en-US" dirty="0" err="1">
                <a:cs typeface="Arial" charset="0"/>
              </a:rPr>
              <a:t>shg</a:t>
            </a:r>
            <a:endParaRPr lang="en-US" dirty="0">
              <a:cs typeface="Arial" charset="0"/>
            </a:endParaRPr>
          </a:p>
          <a:p>
            <a:pPr algn="ctr"/>
            <a:r>
              <a:rPr lang="en-US" sz="2000" i="1" dirty="0" err="1">
                <a:cs typeface="Arial" charset="0"/>
              </a:rPr>
              <a:t>terdpt</a:t>
            </a:r>
            <a:r>
              <a:rPr lang="en-US" sz="2000" i="1" dirty="0">
                <a:cs typeface="Arial" charset="0"/>
              </a:rPr>
              <a:t> hub. </a:t>
            </a:r>
            <a:r>
              <a:rPr lang="en-US" sz="2000" i="1" dirty="0" err="1">
                <a:cs typeface="Arial" charset="0"/>
              </a:rPr>
              <a:t>sebab</a:t>
            </a:r>
            <a:r>
              <a:rPr lang="en-US" sz="2000" i="1" dirty="0">
                <a:cs typeface="Arial" charset="0"/>
              </a:rPr>
              <a:t> &amp; </a:t>
            </a:r>
            <a:r>
              <a:rPr lang="en-US" sz="2000" i="1" dirty="0" err="1">
                <a:cs typeface="Arial" charset="0"/>
              </a:rPr>
              <a:t>akibat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yg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langsung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antara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negara</a:t>
            </a:r>
            <a:r>
              <a:rPr lang="en-US" sz="2000" i="1" dirty="0">
                <a:cs typeface="Arial" charset="0"/>
              </a:rPr>
              <a:t> dg </a:t>
            </a:r>
            <a:r>
              <a:rPr lang="en-US" sz="2000" i="1" dirty="0" err="1">
                <a:cs typeface="Arial" charset="0"/>
              </a:rPr>
              <a:t>asal</a:t>
            </a:r>
            <a:endParaRPr lang="en-US" sz="2000" i="1" dirty="0">
              <a:cs typeface="Arial" charset="0"/>
            </a:endParaRPr>
          </a:p>
          <a:p>
            <a:pPr algn="ctr"/>
            <a:r>
              <a:rPr lang="en-US" sz="2000" i="1" dirty="0" err="1">
                <a:cs typeface="Arial" charset="0"/>
              </a:rPr>
              <a:t>mula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segala</a:t>
            </a:r>
            <a:r>
              <a:rPr lang="en-US" sz="2000" i="1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sesuatu</a:t>
            </a:r>
            <a:r>
              <a:rPr lang="en-US" sz="2000" i="1" dirty="0">
                <a:cs typeface="Arial" charset="0"/>
              </a:rPr>
              <a:t>.</a:t>
            </a:r>
            <a:r>
              <a:rPr lang="en-US" dirty="0">
                <a:cs typeface="Arial" charset="0"/>
              </a:rPr>
              <a:t> Rakyat </a:t>
            </a:r>
            <a:r>
              <a:rPr lang="en-US" dirty="0" err="1">
                <a:cs typeface="Arial" charset="0"/>
              </a:rPr>
              <a:t>adlh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jumlah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dr</a:t>
            </a:r>
            <a:r>
              <a:rPr lang="en-US" dirty="0">
                <a:cs typeface="Arial" charset="0"/>
              </a:rPr>
              <a:t> manusia² </a:t>
            </a:r>
            <a:r>
              <a:rPr lang="en-US" dirty="0" err="1">
                <a:cs typeface="Arial" charset="0"/>
              </a:rPr>
              <a:t>pribadi</a:t>
            </a:r>
            <a:r>
              <a:rPr lang="en-US" dirty="0">
                <a:cs typeface="Arial" charset="0"/>
              </a:rPr>
              <a:t>,</a:t>
            </a:r>
          </a:p>
          <a:p>
            <a:pPr algn="ctr"/>
            <a:r>
              <a:rPr lang="en-US" dirty="0" err="1">
                <a:cs typeface="Arial" charset="0"/>
              </a:rPr>
              <a:t>shg</a:t>
            </a:r>
            <a:r>
              <a:rPr lang="en-US" dirty="0">
                <a:cs typeface="Arial" charset="0"/>
              </a:rPr>
              <a:t>. </a:t>
            </a:r>
            <a:r>
              <a:rPr lang="en-US" dirty="0" err="1">
                <a:cs typeface="Arial" charset="0"/>
              </a:rPr>
              <a:t>Ada</a:t>
            </a:r>
            <a:r>
              <a:rPr lang="en-US" dirty="0">
                <a:cs typeface="Arial" charset="0"/>
              </a:rPr>
              <a:t> hub </a:t>
            </a:r>
            <a:r>
              <a:rPr lang="en-US" dirty="0" err="1">
                <a:cs typeface="Arial" charset="0"/>
              </a:rPr>
              <a:t>sebab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akibat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antara</a:t>
            </a:r>
            <a:r>
              <a:rPr lang="en-US" dirty="0">
                <a:cs typeface="Arial" charset="0"/>
              </a:rPr>
              <a:t> neg. dg </a:t>
            </a:r>
            <a:r>
              <a:rPr lang="en-US" dirty="0" err="1">
                <a:cs typeface="Arial" charset="0"/>
              </a:rPr>
              <a:t>rakyat</a:t>
            </a:r>
            <a:r>
              <a:rPr lang="en-US" dirty="0">
                <a:cs typeface="Arial" charset="0"/>
              </a:rPr>
              <a:t> …</a:t>
            </a:r>
            <a:r>
              <a:rPr lang="en-US" dirty="0" err="1">
                <a:cs typeface="Arial" charset="0"/>
              </a:rPr>
              <a:t>dst</a:t>
            </a:r>
            <a:r>
              <a:rPr lang="en-US" dirty="0">
                <a:cs typeface="Arial" charset="0"/>
              </a:rPr>
              <a:t>.</a:t>
            </a:r>
            <a:endParaRPr lang="en-US" sz="2000" i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Epistemologis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5562600" cy="4572000"/>
          </a:xfrm>
        </p:spPr>
        <p:txBody>
          <a:bodyPr/>
          <a:lstStyle/>
          <a:p>
            <a:r>
              <a:rPr lang="en-US" sz="2800" dirty="0" err="1" smtClean="0"/>
              <a:t>Epistemologis</a:t>
            </a:r>
            <a:r>
              <a:rPr lang="en-US" sz="2800" dirty="0" smtClean="0"/>
              <a:t> : </a:t>
            </a:r>
            <a:r>
              <a:rPr lang="en-US" sz="2800" dirty="0" err="1" smtClean="0"/>
              <a:t>pembahasan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sbg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(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satunya</a:t>
            </a:r>
            <a:r>
              <a:rPr lang="en-US" sz="2800" dirty="0" smtClean="0"/>
              <a:t> : </a:t>
            </a:r>
            <a:r>
              <a:rPr lang="en-US" sz="2800" dirty="0" err="1" smtClean="0"/>
              <a:t>logika</a:t>
            </a:r>
            <a:r>
              <a:rPr lang="en-US" sz="2800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26E0-F888-4C40-9D27-9F02D1BE285E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pic>
        <p:nvPicPr>
          <p:cNvPr id="169986" name="Picture 2" descr="https://encrypted-tbn2.gstatic.com/images?q=tbn:ANd9GcR4uoacaAabXZG0xtv4-u-GcTHW3sVVCu5mvifVm11JYLbsPjpuycUz5zbW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905000"/>
            <a:ext cx="2209800" cy="2115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048000" y="304800"/>
            <a:ext cx="3429000" cy="838200"/>
          </a:xfrm>
          <a:prstGeom prst="downArrowCallout">
            <a:avLst>
              <a:gd name="adj1" fmla="val 94962"/>
              <a:gd name="adj2" fmla="val 102273"/>
              <a:gd name="adj3" fmla="val 23676"/>
              <a:gd name="adj4" fmla="val 70417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Dasar Epistemologi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57200" y="1143000"/>
            <a:ext cx="8229600" cy="2971800"/>
          </a:xfrm>
          <a:prstGeom prst="roundRect">
            <a:avLst>
              <a:gd name="adj" fmla="val 16667"/>
            </a:avLst>
          </a:prstGeom>
          <a:solidFill>
            <a:srgbClr val="EAACB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000066"/>
                </a:solidFill>
              </a:rPr>
              <a:t>Pancasila sbg sistem fils. hakikatnya juga merup. </a:t>
            </a:r>
            <a:r>
              <a:rPr lang="en-US" sz="2000" b="0" i="1" u="sng">
                <a:solidFill>
                  <a:srgbClr val="000066"/>
                </a:solidFill>
              </a:rPr>
              <a:t>Sistem penget.</a:t>
            </a:r>
            <a:endParaRPr lang="en-US" sz="2000" b="0">
              <a:solidFill>
                <a:srgbClr val="000066"/>
              </a:solidFill>
            </a:endParaRPr>
          </a:p>
          <a:p>
            <a:pPr algn="ctr"/>
            <a:endParaRPr lang="en-US" sz="1000" b="0">
              <a:solidFill>
                <a:srgbClr val="000066"/>
              </a:solidFill>
            </a:endParaRPr>
          </a:p>
          <a:p>
            <a:pPr algn="ctr"/>
            <a:r>
              <a:rPr lang="en-US" sz="2000" b="0">
                <a:solidFill>
                  <a:srgbClr val="000066"/>
                </a:solidFill>
              </a:rPr>
              <a:t>Pancasila dlm kehidupan sehari</a:t>
            </a:r>
            <a:r>
              <a:rPr lang="en-US" sz="2000" b="0">
                <a:solidFill>
                  <a:srgbClr val="000066"/>
                </a:solidFill>
                <a:cs typeface="Arial" charset="0"/>
              </a:rPr>
              <a:t>² merup. : pedoman/dasar bg bgs Ind.</a:t>
            </a:r>
          </a:p>
          <a:p>
            <a:pPr algn="ctr"/>
            <a:r>
              <a:rPr lang="en-US" sz="2000" b="0">
                <a:solidFill>
                  <a:srgbClr val="000066"/>
                </a:solidFill>
                <a:cs typeface="Arial" charset="0"/>
              </a:rPr>
              <a:t>dlm memandang realitas alam semesta, mns., masy., bgs., &amp; neg.</a:t>
            </a:r>
          </a:p>
          <a:p>
            <a:pPr algn="ctr"/>
            <a:r>
              <a:rPr lang="en-US" sz="2000" b="0">
                <a:solidFill>
                  <a:srgbClr val="000066"/>
                </a:solidFill>
                <a:cs typeface="Arial" charset="0"/>
              </a:rPr>
              <a:t>ttg. makna hidup, serta dsr dlm menyelesaikan mslh.</a:t>
            </a:r>
          </a:p>
          <a:p>
            <a:pPr algn="ctr"/>
            <a:endParaRPr lang="en-US" sz="1000" b="0">
              <a:solidFill>
                <a:srgbClr val="000066"/>
              </a:solidFill>
              <a:cs typeface="Arial" charset="0"/>
            </a:endParaRPr>
          </a:p>
          <a:p>
            <a:pPr algn="ctr"/>
            <a:r>
              <a:rPr lang="en-US" sz="2000" b="0">
                <a:solidFill>
                  <a:srgbClr val="000066"/>
                </a:solidFill>
                <a:cs typeface="Arial" charset="0"/>
              </a:rPr>
              <a:t>Pancasila menjadi sistem cita²/keyakinan yg tlh menyangkut praktek,</a:t>
            </a:r>
          </a:p>
          <a:p>
            <a:pPr algn="ctr"/>
            <a:r>
              <a:rPr lang="en-US" sz="2000" b="0" i="1">
                <a:solidFill>
                  <a:srgbClr val="000066"/>
                </a:solidFill>
                <a:cs typeface="Arial" charset="0"/>
              </a:rPr>
              <a:t>Krn tlh dijadikan pedoman cara hidup manusia, </a:t>
            </a:r>
            <a:r>
              <a:rPr lang="en-US" sz="2000" b="0">
                <a:solidFill>
                  <a:srgbClr val="000066"/>
                </a:solidFill>
                <a:cs typeface="Arial" charset="0"/>
              </a:rPr>
              <a:t>shg berubah</a:t>
            </a:r>
          </a:p>
          <a:p>
            <a:pPr algn="ctr"/>
            <a:r>
              <a:rPr lang="en-US" sz="2000" b="0">
                <a:solidFill>
                  <a:srgbClr val="000066"/>
                </a:solidFill>
                <a:cs typeface="Arial" charset="0"/>
              </a:rPr>
              <a:t>menjadi Ideologi.</a:t>
            </a:r>
            <a:endParaRPr lang="en-US" sz="2000" b="0" i="1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533400" y="4343400"/>
            <a:ext cx="8077200" cy="2133600"/>
          </a:xfrm>
          <a:prstGeom prst="ellipse">
            <a:avLst/>
          </a:prstGeom>
          <a:solidFill>
            <a:srgbClr val="96A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Pancasila sbg Ideologi</a:t>
            </a:r>
          </a:p>
          <a:p>
            <a:pPr algn="ctr"/>
            <a:r>
              <a:rPr lang="en-US" sz="2000" b="0">
                <a:solidFill>
                  <a:srgbClr val="990000"/>
                </a:solidFill>
              </a:rPr>
              <a:t>memiliki 3 unsur pokok yg menarik loyalitas</a:t>
            </a:r>
          </a:p>
          <a:p>
            <a:pPr algn="ctr"/>
            <a:r>
              <a:rPr lang="en-US" sz="2000" b="0">
                <a:solidFill>
                  <a:srgbClr val="990000"/>
                </a:solidFill>
              </a:rPr>
              <a:t>pendukungnya yaitu</a:t>
            </a:r>
            <a:r>
              <a:rPr lang="en-US">
                <a:solidFill>
                  <a:srgbClr val="990000"/>
                </a:solidFill>
              </a:rPr>
              <a:t> : </a:t>
            </a:r>
            <a:r>
              <a:rPr lang="en-US" sz="2000" i="1"/>
              <a:t>logos</a:t>
            </a:r>
            <a:r>
              <a:rPr lang="en-US" sz="2000" i="1">
                <a:solidFill>
                  <a:srgbClr val="990000"/>
                </a:solidFill>
              </a:rPr>
              <a:t> = </a:t>
            </a:r>
            <a:r>
              <a:rPr lang="en-US" sz="2000" b="0">
                <a:solidFill>
                  <a:srgbClr val="990000"/>
                </a:solidFill>
              </a:rPr>
              <a:t>rasionalitas/penalaran,</a:t>
            </a:r>
          </a:p>
          <a:p>
            <a:pPr algn="ctr"/>
            <a:r>
              <a:rPr lang="en-US" sz="2000" i="1"/>
              <a:t>pathos</a:t>
            </a:r>
            <a:r>
              <a:rPr lang="en-US" sz="2000" i="1">
                <a:solidFill>
                  <a:srgbClr val="990000"/>
                </a:solidFill>
              </a:rPr>
              <a:t> =</a:t>
            </a:r>
            <a:r>
              <a:rPr lang="en-US" sz="2000" b="0">
                <a:solidFill>
                  <a:srgbClr val="990000"/>
                </a:solidFill>
              </a:rPr>
              <a:t> penghayatan</a:t>
            </a:r>
          </a:p>
          <a:p>
            <a:pPr algn="ctr"/>
            <a:r>
              <a:rPr lang="en-US" sz="2000" b="0">
                <a:solidFill>
                  <a:srgbClr val="990000"/>
                </a:solidFill>
              </a:rPr>
              <a:t>&amp; </a:t>
            </a:r>
            <a:r>
              <a:rPr lang="en-US" sz="2000" i="1">
                <a:solidFill>
                  <a:schemeClr val="tx2"/>
                </a:solidFill>
              </a:rPr>
              <a:t>ethos</a:t>
            </a:r>
            <a:r>
              <a:rPr lang="en-US" sz="2000" i="1">
                <a:solidFill>
                  <a:srgbClr val="990000"/>
                </a:solidFill>
              </a:rPr>
              <a:t> =</a:t>
            </a:r>
            <a:r>
              <a:rPr lang="en-US" sz="2000" b="0">
                <a:solidFill>
                  <a:srgbClr val="990000"/>
                </a:solidFill>
              </a:rPr>
              <a:t> kesusilaan</a:t>
            </a:r>
            <a:endParaRPr lang="en-US" sz="2000" i="1">
              <a:solidFill>
                <a:srgbClr val="990000"/>
              </a:solidFill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629400" y="3733800"/>
            <a:ext cx="1371600" cy="1295400"/>
          </a:xfrm>
          <a:prstGeom prst="curvedLeftArrow">
            <a:avLst>
              <a:gd name="adj1" fmla="val 15046"/>
              <a:gd name="adj2" fmla="val 32639"/>
              <a:gd name="adj3" fmla="val 3529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AKSIOLOGIS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Aksiologis : mempermasalahkan tentang NILAI (sifat yang melekat,tdk terpisahkan)</a:t>
            </a:r>
          </a:p>
          <a:p>
            <a:pPr lvl="1" eaLnBrk="1" hangingPunct="1"/>
            <a:r>
              <a:rPr lang="en-US" smtClean="0"/>
              <a:t>Contoh : baik/jahat :perbuatan manusia</a:t>
            </a:r>
          </a:p>
          <a:p>
            <a:pPr lvl="1" eaLnBrk="1" hangingPunct="1"/>
            <a:r>
              <a:rPr lang="en-US" smtClean="0"/>
              <a:t>Indah /buruk : nilai seni</a:t>
            </a:r>
          </a:p>
          <a:p>
            <a:pPr eaLnBrk="1" hangingPunct="1"/>
            <a:r>
              <a:rPr lang="en-US" smtClean="0"/>
              <a:t>Aksiologis : ETIKA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1371600"/>
          </a:xfrm>
          <a:prstGeom prst="rect">
            <a:avLst/>
          </a:prstGeom>
          <a:solidFill>
            <a:srgbClr val="9B6A0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00FFFF"/>
                </a:solidFill>
              </a:rPr>
              <a:t>Dsr epistemologi Pancasila hakikatnya tidak dpt dipisahkan dg</a:t>
            </a:r>
          </a:p>
          <a:p>
            <a:pPr algn="ctr"/>
            <a:r>
              <a:rPr lang="en-US" sz="2000" b="0">
                <a:solidFill>
                  <a:srgbClr val="00FFFF"/>
                </a:solidFill>
              </a:rPr>
              <a:t>dsr ontologisnya. Manusia adlh basis ontologis Pancasila, oleh</a:t>
            </a:r>
          </a:p>
          <a:p>
            <a:pPr algn="ctr"/>
            <a:r>
              <a:rPr lang="en-US" sz="2000" b="0">
                <a:solidFill>
                  <a:srgbClr val="00FFFF"/>
                </a:solidFill>
              </a:rPr>
              <a:t>krn itu memp. implikasi thdp bangunan epistemologi, yi bangunan</a:t>
            </a:r>
          </a:p>
          <a:p>
            <a:pPr algn="ctr"/>
            <a:r>
              <a:rPr lang="en-US" sz="2000" b="0">
                <a:solidFill>
                  <a:srgbClr val="00FFFF"/>
                </a:solidFill>
              </a:rPr>
              <a:t>epistemologi yg ditempatkan dlm bangunan fils. Manusia.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" y="1828800"/>
            <a:ext cx="8229600" cy="4800600"/>
          </a:xfrm>
          <a:prstGeom prst="rect">
            <a:avLst/>
          </a:prstGeom>
          <a:solidFill>
            <a:srgbClr val="49DB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 sz="2000" u="sng"/>
              <a:t>Dlm Epistemologi terdpt 3 persoalan mendasar</a:t>
            </a:r>
            <a:r>
              <a:rPr lang="en-US" sz="2000"/>
              <a:t> :</a:t>
            </a:r>
          </a:p>
          <a:p>
            <a:pPr marL="342900" indent="-342900" algn="ctr">
              <a:buFontTx/>
              <a:buAutoNum type="arabicPeriod"/>
            </a:pPr>
            <a:r>
              <a:rPr lang="en-US" sz="2000"/>
              <a:t>Ttg sumber penget. manusia</a:t>
            </a:r>
          </a:p>
          <a:p>
            <a:pPr marL="342900" indent="-342900" algn="ctr">
              <a:buFontTx/>
              <a:buAutoNum type="arabicPeriod"/>
            </a:pPr>
            <a:r>
              <a:rPr lang="en-US" sz="2000"/>
              <a:t>Ttg teori kebenaran penget. manusia</a:t>
            </a:r>
          </a:p>
          <a:p>
            <a:pPr marL="342900" indent="-342900" algn="ctr">
              <a:buFontTx/>
              <a:buAutoNum type="arabicPeriod"/>
            </a:pPr>
            <a:r>
              <a:rPr lang="en-US" sz="2000"/>
              <a:t>Watak penget. manusia</a:t>
            </a:r>
          </a:p>
          <a:p>
            <a:pPr marL="342900" indent="-342900" algn="ctr"/>
            <a:endParaRPr lang="en-US" sz="2000"/>
          </a:p>
          <a:p>
            <a:pPr marL="342900" indent="-342900" algn="ctr"/>
            <a:r>
              <a:rPr lang="en-US" sz="2000" b="0">
                <a:solidFill>
                  <a:srgbClr val="660033"/>
                </a:solidFill>
              </a:rPr>
              <a:t>Pancasila sbg objek penget. hakikatnya meliputi :</a:t>
            </a:r>
          </a:p>
          <a:p>
            <a:pPr marL="342900" indent="-342900" algn="ctr"/>
            <a:r>
              <a:rPr lang="en-US" sz="2000" b="0" i="1">
                <a:solidFill>
                  <a:srgbClr val="660033"/>
                </a:solidFill>
              </a:rPr>
              <a:t>“masalah sumber penget. &amp; susunan penget. Pancasila.</a:t>
            </a:r>
          </a:p>
          <a:p>
            <a:pPr marL="342900" indent="-342900" algn="ctr"/>
            <a:endParaRPr lang="en-US" sz="2000" b="0" i="1"/>
          </a:p>
          <a:p>
            <a:pPr marL="342900" indent="-342900" algn="ctr"/>
            <a:r>
              <a:rPr lang="en-US" sz="2000" b="0"/>
              <a:t>Sumber penget. Pancasila adlh nilai</a:t>
            </a:r>
            <a:r>
              <a:rPr lang="en-US" sz="2000" b="0">
                <a:cs typeface="Arial" charset="0"/>
              </a:rPr>
              <a:t>² yg ada pada bgs Ind. sendiri,</a:t>
            </a:r>
          </a:p>
          <a:p>
            <a:pPr marL="342900" indent="-342900" algn="ctr"/>
            <a:r>
              <a:rPr lang="en-US" sz="2000" b="0">
                <a:cs typeface="Arial" charset="0"/>
              </a:rPr>
              <a:t>digali &amp; dirumuskan oleh wakil² bgs Ind. dlm mendirikan negara.</a:t>
            </a:r>
          </a:p>
          <a:p>
            <a:pPr marL="342900" indent="-342900" algn="ctr"/>
            <a:r>
              <a:rPr lang="en-US" sz="2000" b="0">
                <a:cs typeface="Arial" charset="0"/>
              </a:rPr>
              <a:t>Oleh karena sumber penget. Pancasila adlh bgs Ind. sendiri</a:t>
            </a:r>
          </a:p>
          <a:p>
            <a:pPr marL="342900" indent="-342900" algn="ctr"/>
            <a:r>
              <a:rPr lang="en-US" sz="2000" b="0">
                <a:cs typeface="Arial" charset="0"/>
              </a:rPr>
              <a:t>yg memiliki adat-istiadat, kebudayaan, &amp; nilai religius, maka</a:t>
            </a:r>
          </a:p>
          <a:p>
            <a:pPr marL="342900" indent="-342900" algn="ctr"/>
            <a:r>
              <a:rPr lang="en-US" sz="2000" b="0">
                <a:solidFill>
                  <a:schemeClr val="bg1"/>
                </a:solidFill>
                <a:cs typeface="Arial" charset="0"/>
              </a:rPr>
              <a:t>antara bgs Ind. sbg pendukung sila² Pancasila dg. Pancasila</a:t>
            </a:r>
          </a:p>
          <a:p>
            <a:pPr marL="342900" indent="-342900" algn="ctr"/>
            <a:r>
              <a:rPr lang="en-US" sz="2000" b="0">
                <a:solidFill>
                  <a:schemeClr val="bg1"/>
                </a:solidFill>
                <a:cs typeface="Arial" charset="0"/>
              </a:rPr>
              <a:t>sbg sistem penget. memiliki :</a:t>
            </a:r>
          </a:p>
          <a:p>
            <a:pPr marL="342900" indent="-342900" algn="ctr"/>
            <a:r>
              <a:rPr lang="en-US" sz="2000" b="0" i="1">
                <a:solidFill>
                  <a:srgbClr val="FF0000"/>
                </a:solidFill>
                <a:cs typeface="Arial" charset="0"/>
              </a:rPr>
              <a:t>kesesuaian yg bersifat korespondensif.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9600" y="457200"/>
            <a:ext cx="8001000" cy="6096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 sz="2000" b="0">
                <a:solidFill>
                  <a:srgbClr val="A41B04"/>
                </a:solidFill>
              </a:rPr>
              <a:t>Sbg suatu sistem penget. Pancasila memilki susunan yg bersifat</a:t>
            </a:r>
          </a:p>
          <a:p>
            <a:pPr marL="342900" indent="-342900" algn="ctr"/>
            <a:r>
              <a:rPr lang="en-US" sz="2000" b="0">
                <a:solidFill>
                  <a:srgbClr val="A41B04"/>
                </a:solidFill>
              </a:rPr>
              <a:t>Formal logis, baik dlm arti susunan sila</a:t>
            </a:r>
            <a:r>
              <a:rPr lang="en-US" sz="2000" b="0">
                <a:solidFill>
                  <a:srgbClr val="A41B04"/>
                </a:solidFill>
                <a:cs typeface="Arial" charset="0"/>
              </a:rPr>
              <a:t>²nya maupun isi arti sila²nya</a:t>
            </a:r>
          </a:p>
          <a:p>
            <a:pPr marL="342900" indent="-342900" algn="ctr"/>
            <a:endParaRPr lang="en-US" sz="2000" b="0">
              <a:solidFill>
                <a:srgbClr val="A41B04"/>
              </a:solidFill>
              <a:cs typeface="Arial" charset="0"/>
            </a:endParaRPr>
          </a:p>
          <a:p>
            <a:pPr marL="342900" indent="-342900" algn="ctr"/>
            <a:r>
              <a:rPr lang="en-US" sz="2000" b="0">
                <a:solidFill>
                  <a:srgbClr val="A41B04"/>
                </a:solidFill>
                <a:cs typeface="Arial" charset="0"/>
              </a:rPr>
              <a:t>Susunan kesatuan sila² Pancasila bersifat hierarkhis dan</a:t>
            </a:r>
          </a:p>
          <a:p>
            <a:pPr marL="342900" indent="-342900" algn="ctr"/>
            <a:r>
              <a:rPr lang="en-US" sz="2000" b="0">
                <a:solidFill>
                  <a:srgbClr val="A41B04"/>
                </a:solidFill>
                <a:cs typeface="Arial" charset="0"/>
              </a:rPr>
              <a:t>Bentuk piramidal, shg susunan sila²nya memiliki sistem</a:t>
            </a:r>
          </a:p>
          <a:p>
            <a:pPr marL="342900" indent="-342900" algn="ctr"/>
            <a:r>
              <a:rPr lang="en-US" sz="2000" b="0">
                <a:solidFill>
                  <a:srgbClr val="A41B04"/>
                </a:solidFill>
                <a:cs typeface="Arial" charset="0"/>
              </a:rPr>
              <a:t>Logis yg menyangkut kuantitas maupun kualitas.</a:t>
            </a:r>
          </a:p>
          <a:p>
            <a:pPr marL="342900" indent="-342900" algn="ctr"/>
            <a:endParaRPr lang="en-US" sz="2000" b="0">
              <a:solidFill>
                <a:srgbClr val="A41B04"/>
              </a:solidFill>
              <a:cs typeface="Arial" charset="0"/>
            </a:endParaRPr>
          </a:p>
          <a:p>
            <a:pPr marL="342900" indent="-342900" algn="ctr"/>
            <a:r>
              <a:rPr lang="en-US" sz="2000">
                <a:solidFill>
                  <a:schemeClr val="accent2"/>
                </a:solidFill>
                <a:cs typeface="Arial" charset="0"/>
              </a:rPr>
              <a:t>Dasar</a:t>
            </a:r>
            <a:r>
              <a:rPr lang="en-US" sz="2000">
                <a:solidFill>
                  <a:schemeClr val="accent2"/>
                </a:solidFill>
              </a:rPr>
              <a:t>² rasional logis Pancasila juga menyangkut isi arti sila</a:t>
            </a:r>
            <a:r>
              <a:rPr lang="en-US" sz="2000">
                <a:solidFill>
                  <a:schemeClr val="accent2"/>
                </a:solidFill>
                <a:cs typeface="Arial" charset="0"/>
              </a:rPr>
              <a:t>²nya.</a:t>
            </a:r>
          </a:p>
          <a:p>
            <a:pPr marL="342900" indent="-342900" algn="ctr"/>
            <a:r>
              <a:rPr lang="en-US" sz="2000">
                <a:solidFill>
                  <a:schemeClr val="accent2"/>
                </a:solidFill>
                <a:cs typeface="Arial" charset="0"/>
              </a:rPr>
              <a:t>Susunan isi arti Pancasila meliputi 3 hal, yaitu :</a:t>
            </a:r>
          </a:p>
          <a:p>
            <a:pPr marL="342900" indent="-342900" algn="ctr"/>
            <a:endParaRPr lang="en-US" sz="800">
              <a:solidFill>
                <a:srgbClr val="A41B04"/>
              </a:solidFill>
              <a:cs typeface="Arial" charset="0"/>
            </a:endParaRPr>
          </a:p>
          <a:p>
            <a:pPr marL="342900" indent="-342900" algn="ctr">
              <a:buFontTx/>
              <a:buAutoNum type="arabicPeriod"/>
            </a:pPr>
            <a:r>
              <a:rPr lang="en-US" sz="2000" b="0">
                <a:cs typeface="Arial" charset="0"/>
              </a:rPr>
              <a:t>Isi arti Pancasila yg umum universal, yaitu hakikat sila² Pancasila</a:t>
            </a:r>
          </a:p>
          <a:p>
            <a:pPr marL="342900" indent="-342900" algn="ctr"/>
            <a:r>
              <a:rPr lang="en-US" sz="2000" b="0">
                <a:cs typeface="Arial" charset="0"/>
              </a:rPr>
              <a:t>sbg inti sari atau assensi Pancasila, shg menjadi pangkal tolak</a:t>
            </a:r>
          </a:p>
          <a:p>
            <a:pPr marL="342900" indent="-342900" algn="ctr"/>
            <a:r>
              <a:rPr lang="en-US" sz="2000" b="0">
                <a:cs typeface="Arial" charset="0"/>
              </a:rPr>
              <a:t>derivasi baik dlm pelaksanaan di bid. Kenegaraan &amp; tata tertib</a:t>
            </a:r>
          </a:p>
          <a:p>
            <a:pPr marL="342900" indent="-342900" algn="ctr"/>
            <a:r>
              <a:rPr lang="en-US" sz="2000" b="0">
                <a:cs typeface="Arial" charset="0"/>
              </a:rPr>
              <a:t>hukum serta dlm realisasi praksis dlm berbagai kehidupan konkrit.</a:t>
            </a:r>
          </a:p>
          <a:p>
            <a:pPr marL="342900" indent="-342900" algn="ctr"/>
            <a:r>
              <a:rPr lang="en-US" sz="2000" b="0">
                <a:solidFill>
                  <a:srgbClr val="339933"/>
                </a:solidFill>
                <a:cs typeface="Arial" charset="0"/>
              </a:rPr>
              <a:t>2. Isi arti Pancasila yg umum kolektif, yaitu sbg pedoman kolektif neg</a:t>
            </a:r>
          </a:p>
          <a:p>
            <a:pPr marL="342900" indent="-342900" algn="ctr"/>
            <a:r>
              <a:rPr lang="en-US" sz="2000" b="0">
                <a:solidFill>
                  <a:srgbClr val="339933"/>
                </a:solidFill>
                <a:cs typeface="Arial" charset="0"/>
              </a:rPr>
              <a:t>&amp; bgs Ind. terutama dlm tertib hukum Ind.</a:t>
            </a:r>
          </a:p>
          <a:p>
            <a:pPr marL="342900" indent="-342900" algn="ctr"/>
            <a:r>
              <a:rPr lang="en-US" sz="2000" b="0">
                <a:solidFill>
                  <a:srgbClr val="A41B04"/>
                </a:solidFill>
                <a:cs typeface="Arial" charset="0"/>
              </a:rPr>
              <a:t>3. Isi arti Pancasila yg bersifat khusus &amp; konkrit, yaitu dlm realisasi   </a:t>
            </a:r>
          </a:p>
          <a:p>
            <a:pPr marL="342900" indent="-342900" algn="ctr"/>
            <a:r>
              <a:rPr lang="en-US" sz="2000" b="0">
                <a:solidFill>
                  <a:srgbClr val="A41B04"/>
                </a:solidFill>
                <a:cs typeface="Arial" charset="0"/>
              </a:rPr>
              <a:t>praksis dlm berbagai bid. kehidupan, shg memiliki sifat khusus</a:t>
            </a:r>
          </a:p>
          <a:p>
            <a:pPr marL="342900" indent="-342900" algn="ctr"/>
            <a:r>
              <a:rPr lang="en-US" sz="2000" b="0">
                <a:solidFill>
                  <a:srgbClr val="A41B04"/>
                </a:solidFill>
                <a:cs typeface="Arial" charset="0"/>
              </a:rPr>
              <a:t>konkrit serta dinamis.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4000" y="381000"/>
            <a:ext cx="6019800" cy="457200"/>
          </a:xfrm>
          <a:prstGeom prst="rect">
            <a:avLst/>
          </a:prstGeom>
          <a:solidFill>
            <a:srgbClr val="D8240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PANCASILA SEBAGAI SISTEM ETIKA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762000" y="914400"/>
            <a:ext cx="7543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Etika </a:t>
            </a:r>
            <a:r>
              <a:rPr lang="en-US"/>
              <a:t>adalah :</a:t>
            </a:r>
          </a:p>
          <a:p>
            <a:pPr algn="ctr"/>
            <a:r>
              <a:rPr lang="en-US"/>
              <a:t>Ilmu yg dibahas ttg bgmn &amp; mengapa seseorang</a:t>
            </a:r>
          </a:p>
          <a:p>
            <a:pPr algn="ctr"/>
            <a:r>
              <a:rPr lang="en-US"/>
              <a:t>Mengikuti suatu ajaran moral ttt. Atau bgmn seseorang</a:t>
            </a:r>
          </a:p>
          <a:p>
            <a:pPr algn="ctr"/>
            <a:r>
              <a:rPr lang="en-US"/>
              <a:t>Hrs mengambil sikap yg ber tanggung jwb</a:t>
            </a:r>
          </a:p>
          <a:p>
            <a:pPr algn="ctr"/>
            <a:r>
              <a:rPr lang="en-US"/>
              <a:t>Thd/berhadapan dg berbagai ajaran moral</a:t>
            </a:r>
          </a:p>
          <a:p>
            <a:pPr algn="ctr"/>
            <a:r>
              <a:rPr lang="en-US"/>
              <a:t>(Soeseno, 1978)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09600" y="2895600"/>
            <a:ext cx="7924800" cy="1143000"/>
          </a:xfrm>
          <a:prstGeom prst="rect">
            <a:avLst/>
          </a:prstGeom>
          <a:solidFill>
            <a:srgbClr val="69AB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A41B04"/>
                </a:solidFill>
              </a:rPr>
              <a:t>Pancasila sbg suatu sistem filsafat pd hakikatnya merupakan</a:t>
            </a:r>
          </a:p>
          <a:p>
            <a:pPr algn="ctr"/>
            <a:r>
              <a:rPr lang="en-US">
                <a:solidFill>
                  <a:srgbClr val="A41B04"/>
                </a:solidFill>
              </a:rPr>
              <a:t>Suatu nilai, shg menjadi sumber dr segala penjabaran norma,</a:t>
            </a:r>
          </a:p>
          <a:p>
            <a:pPr algn="ctr"/>
            <a:r>
              <a:rPr lang="en-US">
                <a:solidFill>
                  <a:srgbClr val="A41B04"/>
                </a:solidFill>
              </a:rPr>
              <a:t>Baik norma hukum, moral ataupun nerma kenegaraan lainnya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4191000"/>
            <a:ext cx="76962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accent2"/>
                </a:solidFill>
              </a:rPr>
              <a:t>Nilai</a:t>
            </a:r>
            <a:r>
              <a:rPr lang="en-US"/>
              <a:t> adalah kemampuan yg dipercaya ada pada suatu benda untuk</a:t>
            </a:r>
          </a:p>
          <a:p>
            <a:r>
              <a:rPr lang="en-US"/>
              <a:t>          memuaskan manusia.</a:t>
            </a:r>
          </a:p>
          <a:p>
            <a:r>
              <a:rPr lang="en-US"/>
              <a:t>          </a:t>
            </a:r>
            <a:r>
              <a:rPr lang="en-US" i="1"/>
              <a:t>Nilai hakikatnya </a:t>
            </a:r>
            <a:r>
              <a:rPr lang="en-US"/>
              <a:t>adalah sifat/kualitas yg melekat pada suatu</a:t>
            </a:r>
          </a:p>
          <a:p>
            <a:r>
              <a:rPr lang="en-US"/>
              <a:t>          obyek, &amp; merup. Kenyataan yg tersembunyi dibalik</a:t>
            </a:r>
          </a:p>
          <a:p>
            <a:r>
              <a:rPr lang="en-US"/>
              <a:t>          kenyataan</a:t>
            </a:r>
            <a:r>
              <a:rPr lang="en-US">
                <a:cs typeface="Arial" charset="0"/>
              </a:rPr>
              <a:t>² lainnya.</a:t>
            </a:r>
          </a:p>
          <a:p>
            <a:endParaRPr lang="en-US" sz="800">
              <a:cs typeface="Arial" charset="0"/>
            </a:endParaRPr>
          </a:p>
          <a:p>
            <a:r>
              <a:rPr lang="en-US" sz="2000">
                <a:solidFill>
                  <a:srgbClr val="339933"/>
                </a:solidFill>
                <a:cs typeface="Arial" charset="0"/>
              </a:rPr>
              <a:t>Norma</a:t>
            </a:r>
            <a:r>
              <a:rPr lang="en-US" sz="2000">
                <a:cs typeface="Arial" charset="0"/>
              </a:rPr>
              <a:t> </a:t>
            </a:r>
            <a:r>
              <a:rPr lang="en-US">
                <a:cs typeface="Arial" charset="0"/>
              </a:rPr>
              <a:t>adalah aturan yg menjadi ukuran/standard tingkah laku</a:t>
            </a:r>
          </a:p>
          <a:p>
            <a:r>
              <a:rPr lang="en-US">
                <a:cs typeface="Arial" charset="0"/>
              </a:rPr>
              <a:t>	manusia dlm kehidupan antar sesama mns., dg lingkungan</a:t>
            </a:r>
          </a:p>
          <a:p>
            <a:r>
              <a:rPr lang="en-US">
                <a:cs typeface="Arial" charset="0"/>
              </a:rPr>
              <a:t>	maupun Tuhan</a:t>
            </a:r>
            <a:endParaRPr lang="en-US" sz="2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yoppyirawan.blogdetik.com/files/2011/06/spanduk-pancasila2-o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0"/>
            <a:ext cx="4191000" cy="304800"/>
          </a:xfrm>
          <a:prstGeom prst="rect">
            <a:avLst/>
          </a:prstGeom>
          <a:noFill/>
        </p:spPr>
      </p:pic>
      <p:pic>
        <p:nvPicPr>
          <p:cNvPr id="23558" name="Picture 6" descr="http://images.psikologizone.com/2011/05/indonesia-bangga-209x13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1" y="0"/>
            <a:ext cx="990599" cy="304800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/>
          <a:lstStyle/>
          <a:p>
            <a:r>
              <a:rPr lang="en-US" dirty="0" smtClean="0"/>
              <a:t>PENDIDIKAN PANCASILA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A756-6C1E-4ABB-AFF0-6C3C25FE4FA3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pic>
        <p:nvPicPr>
          <p:cNvPr id="23560" name="Picture 8" descr="https://encrypted-tbn2.gstatic.com/images?q=tbn:ANd9GcSzdab-x6kukZ8L1OCr5YAdpAVttC5yQIwHX0yhdqjI4Mx0AYkffFLJuvp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3962400" cy="304799"/>
          </a:xfrm>
          <a:prstGeom prst="rect">
            <a:avLst/>
          </a:prstGeom>
          <a:noFill/>
        </p:spPr>
      </p:pic>
      <p:pic>
        <p:nvPicPr>
          <p:cNvPr id="23562" name="Picture 10" descr="http://3.bp.blogspot.com/-UcKYJdS-D7Y/UU4ItN9uwVI/AAAAAAAAASs/AbppEM0Qa3I/s400/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1295400"/>
            <a:ext cx="3505200" cy="2743200"/>
          </a:xfrm>
          <a:prstGeom prst="rect">
            <a:avLst/>
          </a:prstGeom>
          <a:noFill/>
        </p:spPr>
      </p:pic>
      <p:sp>
        <p:nvSpPr>
          <p:cNvPr id="23564" name="AutoShape 12" descr="http://www.kutaikartanegara.com/wallpaper/wallpaper1.jpg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26E0-F888-4C40-9D27-9F02D1BE285E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pic>
        <p:nvPicPr>
          <p:cNvPr id="3074" name="Picture 2" descr="http://www.photographyblogger.net/wp-content/uploads/2010/07/question-mar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752600"/>
            <a:ext cx="2171700" cy="2895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576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Pentingkah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yoppyirawan.blogdetik.com/files/2011/06/spanduk-pancasila2-o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0"/>
            <a:ext cx="4191000" cy="304800"/>
          </a:xfrm>
          <a:prstGeom prst="rect">
            <a:avLst/>
          </a:prstGeom>
          <a:noFill/>
        </p:spPr>
      </p:pic>
      <p:pic>
        <p:nvPicPr>
          <p:cNvPr id="23558" name="Picture 6" descr="http://images.psikologizone.com/2011/05/indonesia-bangga-209x13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1" y="0"/>
            <a:ext cx="990599" cy="304800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A756-6C1E-4ABB-AFF0-6C3C25FE4FA3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pic>
        <p:nvPicPr>
          <p:cNvPr id="23560" name="Picture 8" descr="https://encrypted-tbn2.gstatic.com/images?q=tbn:ANd9GcSzdab-x6kukZ8L1OCr5YAdpAVttC5yQIwHX0yhdqjI4Mx0AYkffFLJuvp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3962400" cy="304799"/>
          </a:xfrm>
          <a:prstGeom prst="rect">
            <a:avLst/>
          </a:prstGeom>
          <a:noFill/>
        </p:spPr>
      </p:pic>
      <p:pic>
        <p:nvPicPr>
          <p:cNvPr id="46092" name="Picture 12" descr="http://data.tribunnews.com/foto/bank/images/20120418_Pelajar_Tawuran_Usai_U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1524000"/>
            <a:ext cx="5381625" cy="33337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95600" y="4953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KRISIS NILAI </a:t>
            </a:r>
            <a:r>
              <a:rPr lang="en-US" dirty="0" err="1" smtClean="0"/>
              <a:t>NILAI</a:t>
            </a:r>
            <a:r>
              <a:rPr lang="en-US" dirty="0" smtClean="0"/>
              <a:t> PANCASILA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800" noProof="1"/>
              <a:t>BAB I</a:t>
            </a:r>
            <a:br>
              <a:rPr lang="en-US" sz="2800" noProof="1"/>
            </a:br>
            <a:r>
              <a:rPr lang="en-US" sz="2800" noProof="1"/>
              <a:t>PENDAHULUAN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en-US" sz="1800" noProof="1"/>
              <a:t>Dewasa ini ada penolakan terhadap mata kuliah Pendidikan Pancasila (sejak 1998) dianggap berkaitan dengan ORBA, proses indoktrinasi? Bagi generasi muda menimbulkan reaksi penolakan (negatif).</a:t>
            </a:r>
          </a:p>
          <a:p>
            <a:pPr marL="0" indent="0" algn="just">
              <a:buFontTx/>
              <a:buNone/>
            </a:pPr>
            <a:r>
              <a:rPr lang="en-US" sz="1800" noProof="1"/>
              <a:t>Tetapi MK. Substansinya tetap penting, karena konsep negara bangsa semakin bergeser ke borderless. Karena itu sebagai negara bangsa yang bermartabat manusiawi kita harus mempertahankannya (bandingkan dengan negara-negara yang mengesampingkan kemanusiaan). </a:t>
            </a:r>
          </a:p>
          <a:p>
            <a:pPr marL="0" indent="0" algn="just">
              <a:buFontTx/>
              <a:buNone/>
            </a:pPr>
            <a:endParaRPr lang="en-US" sz="1800" noProof="1"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en-US" sz="1800" noProof="1">
                <a:cs typeface="Times New Roman" pitchFamily="18" charset="0"/>
              </a:rPr>
              <a:t>Karena itu justru Pendidikan Pancasila menjadi lebih penting lagi. (Prof Arief Sidartha)</a:t>
            </a:r>
          </a:p>
          <a:p>
            <a:pPr marL="0" indent="0" algn="just">
              <a:buFontTx/>
              <a:buNone/>
            </a:pPr>
            <a:r>
              <a:rPr lang="en-US" sz="1800" noProof="1">
                <a:cs typeface="Times New Roman" pitchFamily="18" charset="0"/>
              </a:rPr>
              <a:t> </a:t>
            </a:r>
          </a:p>
          <a:p>
            <a:pPr marL="0" indent="0" algn="just">
              <a:buFontTx/>
              <a:buNone/>
            </a:pPr>
            <a:r>
              <a:rPr lang="en-US" sz="1800" noProof="1">
                <a:cs typeface="Times New Roman" pitchFamily="18" charset="0"/>
              </a:rPr>
              <a:t>Kondisi bangsa, negara dan masyarakat yang dilanda krisis dan disintegrasi juga membuat Pend. Pancasila lebih penting</a:t>
            </a:r>
          </a:p>
          <a:p>
            <a:pPr marL="0" indent="0" algn="just">
              <a:buFontTx/>
              <a:buNone/>
            </a:pPr>
            <a:r>
              <a:rPr lang="en-US" sz="1800" noProof="1">
                <a:cs typeface="Times New Roman" pitchFamily="18" charset="0"/>
              </a:rPr>
              <a:t> </a:t>
            </a:r>
          </a:p>
          <a:p>
            <a:pPr marL="0" indent="0" algn="just">
              <a:buFontTx/>
              <a:buNone/>
            </a:pPr>
            <a:r>
              <a:rPr lang="en-US" sz="1800" b="1" i="1" noProof="1">
                <a:cs typeface="Times New Roman" pitchFamily="18" charset="0"/>
              </a:rPr>
              <a:t>Mari kita hayati apakah pendidikan Pancasila ini memang diperlukan dalam konteks recovery  jangka panjang bangsa Indonesia?</a:t>
            </a:r>
          </a:p>
          <a:p>
            <a:pPr marL="0" indent="0">
              <a:buFontTx/>
              <a:buNone/>
            </a:pPr>
            <a:endParaRPr lang="en-US" sz="1800" b="1" i="1" noProof="1"/>
          </a:p>
        </p:txBody>
      </p:sp>
      <p:pic>
        <p:nvPicPr>
          <p:cNvPr id="187399" name="Picture 7" descr="bs0028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04799"/>
            <a:ext cx="1227138" cy="11393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dirty="0" smtClean="0"/>
              <a:t>PANCASILA DALAM TINJAUAN FILSAFAT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6705600" cy="333060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err="1" smtClean="0"/>
              <a:t>Pengertian</a:t>
            </a:r>
            <a:r>
              <a:rPr lang="en-US" sz="2000" dirty="0" smtClean="0"/>
              <a:t> : </a:t>
            </a:r>
          </a:p>
          <a:p>
            <a:pPr lvl="1" eaLnBrk="1" hangingPunct="1"/>
            <a:r>
              <a:rPr lang="en-US" sz="2000" dirty="0" err="1" smtClean="0"/>
              <a:t>Philosophia</a:t>
            </a:r>
            <a:r>
              <a:rPr lang="en-US" sz="2000" dirty="0" smtClean="0"/>
              <a:t> (</a:t>
            </a:r>
            <a:r>
              <a:rPr lang="en-US" sz="2000" dirty="0" err="1" smtClean="0"/>
              <a:t>Yunani</a:t>
            </a:r>
            <a:r>
              <a:rPr lang="en-US" sz="2000" dirty="0" smtClean="0"/>
              <a:t>) : </a:t>
            </a:r>
            <a:r>
              <a:rPr lang="en-US" sz="2000" dirty="0" err="1" smtClean="0"/>
              <a:t>cinta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kebijaksanaan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Philosophy (</a:t>
            </a:r>
            <a:r>
              <a:rPr lang="en-US" sz="2000" dirty="0" err="1" smtClean="0"/>
              <a:t>Inggris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err="1" smtClean="0"/>
              <a:t>Philosophie</a:t>
            </a:r>
            <a:r>
              <a:rPr lang="en-US" sz="2000" dirty="0" smtClean="0"/>
              <a:t> (</a:t>
            </a:r>
            <a:r>
              <a:rPr lang="en-US" sz="2000" dirty="0" err="1" smtClean="0"/>
              <a:t>Perancis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err="1" smtClean="0"/>
              <a:t>Falsafah</a:t>
            </a:r>
            <a:r>
              <a:rPr lang="en-US" sz="2000" dirty="0" smtClean="0"/>
              <a:t> (Arab)</a:t>
            </a:r>
          </a:p>
          <a:p>
            <a:pPr lvl="1" eaLnBrk="1" hangingPunct="1"/>
            <a:r>
              <a:rPr lang="en-US" sz="2000" dirty="0" smtClean="0"/>
              <a:t>Love of wisdom </a:t>
            </a:r>
          </a:p>
          <a:p>
            <a:pPr eaLnBrk="1" hangingPunct="1"/>
            <a:r>
              <a:rPr lang="en-US" sz="2000" dirty="0" smtClean="0"/>
              <a:t>Socrates (</a:t>
            </a:r>
            <a:r>
              <a:rPr lang="en-US" sz="2000" dirty="0" err="1" smtClean="0"/>
              <a:t>pencetus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err="1" smtClean="0"/>
              <a:t>Bijaksana</a:t>
            </a:r>
            <a:r>
              <a:rPr lang="en-US" sz="2000" dirty="0" smtClean="0"/>
              <a:t> :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mendalam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Bijaksana</a:t>
            </a:r>
            <a:r>
              <a:rPr lang="en-US" sz="2000" dirty="0" smtClean="0"/>
              <a:t> :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benar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Lanjutan filsafat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 smtClean="0"/>
              <a:t>Filsafat</a:t>
            </a:r>
            <a:r>
              <a:rPr lang="en-US" sz="2800" dirty="0" smtClean="0"/>
              <a:t> :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/</a:t>
            </a:r>
            <a:r>
              <a:rPr lang="en-US" sz="2800" dirty="0" err="1" smtClean="0"/>
              <a:t>mengeksplorasi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Cabang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743200" y="2667000"/>
          <a:ext cx="48768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5890" name="Picture 2" descr="https://encrypted-tbn0.gstatic.com/images?q=tbn:ANd9GcTnglw6Z-HmBTTLymFX1Fdi9uKWhGlHIMpvM8CYnZbByVYFCWv2R7nrIYPrh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3352800"/>
            <a:ext cx="1304925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62400" y="2286000"/>
            <a:ext cx="4800600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100" u="sng" dirty="0" err="1">
                <a:solidFill>
                  <a:schemeClr val="bg1"/>
                </a:solidFill>
              </a:rPr>
              <a:t>Dasar</a:t>
            </a:r>
            <a:r>
              <a:rPr lang="en-US" sz="1100" u="sng" dirty="0">
                <a:solidFill>
                  <a:schemeClr val="bg1"/>
                </a:solidFill>
              </a:rPr>
              <a:t> </a:t>
            </a:r>
            <a:r>
              <a:rPr lang="en-US" sz="1100" u="sng" dirty="0" err="1">
                <a:solidFill>
                  <a:schemeClr val="bg1"/>
                </a:solidFill>
              </a:rPr>
              <a:t>Ontologis</a:t>
            </a:r>
            <a:r>
              <a:rPr lang="en-US" sz="1100" dirty="0">
                <a:solidFill>
                  <a:schemeClr val="bg1"/>
                </a:solidFill>
              </a:rPr>
              <a:t> Sila² </a:t>
            </a:r>
            <a:r>
              <a:rPr lang="en-US" sz="1100" dirty="0" err="1">
                <a:solidFill>
                  <a:schemeClr val="bg1"/>
                </a:solidFill>
              </a:rPr>
              <a:t>Pancasila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adalah</a:t>
            </a:r>
            <a:r>
              <a:rPr lang="en-US" sz="1100" dirty="0">
                <a:solidFill>
                  <a:schemeClr val="bg1"/>
                </a:solidFill>
              </a:rPr>
              <a:t> :</a:t>
            </a:r>
          </a:p>
          <a:p>
            <a:pPr algn="ctr"/>
            <a:r>
              <a:rPr lang="en-US" sz="1100" dirty="0" err="1" smtClean="0">
                <a:solidFill>
                  <a:schemeClr val="bg1"/>
                </a:solidFill>
              </a:rPr>
              <a:t>manusi</a:t>
            </a:r>
            <a:r>
              <a:rPr lang="en-US" sz="1100" dirty="0" smtClean="0">
                <a:solidFill>
                  <a:schemeClr val="bg1"/>
                </a:solidFill>
              </a:rPr>
              <a:t> a </a:t>
            </a:r>
            <a:r>
              <a:rPr lang="en-US" sz="1100" dirty="0" err="1" smtClean="0">
                <a:solidFill>
                  <a:schemeClr val="bg1"/>
                </a:solidFill>
              </a:rPr>
              <a:t>yg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memiliki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hakikat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mutlak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i="1" dirty="0" err="1">
                <a:solidFill>
                  <a:schemeClr val="bg1"/>
                </a:solidFill>
              </a:rPr>
              <a:t>monopluralis</a:t>
            </a:r>
            <a:r>
              <a:rPr lang="en-US" sz="1100" i="1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sz="1100" b="0" dirty="0" err="1">
                <a:solidFill>
                  <a:schemeClr val="bg1"/>
                </a:solidFill>
              </a:rPr>
              <a:t>Manusia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adl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subyek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pendukung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pokok</a:t>
            </a:r>
            <a:r>
              <a:rPr lang="en-US" sz="1100" b="0" dirty="0">
                <a:solidFill>
                  <a:schemeClr val="bg1"/>
                </a:solidFill>
              </a:rPr>
              <a:t> sila² </a:t>
            </a:r>
            <a:r>
              <a:rPr lang="en-US" sz="1100" b="0" dirty="0" err="1">
                <a:solidFill>
                  <a:schemeClr val="bg1"/>
                </a:solidFill>
              </a:rPr>
              <a:t>Pancasila</a:t>
            </a:r>
            <a:r>
              <a:rPr lang="en-US" sz="1100" b="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en-US" sz="1100" b="0" dirty="0">
                <a:solidFill>
                  <a:schemeClr val="bg1"/>
                </a:solidFill>
              </a:rPr>
              <a:t>Pd </a:t>
            </a:r>
            <a:r>
              <a:rPr lang="en-US" sz="1100" b="0" dirty="0" err="1">
                <a:solidFill>
                  <a:schemeClr val="bg1"/>
                </a:solidFill>
              </a:rPr>
              <a:t>hakikatnya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yg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ber-Tuhan</a:t>
            </a:r>
            <a:r>
              <a:rPr lang="en-US" sz="1100" b="0" dirty="0">
                <a:solidFill>
                  <a:schemeClr val="bg1"/>
                </a:solidFill>
              </a:rPr>
              <a:t> YME, </a:t>
            </a:r>
            <a:r>
              <a:rPr lang="en-US" sz="1100" b="0" dirty="0" err="1">
                <a:solidFill>
                  <a:schemeClr val="bg1"/>
                </a:solidFill>
              </a:rPr>
              <a:t>yg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berkemanusiaan</a:t>
            </a:r>
            <a:r>
              <a:rPr lang="en-US" sz="1100" b="0" dirty="0">
                <a:solidFill>
                  <a:schemeClr val="bg1"/>
                </a:solidFill>
              </a:rPr>
              <a:t>…,</a:t>
            </a:r>
          </a:p>
          <a:p>
            <a:pPr algn="ctr"/>
            <a:r>
              <a:rPr lang="en-US" sz="1100" b="0" dirty="0" err="1">
                <a:solidFill>
                  <a:schemeClr val="bg1"/>
                </a:solidFill>
              </a:rPr>
              <a:t>yg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berpersatuan</a:t>
            </a:r>
            <a:r>
              <a:rPr lang="en-US" sz="1100" b="0" dirty="0">
                <a:solidFill>
                  <a:schemeClr val="bg1"/>
                </a:solidFill>
              </a:rPr>
              <a:t>…, </a:t>
            </a:r>
            <a:r>
              <a:rPr lang="en-US" sz="1100" b="0" dirty="0" err="1">
                <a:solidFill>
                  <a:schemeClr val="bg1"/>
                </a:solidFill>
              </a:rPr>
              <a:t>yg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berkerakyatan</a:t>
            </a:r>
            <a:r>
              <a:rPr lang="en-US" sz="1100" b="0" dirty="0">
                <a:solidFill>
                  <a:schemeClr val="bg1"/>
                </a:solidFill>
              </a:rPr>
              <a:t>…, </a:t>
            </a:r>
            <a:r>
              <a:rPr lang="en-US" sz="1100" b="0" dirty="0" err="1">
                <a:solidFill>
                  <a:schemeClr val="bg1"/>
                </a:solidFill>
              </a:rPr>
              <a:t>ialah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manusia</a:t>
            </a:r>
            <a:endParaRPr lang="en-US" sz="1100" b="0" dirty="0">
              <a:solidFill>
                <a:schemeClr val="bg1"/>
              </a:solidFill>
            </a:endParaRP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Dr </a:t>
            </a:r>
            <a:r>
              <a:rPr lang="en-US" sz="1100" dirty="0" err="1">
                <a:solidFill>
                  <a:schemeClr val="bg1"/>
                </a:solidFill>
              </a:rPr>
              <a:t>segi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Filsft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Neg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Pancasila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adl</a:t>
            </a:r>
            <a:r>
              <a:rPr lang="en-US" sz="1100" dirty="0">
                <a:solidFill>
                  <a:schemeClr val="bg1"/>
                </a:solidFill>
              </a:rPr>
              <a:t> “</a:t>
            </a:r>
            <a:r>
              <a:rPr lang="en-US" sz="1100" dirty="0" err="1">
                <a:solidFill>
                  <a:schemeClr val="bg1"/>
                </a:solidFill>
              </a:rPr>
              <a:t>Dasar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Filsafat</a:t>
            </a:r>
            <a:r>
              <a:rPr lang="en-US" sz="1100" dirty="0">
                <a:solidFill>
                  <a:schemeClr val="bg1"/>
                </a:solidFill>
              </a:rPr>
              <a:t> Negara”</a:t>
            </a:r>
          </a:p>
          <a:p>
            <a:pPr algn="ctr"/>
            <a:r>
              <a:rPr lang="en-US" sz="1100" b="0" dirty="0" err="1">
                <a:solidFill>
                  <a:schemeClr val="bg1"/>
                </a:solidFill>
              </a:rPr>
              <a:t>Pendukung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pokok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neg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adl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rakyat</a:t>
            </a:r>
            <a:r>
              <a:rPr lang="en-US" sz="1100" b="0" dirty="0">
                <a:solidFill>
                  <a:schemeClr val="bg1"/>
                </a:solidFill>
              </a:rPr>
              <a:t> &amp; </a:t>
            </a:r>
            <a:r>
              <a:rPr lang="en-US" sz="1100" b="0" dirty="0" err="1">
                <a:solidFill>
                  <a:schemeClr val="bg1"/>
                </a:solidFill>
              </a:rPr>
              <a:t>unsur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rakyat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ialah</a:t>
            </a:r>
            <a:r>
              <a:rPr lang="en-US" sz="1100" b="0" dirty="0">
                <a:solidFill>
                  <a:schemeClr val="bg1"/>
                </a:solidFill>
              </a:rPr>
              <a:t> </a:t>
            </a:r>
            <a:r>
              <a:rPr lang="en-US" sz="1100" b="0" dirty="0" err="1">
                <a:solidFill>
                  <a:schemeClr val="bg1"/>
                </a:solidFill>
              </a:rPr>
              <a:t>manusia</a:t>
            </a:r>
            <a:endParaRPr lang="en-US" sz="1100" b="0" dirty="0">
              <a:solidFill>
                <a:schemeClr val="bg1"/>
              </a:solidFill>
            </a:endParaRPr>
          </a:p>
          <a:p>
            <a:pPr algn="ctr"/>
            <a:endParaRPr lang="en-US" sz="1100" b="0" dirty="0">
              <a:solidFill>
                <a:schemeClr val="bg1"/>
              </a:solidFill>
            </a:endParaRPr>
          </a:p>
          <a:p>
            <a:pPr algn="ctr"/>
            <a:endParaRPr lang="en-US" sz="800" b="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1" descr="C:\Users\HendraRock\Desktop\dipaaaaaaaaaaaa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1752601" cy="2355495"/>
          </a:xfrm>
          <a:prstGeom prst="rect">
            <a:avLst/>
          </a:prstGeom>
          <a:noFill/>
        </p:spPr>
      </p:pic>
      <p:sp>
        <p:nvSpPr>
          <p:cNvPr id="5" name="Bent-Up Arrow 4"/>
          <p:cNvSpPr/>
          <p:nvPr/>
        </p:nvSpPr>
        <p:spPr>
          <a:xfrm rot="5400000">
            <a:off x="876300" y="4991100"/>
            <a:ext cx="160020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53340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Ontologis</a:t>
            </a:r>
            <a:r>
              <a:rPr lang="en-US" dirty="0" smtClean="0"/>
              <a:t> : </a:t>
            </a:r>
            <a:r>
              <a:rPr lang="en-US" dirty="0" err="1" smtClean="0"/>
              <a:t>mempemasalahkan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 :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: </a:t>
            </a:r>
            <a:r>
              <a:rPr lang="en-US" dirty="0" err="1" smtClean="0"/>
              <a:t>norma</a:t>
            </a:r>
            <a:r>
              <a:rPr lang="en-US" dirty="0" smtClean="0"/>
              <a:t>;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pd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benda2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2133600" y="31242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3058" name="Picture 2" descr="https://encrypted-tbn1.gstatic.com/images?q=tbn:ANd9GcQmtgaHA4ucYn6KxmoRxWQaCpyP_mU1IutENAiJzLcZ81BD1JBYnlwqx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895600"/>
            <a:ext cx="768875" cy="838200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>
            <a:off x="3810000" y="31242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905000" y="685800"/>
            <a:ext cx="1816100" cy="661392"/>
            <a:chOff x="2228849" y="280900"/>
            <a:chExt cx="1816100" cy="661392"/>
          </a:xfrm>
        </p:grpSpPr>
        <p:sp>
          <p:nvSpPr>
            <p:cNvPr id="11" name="Rounded Rectangle 10"/>
            <p:cNvSpPr/>
            <p:nvPr/>
          </p:nvSpPr>
          <p:spPr>
            <a:xfrm>
              <a:off x="2228849" y="280900"/>
              <a:ext cx="1816100" cy="661392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2261135" y="313186"/>
              <a:ext cx="1751528" cy="5968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Ontologis</a:t>
              </a:r>
              <a:endParaRPr lang="en-US" sz="1800" kern="1200" dirty="0"/>
            </a:p>
          </p:txBody>
        </p:sp>
      </p:grpSp>
      <p:sp>
        <p:nvSpPr>
          <p:cNvPr id="13" name="Right Arrow 12"/>
          <p:cNvSpPr/>
          <p:nvPr/>
        </p:nvSpPr>
        <p:spPr>
          <a:xfrm rot="19981646">
            <a:off x="1370075" y="1467701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26E0-F888-4C40-9D27-9F02D1BE285E}" type="datetime1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 by Adi Suhendra</a:t>
            </a:r>
            <a:endParaRPr lang="en-US"/>
          </a:p>
        </p:txBody>
      </p:sp>
      <p:sp>
        <p:nvSpPr>
          <p:cNvPr id="6" name="AutoShape 5"/>
          <p:cNvSpPr>
            <a:spLocks noGrp="1" noChangeArrowheads="1"/>
          </p:cNvSpPr>
          <p:nvPr>
            <p:ph idx="1"/>
          </p:nvPr>
        </p:nvSpPr>
        <p:spPr bwMode="auto">
          <a:prstGeom prst="roundRect">
            <a:avLst>
              <a:gd name="adj" fmla="val 16667"/>
            </a:avLst>
          </a:prstGeom>
          <a:solidFill>
            <a:srgbClr val="EEEFD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Mns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sbg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pendukung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pokok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sila²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Pancasila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scr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ontologis</a:t>
            </a:r>
            <a:endParaRPr lang="en-US" sz="18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memiliki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hal²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mutlak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: </a:t>
            </a:r>
            <a:r>
              <a:rPr lang="en-US" sz="1800" b="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susunan</a:t>
            </a:r>
            <a:r>
              <a:rPr lang="en-US" sz="1800" b="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kodrat</a:t>
            </a:r>
            <a:r>
              <a:rPr lang="en-US" sz="1800" b="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800" b="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sifat</a:t>
            </a:r>
            <a:r>
              <a:rPr lang="en-US" sz="1800" b="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kodrat</a:t>
            </a:r>
            <a:r>
              <a:rPr lang="en-US" sz="1800" b="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&amp; </a:t>
            </a:r>
            <a:r>
              <a:rPr lang="en-US" sz="1800" b="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kedud</a:t>
            </a:r>
            <a:r>
              <a:rPr lang="en-US" sz="1800" b="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1800" b="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Kodrat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Oleh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krn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kedud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kodrat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mns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sbg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makhluk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Tuhan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sbg</a:t>
            </a:r>
            <a:endParaRPr lang="en-US" sz="18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makhluk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pribadi</a:t>
            </a:r>
            <a:r>
              <a:rPr lang="en-US" sz="1800" b="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berdiri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sendiri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mk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scr</a:t>
            </a:r>
            <a:r>
              <a:rPr lang="en-US" sz="1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hierarkhis</a:t>
            </a:r>
            <a:endParaRPr lang="en-US" sz="18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800" b="0" dirty="0" err="1">
                <a:solidFill>
                  <a:srgbClr val="006600"/>
                </a:solidFill>
              </a:rPr>
              <a:t>sila</a:t>
            </a:r>
            <a:r>
              <a:rPr lang="en-US" sz="1800" b="0" dirty="0">
                <a:solidFill>
                  <a:srgbClr val="006600"/>
                </a:solidFill>
              </a:rPr>
              <a:t> </a:t>
            </a:r>
            <a:r>
              <a:rPr lang="en-US" sz="1800" b="0" dirty="0" err="1">
                <a:solidFill>
                  <a:srgbClr val="006600"/>
                </a:solidFill>
              </a:rPr>
              <a:t>Ketuhanan</a:t>
            </a:r>
            <a:r>
              <a:rPr lang="en-US" sz="1800" b="0" dirty="0">
                <a:solidFill>
                  <a:srgbClr val="006600"/>
                </a:solidFill>
              </a:rPr>
              <a:t> YME </a:t>
            </a:r>
            <a:r>
              <a:rPr lang="en-US" sz="1800" b="0" dirty="0" err="1">
                <a:solidFill>
                  <a:srgbClr val="006600"/>
                </a:solidFill>
              </a:rPr>
              <a:t>mendasari</a:t>
            </a:r>
            <a:r>
              <a:rPr lang="en-US" sz="1800" b="0" dirty="0">
                <a:solidFill>
                  <a:srgbClr val="006600"/>
                </a:solidFill>
              </a:rPr>
              <a:t> &amp; </a:t>
            </a:r>
            <a:r>
              <a:rPr lang="en-US" sz="1800" b="0" dirty="0" err="1">
                <a:solidFill>
                  <a:srgbClr val="006600"/>
                </a:solidFill>
              </a:rPr>
              <a:t>menjiwai</a:t>
            </a:r>
            <a:r>
              <a:rPr lang="en-US" sz="1800" b="0" dirty="0">
                <a:solidFill>
                  <a:srgbClr val="006600"/>
                </a:solidFill>
              </a:rPr>
              <a:t> 4 </a:t>
            </a:r>
            <a:r>
              <a:rPr lang="en-US" sz="1800" b="0" dirty="0" err="1">
                <a:solidFill>
                  <a:srgbClr val="006600"/>
                </a:solidFill>
              </a:rPr>
              <a:t>sila</a:t>
            </a:r>
            <a:r>
              <a:rPr lang="en-US" sz="1800" b="0" dirty="0">
                <a:solidFill>
                  <a:srgbClr val="006600"/>
                </a:solidFill>
              </a:rPr>
              <a:t> </a:t>
            </a:r>
            <a:r>
              <a:rPr lang="en-US" sz="1800" b="0" dirty="0" err="1">
                <a:solidFill>
                  <a:srgbClr val="006600"/>
                </a:solidFill>
              </a:rPr>
              <a:t>lainnya</a:t>
            </a:r>
            <a:endParaRPr lang="en-US" sz="1800" b="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268</TotalTime>
  <Words>1068</Words>
  <Application>Microsoft Office PowerPoint</Application>
  <PresentationFormat>On-screen Show (4:3)</PresentationFormat>
  <Paragraphs>172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Profil</vt:lpstr>
      <vt:lpstr>PENDIDIKAN PANCASILA</vt:lpstr>
      <vt:lpstr>Slide 3</vt:lpstr>
      <vt:lpstr>Slide 4</vt:lpstr>
      <vt:lpstr>BAB I PENDAHULUAN</vt:lpstr>
      <vt:lpstr>PANCASILA DALAM TINJAUAN FILSAFAT</vt:lpstr>
      <vt:lpstr>Lanjutan filsafat</vt:lpstr>
      <vt:lpstr>Slide 8</vt:lpstr>
      <vt:lpstr>LANJUTAN</vt:lpstr>
      <vt:lpstr>Slide 10</vt:lpstr>
      <vt:lpstr>Epistemologis</vt:lpstr>
      <vt:lpstr>Slide 12</vt:lpstr>
      <vt:lpstr>AKSIOLOGIS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HendraRock</dc:creator>
  <cp:lastModifiedBy>HendraRock</cp:lastModifiedBy>
  <cp:revision>26</cp:revision>
  <dcterms:created xsi:type="dcterms:W3CDTF">2013-07-16T04:40:54Z</dcterms:created>
  <dcterms:modified xsi:type="dcterms:W3CDTF">2013-07-22T19:33:19Z</dcterms:modified>
</cp:coreProperties>
</file>