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071F"/>
    <a:srgbClr val="EB2B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60" d="100"/>
          <a:sy n="60" d="100"/>
        </p:scale>
        <p:origin x="-116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6FA4BCA4-7B10-422A-A303-E30B8738D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6B01D-D0CD-400D-B940-B64DB539E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4DEA5-5CB5-4531-A4DE-0C58A90FB1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E8105-C971-4CAB-A23A-C7756C4C7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4CF60-9EDE-4993-B7AB-6E05371A9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172CF-292F-4F74-B3C6-86EE55431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77C3-9B07-4257-B3BE-6817422139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8EE8B-2BA8-42DC-9176-B96725C1F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5BDC9-89FF-4EC2-A773-2C93F1C65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ECAF5-3B84-41F2-8B9D-AAD6C53B21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F1221-8F16-41F1-AD64-A81EA0F5C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DDAD8070-4DE9-4772-A2E0-E115ADDCC58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8" name="Picture 10" descr="C:\WINNT\Profiles\rebeccal\Personal\pics\strtegic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 advTm="60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ECS%20A907\My%20Documents\My%20Music\Tentang%20Cinta\01.%20Audi%20-%20Satu%20Jam%20Saja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ECS%20A907\My%20Documents\My%20Music\Tentang%20Cinta\02.%202D%20-%20Masih%20Ada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304800"/>
            <a:ext cx="5867400" cy="1828800"/>
          </a:xfrm>
        </p:spPr>
        <p:txBody>
          <a:bodyPr/>
          <a:lstStyle/>
          <a:p>
            <a:r>
              <a:rPr lang="en-US" sz="4000" dirty="0" err="1" smtClean="0"/>
              <a:t>Demokrasi</a:t>
            </a:r>
            <a:r>
              <a:rPr lang="en-US" sz="4000" dirty="0" smtClean="0"/>
              <a:t> </a:t>
            </a:r>
            <a:r>
              <a:rPr lang="en-US" sz="4000" dirty="0" err="1"/>
              <a:t>Ekonomi</a:t>
            </a:r>
            <a:r>
              <a:rPr lang="en-US" sz="4000" dirty="0"/>
              <a:t> Indonesia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2057400"/>
            <a:ext cx="5638800" cy="1371600"/>
          </a:xfrm>
        </p:spPr>
        <p:txBody>
          <a:bodyPr/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Sistem ekonomi yang dianut Indonesia adalah demokrasi ekonomi yang berdasar-kan Pancasila dan Pasal 33 UUD 1945.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200400" y="3886200"/>
            <a:ext cx="563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>
                <a:solidFill>
                  <a:srgbClr val="49071F"/>
                </a:solidFill>
              </a:rPr>
              <a:t>Sistem demokrasi ekonomi yaitu sistem ekonomi yang berasal dari rakyat, dikerjakan oleh rakyat, dan ditujukan untuk kepentingan rakyat.</a:t>
            </a:r>
          </a:p>
        </p:txBody>
      </p:sp>
      <p:pic>
        <p:nvPicPr>
          <p:cNvPr id="28677" name="01. Audi - Satu Jam Saj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8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7"/>
                </p:tgtEl>
              </p:cMediaNode>
            </p:audio>
          </p:childTnLst>
        </p:cTn>
      </p:par>
    </p:tnLst>
    <p:bldLst>
      <p:bldP spid="28674" grpId="0" autoUpdateAnimBg="0"/>
      <p:bldP spid="28675" grpId="0" build="p" autoUpdateAnimBg="0" advAuto="3000"/>
      <p:bldP spid="2867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7543800" cy="4114800"/>
          </a:xfrm>
        </p:spPr>
        <p:txBody>
          <a:bodyPr/>
          <a:lstStyle/>
          <a:p>
            <a:r>
              <a:rPr lang="en-US"/>
              <a:t>Pembangunan nasional  merupakan rangkaian upaya pembangunan berkesinambungan dalam upaya melakukan perubahan dan perbaikan di segala bidang.</a:t>
            </a:r>
          </a:p>
        </p:txBody>
      </p:sp>
    </p:spTree>
  </p:cSld>
  <p:clrMapOvr>
    <a:masterClrMapping/>
  </p:clrMapOvr>
  <p:transition spd="med" advTm="6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543800" cy="4876800"/>
          </a:xfrm>
        </p:spPr>
        <p:txBody>
          <a:bodyPr/>
          <a:lstStyle/>
          <a:p>
            <a:r>
              <a:rPr lang="en-US"/>
              <a:t>Tujuan pembangunan nasional adalah membangun manusia Indonesia seutuhnya untuk mewujudkan masyarakat adil dan makmur, material dan spiritual berdasarkan Pancasila dan UUD 1945</a:t>
            </a:r>
          </a:p>
        </p:txBody>
      </p:sp>
    </p:spTree>
  </p:cSld>
  <p:clrMapOvr>
    <a:masterClrMapping/>
  </p:clrMapOvr>
  <p:transition spd="med" advTm="6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543800" cy="5105400"/>
          </a:xfrm>
        </p:spPr>
        <p:txBody>
          <a:bodyPr/>
          <a:lstStyle/>
          <a:p>
            <a:pPr marL="838200" indent="-838200" algn="l"/>
            <a:r>
              <a:rPr lang="en-US" sz="3200"/>
              <a:t>Pola dasar pembangan nasional dilaksanakan dalam tiga tahapan, yaitu </a:t>
            </a:r>
            <a:br>
              <a:rPr lang="en-US" sz="3200"/>
            </a:br>
            <a:r>
              <a:rPr lang="en-US" sz="3200">
                <a:solidFill>
                  <a:srgbClr val="EB2B70"/>
                </a:solidFill>
              </a:rPr>
              <a:t>Pola umum pembangunan jangka panjang ( 25 tahun )</a:t>
            </a:r>
            <a:br>
              <a:rPr lang="en-US" sz="3200">
                <a:solidFill>
                  <a:srgbClr val="EB2B70"/>
                </a:solidFill>
              </a:rPr>
            </a:br>
            <a:r>
              <a:rPr lang="en-US" sz="3200">
                <a:solidFill>
                  <a:srgbClr val="EB2B70"/>
                </a:solidFill>
              </a:rPr>
              <a:t>Pola umum pembangunan jangka menengah ( 5 tahun )</a:t>
            </a:r>
            <a:br>
              <a:rPr lang="en-US" sz="3200">
                <a:solidFill>
                  <a:srgbClr val="EB2B70"/>
                </a:solidFill>
              </a:rPr>
            </a:br>
            <a:r>
              <a:rPr lang="en-US" sz="3200">
                <a:solidFill>
                  <a:srgbClr val="EB2B70"/>
                </a:solidFill>
              </a:rPr>
              <a:t>Pola umum pembangunan jangka pendek ( 1 tahun )</a:t>
            </a:r>
            <a:br>
              <a:rPr lang="en-US" sz="3200">
                <a:solidFill>
                  <a:srgbClr val="EB2B70"/>
                </a:solidFill>
              </a:rPr>
            </a:br>
            <a:endParaRPr lang="en-US" sz="3200">
              <a:solidFill>
                <a:srgbClr val="EB2B70"/>
              </a:solidFill>
            </a:endParaRPr>
          </a:p>
        </p:txBody>
      </p:sp>
    </p:spTree>
  </p:cSld>
  <p:clrMapOvr>
    <a:masterClrMapping/>
  </p:clrMapOvr>
  <p:transition spd="med" advTm="6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Masalah ekonomi yang dihadapi Indonesia antara lain 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Kemiskinan,</a:t>
            </a:r>
          </a:p>
          <a:p>
            <a:r>
              <a:rPr lang="en-US"/>
              <a:t>Keterbelakangan,</a:t>
            </a:r>
          </a:p>
          <a:p>
            <a:r>
              <a:rPr lang="en-US"/>
              <a:t>Pengangguran dan keterbatasan kesempatan kerja</a:t>
            </a:r>
          </a:p>
          <a:p>
            <a:r>
              <a:rPr lang="en-US"/>
              <a:t>Kekurangan modal</a:t>
            </a:r>
          </a:p>
          <a:p>
            <a:r>
              <a:rPr lang="en-US"/>
              <a:t>Pemerataan pendapatan</a:t>
            </a:r>
          </a:p>
          <a:p>
            <a:endParaRPr lang="en-US"/>
          </a:p>
        </p:txBody>
      </p:sp>
    </p:spTree>
  </p:cSld>
  <p:clrMapOvr>
    <a:masterClrMapping/>
  </p:clrMapOvr>
  <p:transition spd="med" advTm="6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 advAuto="10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Ukuran Keberhasilan Pembangunan nasional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dirty="0" err="1"/>
              <a:t>Peningkatan</a:t>
            </a:r>
            <a:r>
              <a:rPr lang="en-US" dirty="0"/>
              <a:t> GNP </a:t>
            </a:r>
            <a:r>
              <a:rPr lang="en-US" dirty="0" err="1"/>
              <a:t>dan</a:t>
            </a:r>
            <a:r>
              <a:rPr lang="en-US" dirty="0"/>
              <a:t> IPC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/>
              <a:t>budaya</a:t>
            </a:r>
            <a:endParaRPr lang="en-US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err="1"/>
              <a:t>Keluhuran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 </a:t>
            </a:r>
            <a:r>
              <a:rPr lang="en-US" dirty="0" err="1"/>
              <a:t>budi</a:t>
            </a:r>
            <a:endParaRPr lang="en-US" dirty="0"/>
          </a:p>
        </p:txBody>
      </p:sp>
    </p:spTree>
  </p:cSld>
  <p:clrMapOvr>
    <a:masterClrMapping/>
  </p:clrMapOvr>
  <p:transition spd="med" advTm="6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 advAuto="6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UUD 1945 Pasal 33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400"/>
              <a:t>Perekonomian disusun sebagai usaha bersama berdasarkan atas asas kekeluargaan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/>
              <a:t>Cabang – cabang produksi yang penting bagi negara dan yang menguasai hajat hidup orang banyak dikuasai oleh negara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/>
              <a:t>Bumi , air dan kekayaan alam yang terkandung di dalamnya dikuasai oleh negara dan dipergunakan untuk sebesar-besarnya kemakmuran rakyat.</a:t>
            </a:r>
          </a:p>
        </p:txBody>
      </p:sp>
    </p:spTree>
  </p:cSld>
  <p:clrMapOvr>
    <a:masterClrMapping/>
  </p:clrMapOvr>
  <p:transition spd="med" advTm="6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 advAuto="20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7" name="Picture 3" descr="D:\DATA\CIPUTRA\terapun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543800" cy="762000"/>
          </a:xfrm>
        </p:spPr>
        <p:txBody>
          <a:bodyPr/>
          <a:lstStyle/>
          <a:p>
            <a:r>
              <a:rPr lang="en-US" sz="3600" dirty="0" err="1"/>
              <a:t>Ciri-ciri</a:t>
            </a:r>
            <a:r>
              <a:rPr lang="en-US" sz="3600" dirty="0"/>
              <a:t> </a:t>
            </a:r>
            <a:r>
              <a:rPr lang="en-US" sz="3600" dirty="0" err="1"/>
              <a:t>Positif</a:t>
            </a:r>
            <a:r>
              <a:rPr lang="en-US" sz="3600" dirty="0"/>
              <a:t> </a:t>
            </a:r>
            <a:r>
              <a:rPr lang="en-US" sz="3600" dirty="0" err="1"/>
              <a:t>Demokrasi</a:t>
            </a:r>
            <a:r>
              <a:rPr lang="en-US" sz="3600" dirty="0"/>
              <a:t> </a:t>
            </a:r>
            <a:r>
              <a:rPr lang="en-US" sz="3600" dirty="0" err="1"/>
              <a:t>Ekonomi</a:t>
            </a:r>
            <a:endParaRPr lang="en-US" sz="36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7391400" cy="41148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LcPeriod"/>
            </a:pPr>
            <a:r>
              <a:rPr lang="en-US" sz="1600" dirty="0" err="1"/>
              <a:t>Perekonomian</a:t>
            </a:r>
            <a:r>
              <a:rPr lang="en-US" sz="1600" dirty="0"/>
              <a:t> </a:t>
            </a:r>
            <a:r>
              <a:rPr lang="en-US" sz="1600" dirty="0" err="1"/>
              <a:t>disusun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bersama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asas</a:t>
            </a:r>
            <a:r>
              <a:rPr lang="en-US" sz="1600" dirty="0"/>
              <a:t> </a:t>
            </a:r>
            <a:r>
              <a:rPr lang="en-US" sz="1600" dirty="0" err="1"/>
              <a:t>kekeluargaan</a:t>
            </a:r>
            <a:endParaRPr lang="en-US" sz="1600" dirty="0"/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1600" dirty="0" err="1"/>
              <a:t>Cabang-cabang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 yang </a:t>
            </a:r>
            <a:r>
              <a:rPr lang="en-US" sz="1600" dirty="0" err="1"/>
              <a:t>penting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yang </a:t>
            </a:r>
            <a:r>
              <a:rPr lang="en-US" sz="1600" dirty="0" err="1"/>
              <a:t>menguasai</a:t>
            </a:r>
            <a:r>
              <a:rPr lang="en-US" sz="1600" dirty="0"/>
              <a:t> </a:t>
            </a:r>
            <a:r>
              <a:rPr lang="en-US" sz="1600" dirty="0" err="1"/>
              <a:t>hajat</a:t>
            </a:r>
            <a:r>
              <a:rPr lang="en-US" sz="1600" dirty="0"/>
              <a:t> </a:t>
            </a:r>
            <a:r>
              <a:rPr lang="en-US" sz="1600" dirty="0" err="1"/>
              <a:t>hiduporang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dikuasai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endParaRPr lang="en-US" sz="1600" dirty="0"/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1600" dirty="0" err="1"/>
              <a:t>Bumi</a:t>
            </a:r>
            <a:r>
              <a:rPr lang="en-US" sz="1600" dirty="0"/>
              <a:t> , air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kekayaan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 yang </a:t>
            </a:r>
            <a:r>
              <a:rPr lang="en-US" sz="1600" dirty="0" err="1"/>
              <a:t>terkandung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dalamnya</a:t>
            </a:r>
            <a:r>
              <a:rPr lang="en-US" sz="1600" dirty="0"/>
              <a:t> </a:t>
            </a:r>
            <a:r>
              <a:rPr lang="en-US" sz="1600" dirty="0" err="1"/>
              <a:t>dikuasai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dipergunakan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sebesar-besarnya</a:t>
            </a:r>
            <a:r>
              <a:rPr lang="en-US" sz="1600" dirty="0"/>
              <a:t> </a:t>
            </a:r>
            <a:r>
              <a:rPr lang="en-US" sz="1600" dirty="0" err="1"/>
              <a:t>kemakmuran</a:t>
            </a:r>
            <a:r>
              <a:rPr lang="en-US" sz="1600" dirty="0"/>
              <a:t> </a:t>
            </a:r>
            <a:r>
              <a:rPr lang="en-US" sz="1600" dirty="0" err="1"/>
              <a:t>rakyat</a:t>
            </a:r>
            <a:endParaRPr lang="en-US" sz="1600" dirty="0"/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1600" dirty="0"/>
              <a:t>Fakir </a:t>
            </a:r>
            <a:r>
              <a:rPr lang="en-US" sz="1600" dirty="0" err="1"/>
              <a:t>miskin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anak-anak</a:t>
            </a:r>
            <a:r>
              <a:rPr lang="en-US" sz="1600" dirty="0"/>
              <a:t> </a:t>
            </a:r>
            <a:r>
              <a:rPr lang="en-US" sz="1600" dirty="0" err="1"/>
              <a:t>terlantar</a:t>
            </a:r>
            <a:r>
              <a:rPr lang="en-US" sz="1600" dirty="0"/>
              <a:t> </a:t>
            </a:r>
            <a:r>
              <a:rPr lang="en-US" sz="1600" dirty="0" err="1"/>
              <a:t>dipelihara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endParaRPr lang="en-US" sz="1600" dirty="0"/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warga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diberi</a:t>
            </a:r>
            <a:r>
              <a:rPr lang="en-US" sz="1600" dirty="0"/>
              <a:t> </a:t>
            </a:r>
            <a:r>
              <a:rPr lang="en-US" sz="1600" dirty="0" err="1"/>
              <a:t>kebebasan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memilih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penghidupan</a:t>
            </a:r>
            <a:r>
              <a:rPr lang="en-US" sz="1600" dirty="0"/>
              <a:t> yang </a:t>
            </a:r>
            <a:r>
              <a:rPr lang="en-US" sz="1600" dirty="0" err="1"/>
              <a:t>layak</a:t>
            </a:r>
            <a:r>
              <a:rPr lang="en-US" sz="1600" dirty="0"/>
              <a:t>.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1600" dirty="0" err="1"/>
              <a:t>Hak</a:t>
            </a:r>
            <a:r>
              <a:rPr lang="en-US" sz="1600" dirty="0"/>
              <a:t> </a:t>
            </a:r>
            <a:r>
              <a:rPr lang="en-US" sz="1600" dirty="0" err="1"/>
              <a:t>milik</a:t>
            </a:r>
            <a:r>
              <a:rPr lang="en-US" sz="1600" dirty="0"/>
              <a:t> </a:t>
            </a:r>
            <a:r>
              <a:rPr lang="en-US" sz="1600" dirty="0" err="1"/>
              <a:t>perseorangan</a:t>
            </a:r>
            <a:r>
              <a:rPr lang="en-US" sz="1600" dirty="0"/>
              <a:t> </a:t>
            </a:r>
            <a:r>
              <a:rPr lang="en-US" sz="1600" dirty="0" err="1"/>
              <a:t>diakui</a:t>
            </a:r>
            <a:r>
              <a:rPr lang="en-US" sz="1600" dirty="0"/>
              <a:t>, </a:t>
            </a:r>
            <a:r>
              <a:rPr lang="en-US" sz="1600" dirty="0" err="1"/>
              <a:t>tetapi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batas</a:t>
            </a:r>
            <a:r>
              <a:rPr lang="en-US" sz="1600" dirty="0"/>
              <a:t> </a:t>
            </a:r>
            <a:r>
              <a:rPr lang="en-US" sz="1600" dirty="0" err="1"/>
              <a:t>pemanfaatannya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bertentangan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kepentingan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.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1600" dirty="0" err="1"/>
              <a:t>Penggunaan</a:t>
            </a:r>
            <a:r>
              <a:rPr lang="en-US" sz="1600" dirty="0"/>
              <a:t> </a:t>
            </a:r>
            <a:r>
              <a:rPr lang="en-US" sz="1600" dirty="0" err="1"/>
              <a:t>sumber-sumber</a:t>
            </a:r>
            <a:r>
              <a:rPr lang="en-US" sz="1600" dirty="0"/>
              <a:t> </a:t>
            </a:r>
            <a:r>
              <a:rPr lang="en-US" sz="1600" dirty="0" err="1"/>
              <a:t>keuangan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kekayaan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permufakatan</a:t>
            </a:r>
            <a:r>
              <a:rPr lang="en-US" sz="1600" dirty="0"/>
              <a:t> </a:t>
            </a:r>
            <a:r>
              <a:rPr lang="en-US" sz="1600" dirty="0" err="1"/>
              <a:t>lembaga-lembaga</a:t>
            </a:r>
            <a:r>
              <a:rPr lang="en-US" sz="1600" dirty="0"/>
              <a:t> </a:t>
            </a:r>
            <a:r>
              <a:rPr lang="en-US" sz="1600" dirty="0" err="1"/>
              <a:t>perwakilan</a:t>
            </a:r>
            <a:r>
              <a:rPr lang="en-US" sz="1600" dirty="0"/>
              <a:t> </a:t>
            </a:r>
            <a:r>
              <a:rPr lang="en-US" sz="1600" dirty="0" err="1"/>
              <a:t>rakyat</a:t>
            </a:r>
            <a:r>
              <a:rPr lang="en-US" sz="1600" dirty="0"/>
              <a:t>, </a:t>
            </a:r>
            <a:r>
              <a:rPr lang="en-US" sz="1600" dirty="0" err="1"/>
              <a:t>sedangan</a:t>
            </a:r>
            <a:r>
              <a:rPr lang="en-US" sz="1600" dirty="0"/>
              <a:t> </a:t>
            </a:r>
            <a:r>
              <a:rPr lang="en-US" sz="1600" dirty="0" err="1"/>
              <a:t>pengawasan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kebijakannya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lembaga-lembaga</a:t>
            </a:r>
            <a:r>
              <a:rPr lang="en-US" sz="1600" dirty="0"/>
              <a:t> </a:t>
            </a:r>
            <a:r>
              <a:rPr lang="en-US" sz="1600" dirty="0" err="1"/>
              <a:t>perwakilan</a:t>
            </a:r>
            <a:r>
              <a:rPr lang="en-US" sz="1600" dirty="0"/>
              <a:t> </a:t>
            </a:r>
            <a:r>
              <a:rPr lang="en-US" sz="1600" dirty="0" err="1"/>
              <a:t>rakyat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1600" dirty="0" err="1"/>
              <a:t>Potensi</a:t>
            </a:r>
            <a:r>
              <a:rPr lang="en-US" sz="1600" dirty="0"/>
              <a:t> </a:t>
            </a:r>
            <a:r>
              <a:rPr lang="en-US" sz="1600" dirty="0" err="1"/>
              <a:t>inisiatif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daya</a:t>
            </a:r>
            <a:r>
              <a:rPr lang="en-US" sz="1600" dirty="0"/>
              <a:t> </a:t>
            </a:r>
            <a:r>
              <a:rPr lang="en-US" sz="1600" dirty="0" err="1"/>
              <a:t>kreasi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warga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dikembangkan</a:t>
            </a:r>
            <a:r>
              <a:rPr lang="en-US" sz="1600" dirty="0"/>
              <a:t> </a:t>
            </a:r>
            <a:r>
              <a:rPr lang="en-US" sz="1600" dirty="0" err="1"/>
              <a:t>sepenuhnya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batas-batas</a:t>
            </a:r>
            <a:r>
              <a:rPr lang="en-US" sz="1600" dirty="0"/>
              <a:t>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merugikan</a:t>
            </a:r>
            <a:r>
              <a:rPr lang="en-US" sz="1600" dirty="0"/>
              <a:t> </a:t>
            </a:r>
            <a:r>
              <a:rPr lang="en-US" sz="1600" dirty="0" err="1"/>
              <a:t>kepentingan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.</a:t>
            </a:r>
          </a:p>
          <a:p>
            <a:pPr marL="609600" indent="-609600">
              <a:buFont typeface="Wingdings" pitchFamily="2" charset="2"/>
              <a:buAutoNum type="alphaLcPeriod"/>
            </a:pPr>
            <a:endParaRPr lang="en-US" sz="1600" dirty="0"/>
          </a:p>
          <a:p>
            <a:pPr marL="609600" indent="-609600">
              <a:buFont typeface="Wingdings" pitchFamily="2" charset="2"/>
              <a:buNone/>
            </a:pPr>
            <a:endParaRPr lang="en-US" sz="1600" dirty="0"/>
          </a:p>
        </p:txBody>
      </p:sp>
    </p:spTree>
  </p:cSld>
  <p:clrMapOvr>
    <a:masterClrMapping/>
  </p:clrMapOvr>
  <p:transition spd="med" advTm="6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Ciri-ciri negatif yang harus dihindari dalam demokrasi ekonomi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162800" cy="41148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LcPeriod"/>
            </a:pPr>
            <a:r>
              <a:rPr lang="en-US" sz="2400"/>
              <a:t>Sistem persaiangan bebas (free fight liberalism) yang akan menyebabkan </a:t>
            </a:r>
            <a:r>
              <a:rPr lang="en-US" sz="2400" i="1"/>
              <a:t>homo homini lupus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2400"/>
              <a:t>Sistem etatisme yang memberikan kesempatan bagi pemerintah untuk mendominasi perekonomian sehingga akan mematikan potensi dan daya kreasi masyarakat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2400"/>
              <a:t>Sistem monopoli yang memusatkan kekuasaan ekkonomi pada satu kelompok yang akan merugikan masyarakat</a:t>
            </a:r>
          </a:p>
          <a:p>
            <a:pPr marL="609600" indent="-609600">
              <a:buFont typeface="Wingdings" pitchFamily="2" charset="2"/>
              <a:buAutoNum type="alphaLcPeriod"/>
            </a:pPr>
            <a:endParaRPr lang="en-US" sz="2400"/>
          </a:p>
        </p:txBody>
      </p:sp>
    </p:spTree>
  </p:cSld>
  <p:clrMapOvr>
    <a:masterClrMapping/>
  </p:clrMapOvr>
  <p:transition spd="med" advTm="6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 advAuto="5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Struktur Ekonomi Indonesia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Struktur produksi nasional</a:t>
            </a:r>
          </a:p>
          <a:p>
            <a:r>
              <a:rPr lang="en-US"/>
              <a:t>Struktur konsumsi masyarakat Indonesia</a:t>
            </a:r>
          </a:p>
          <a:p>
            <a:r>
              <a:rPr lang="en-US"/>
              <a:t>Struktur ekspor dan impor</a:t>
            </a:r>
          </a:p>
          <a:p>
            <a:r>
              <a:rPr lang="en-US"/>
              <a:t>Struktur tenaga kerja</a:t>
            </a:r>
          </a:p>
          <a:p>
            <a:r>
              <a:rPr lang="en-US"/>
              <a:t>Struktur investasi </a:t>
            </a:r>
          </a:p>
          <a:p>
            <a:r>
              <a:rPr lang="en-US"/>
              <a:t>Struktur upah dan pendapatan regional</a:t>
            </a:r>
          </a:p>
          <a:p>
            <a:endParaRPr lang="en-US"/>
          </a:p>
        </p:txBody>
      </p:sp>
    </p:spTree>
  </p:cSld>
  <p:clrMapOvr>
    <a:masterClrMapping/>
  </p:clrMapOvr>
  <p:transition spd="med" advTm="6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Struktur ekspor dan Impor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Ekspor Indonesia, meliputi ekspor migas dan ekspor non migas</a:t>
            </a:r>
          </a:p>
          <a:p>
            <a:r>
              <a:rPr lang="en-US"/>
              <a:t>Secara umum impor Indonesia meliputi jenis barang konsumsi, impor bahan baku dan penolong, dan impor barang modal</a:t>
            </a:r>
          </a:p>
        </p:txBody>
      </p:sp>
      <p:pic>
        <p:nvPicPr>
          <p:cNvPr id="35844" name="02. 2D - Masih Ad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audio>
          </p:childTnLst>
        </p:cTn>
      </p:par>
    </p:tnLst>
    <p:bldLst>
      <p:bldP spid="35842" grpId="0" autoUpdateAnimBg="0"/>
      <p:bldP spid="35843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Struktur Tenaga Kerja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400"/>
              <a:t>Pertanian, Peternakan, Kehutanan dan perikanan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/>
              <a:t>Pertambangan dan penggalian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/>
              <a:t>Industri pengolahan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/>
              <a:t>Listrik, gas, dan air minum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/>
              <a:t>Konstruksi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/>
              <a:t>Perdagangan, hotel dan restoran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/>
              <a:t>Perhubungan dan komunikasi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/>
              <a:t>Perbangkan dan lembaga akeuangan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/>
              <a:t>Jasa-jasa lain</a:t>
            </a:r>
          </a:p>
        </p:txBody>
      </p:sp>
    </p:spTree>
  </p:cSld>
  <p:clrMapOvr>
    <a:masterClrMapping/>
  </p:clrMapOvr>
  <p:transition spd="med" advTm="6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219200"/>
            <a:ext cx="7620000" cy="3429000"/>
          </a:xfrm>
        </p:spPr>
        <p:txBody>
          <a:bodyPr/>
          <a:lstStyle/>
          <a:p>
            <a:r>
              <a:rPr lang="en-US"/>
              <a:t>Untuk menunjang pertumbuhan dan pembangunan ekonomi, perlu dilakukan pemanfaatan sumber daya manusia dan sumber daya alam</a:t>
            </a:r>
          </a:p>
        </p:txBody>
      </p:sp>
    </p:spTree>
  </p:cSld>
  <p:clrMapOvr>
    <a:masterClrMapping/>
  </p:clrMapOvr>
  <p:transition spd="med" advTm="6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theme/theme1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117</TotalTime>
  <Words>466</Words>
  <Application>Microsoft Office PowerPoint</Application>
  <PresentationFormat>On-screen Show (4:3)</PresentationFormat>
  <Paragraphs>54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Times New Roman</vt:lpstr>
      <vt:lpstr>Wingdings</vt:lpstr>
      <vt:lpstr>Strategic</vt:lpstr>
      <vt:lpstr>Demokrasi Ekonomi Indonesia</vt:lpstr>
      <vt:lpstr>UUD 1945 Pasal 33</vt:lpstr>
      <vt:lpstr>Slide 3</vt:lpstr>
      <vt:lpstr>Ciri-ciri Positif Demokrasi Ekonomi</vt:lpstr>
      <vt:lpstr>Ciri-ciri negatif yang harus dihindari dalam demokrasi ekonomi</vt:lpstr>
      <vt:lpstr>Struktur Ekonomi Indonesia</vt:lpstr>
      <vt:lpstr>Struktur ekspor dan Impor</vt:lpstr>
      <vt:lpstr>Struktur Tenaga Kerja </vt:lpstr>
      <vt:lpstr>Untuk menunjang pertumbuhan dan pembangunan ekonomi, perlu dilakukan pemanfaatan sumber daya manusia dan sumber daya alam</vt:lpstr>
      <vt:lpstr>Pembangunan nasional  merupakan rangkaian upaya pembangunan berkesinambungan dalam upaya melakukan perubahan dan perbaikan di segala bidang.</vt:lpstr>
      <vt:lpstr>Tujuan pembangunan nasional adalah membangun manusia Indonesia seutuhnya untuk mewujudkan masyarakat adil dan makmur, material dan spiritual berdasarkan Pancasila dan UUD 1945</vt:lpstr>
      <vt:lpstr>Pola dasar pembangan nasional dilaksanakan dalam tiga tahapan, yaitu  Pola umum pembangunan jangka panjang ( 25 tahun ) Pola umum pembangunan jangka menengah ( 5 tahun ) Pola umum pembangunan jangka pendek ( 1 tahun ) </vt:lpstr>
      <vt:lpstr>Masalah ekonomi yang dihadapi Indonesia antara lain :</vt:lpstr>
      <vt:lpstr>Ukuran Keberhasilan Pembangunan nasional</vt:lpstr>
    </vt:vector>
  </TitlesOfParts>
  <Company>ELITEGROUP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Ekonomi Indonesia</dc:title>
  <dc:creator>ECS A907</dc:creator>
  <cp:lastModifiedBy>hendra</cp:lastModifiedBy>
  <cp:revision>16</cp:revision>
  <cp:lastPrinted>1601-01-01T00:00:00Z</cp:lastPrinted>
  <dcterms:created xsi:type="dcterms:W3CDTF">2004-04-07T13:26:52Z</dcterms:created>
  <dcterms:modified xsi:type="dcterms:W3CDTF">2013-09-30T14:47:40Z</dcterms:modified>
</cp:coreProperties>
</file>