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7" r:id="rId2"/>
    <p:sldId id="258" r:id="rId3"/>
    <p:sldId id="259" r:id="rId4"/>
    <p:sldId id="260" r:id="rId5"/>
    <p:sldId id="261" r:id="rId6"/>
    <p:sldId id="262" r:id="rId7"/>
    <p:sldId id="263" r:id="rId8"/>
    <p:sldId id="264" r:id="rId9"/>
    <p:sldId id="308" r:id="rId10"/>
    <p:sldId id="310" r:id="rId11"/>
    <p:sldId id="266" r:id="rId12"/>
    <p:sldId id="267" r:id="rId13"/>
    <p:sldId id="268" r:id="rId14"/>
    <p:sldId id="296" r:id="rId15"/>
    <p:sldId id="297" r:id="rId16"/>
    <p:sldId id="298" r:id="rId17"/>
    <p:sldId id="299" r:id="rId18"/>
    <p:sldId id="272" r:id="rId19"/>
    <p:sldId id="273" r:id="rId20"/>
    <p:sldId id="300" r:id="rId21"/>
    <p:sldId id="274" r:id="rId22"/>
    <p:sldId id="275" r:id="rId23"/>
    <p:sldId id="350" r:id="rId24"/>
    <p:sldId id="276" r:id="rId25"/>
    <p:sldId id="351" r:id="rId26"/>
    <p:sldId id="301" r:id="rId27"/>
    <p:sldId id="277" r:id="rId28"/>
    <p:sldId id="278" r:id="rId29"/>
    <p:sldId id="279" r:id="rId30"/>
    <p:sldId id="280" r:id="rId31"/>
    <p:sldId id="311" r:id="rId32"/>
    <p:sldId id="312" r:id="rId33"/>
    <p:sldId id="313" r:id="rId34"/>
    <p:sldId id="314" r:id="rId35"/>
    <p:sldId id="315" r:id="rId36"/>
    <p:sldId id="316" r:id="rId37"/>
    <p:sldId id="317" r:id="rId38"/>
    <p:sldId id="318" r:id="rId39"/>
    <p:sldId id="319" r:id="rId40"/>
    <p:sldId id="321" r:id="rId41"/>
    <p:sldId id="322" r:id="rId42"/>
    <p:sldId id="323" r:id="rId43"/>
    <p:sldId id="285" r:id="rId44"/>
    <p:sldId id="286" r:id="rId45"/>
    <p:sldId id="287" r:id="rId46"/>
    <p:sldId id="324" r:id="rId47"/>
    <p:sldId id="325" r:id="rId48"/>
    <p:sldId id="326" r:id="rId49"/>
    <p:sldId id="327" r:id="rId50"/>
    <p:sldId id="328" r:id="rId51"/>
    <p:sldId id="329" r:id="rId52"/>
    <p:sldId id="330" r:id="rId53"/>
    <p:sldId id="331" r:id="rId54"/>
    <p:sldId id="332" r:id="rId55"/>
    <p:sldId id="333" r:id="rId56"/>
    <p:sldId id="288" r:id="rId57"/>
    <p:sldId id="334" r:id="rId58"/>
    <p:sldId id="289"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 id="348" r:id="rId72"/>
    <p:sldId id="349" r:id="rId73"/>
    <p:sldId id="290" r:id="rId74"/>
    <p:sldId id="291" r:id="rId75"/>
    <p:sldId id="292" r:id="rId76"/>
    <p:sldId id="293" r:id="rId7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66"/>
    <a:srgbClr val="660066"/>
    <a:srgbClr val="FFFF00"/>
    <a:srgbClr val="CCFF99"/>
    <a:srgbClr val="FFFF99"/>
    <a:srgbClr val="3366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6" autoAdjust="0"/>
    <p:restoredTop sz="94799" autoAdjust="0"/>
  </p:normalViewPr>
  <p:slideViewPr>
    <p:cSldViewPr>
      <p:cViewPr>
        <p:scale>
          <a:sx n="66" d="100"/>
          <a:sy n="66" d="100"/>
        </p:scale>
        <p:origin x="-1344" y="-258"/>
      </p:cViewPr>
      <p:guideLst>
        <p:guide orient="horz" pos="2160"/>
        <p:guide pos="2880"/>
      </p:guideLst>
    </p:cSldViewPr>
  </p:slideViewPr>
  <p:outlineViewPr>
    <p:cViewPr>
      <p:scale>
        <a:sx n="33" d="100"/>
        <a:sy n="33" d="100"/>
      </p:scale>
      <p:origin x="0" y="984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C2E791-A63B-41DC-800A-739E437D0D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07BCE6-DA9B-4F6C-9274-4EB6E0E3BD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EB739F-58AE-4D3D-A41A-602BA86F3EA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F8D8974A-B1C5-4ECF-89BD-E39D0F5E389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12F0B97A-5C34-4B6D-AB7A-543981A76B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43002D-763F-4DF5-B3A3-3AC6C935A7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087B8B-F2FC-4BC6-8B28-221D6A211E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24B139-5DCA-4BE0-9FBB-EF14553E00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B1FC2A-12AF-47D5-9C8C-F7FB412CEA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BEAF86-80B3-4249-B12A-A01A612CC0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0730202-4C48-47BE-ABB5-CAD0AED2EE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11E14F-EC11-47C0-8A76-AF1B9097F9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36E60E-D017-451B-8B76-867BDA86A7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7502BCE-65ED-4B3A-9FEF-1BB3EF2D48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514600" y="3200400"/>
            <a:ext cx="4114800" cy="647700"/>
          </a:xfrm>
          <a:prstGeom prst="rect">
            <a:avLst/>
          </a:prstGeom>
        </p:spPr>
        <p:txBody>
          <a:bodyPr wrap="none" fromWordArt="1">
            <a:prstTxWarp prst="textFadeUp">
              <a:avLst>
                <a:gd name="adj" fmla="val 9991"/>
              </a:avLst>
            </a:prstTxWarp>
          </a:bodyPr>
          <a:lstStyle/>
          <a:p>
            <a:pPr algn="ctr"/>
            <a:r>
              <a:rPr lang="en-US" sz="3600" kern="10" dirty="0" err="1" smtClean="0">
                <a:ln w="12700">
                  <a:solidFill>
                    <a:srgbClr val="B2B2B2"/>
                  </a:solidFill>
                  <a:round/>
                  <a:headEnd/>
                  <a:tailEnd/>
                </a:ln>
                <a:gradFill rotWithShape="1">
                  <a:gsLst>
                    <a:gs pos="0">
                      <a:srgbClr val="520402"/>
                    </a:gs>
                    <a:gs pos="100000">
                      <a:srgbClr val="FFCC00"/>
                    </a:gs>
                  </a:gsLst>
                  <a:lin ang="5400000" scaled="1"/>
                </a:gradFill>
                <a:latin typeface="Arial Black"/>
              </a:rPr>
              <a:t>Demokrasi</a:t>
            </a:r>
            <a:endParaRPr lang="en-US" sz="3600" kern="10" dirty="0">
              <a:ln w="12700">
                <a:solidFill>
                  <a:srgbClr val="B2B2B2"/>
                </a:solidFill>
                <a:round/>
                <a:headEnd/>
                <a:tailEnd/>
              </a:ln>
              <a:gradFill rotWithShape="1">
                <a:gsLst>
                  <a:gs pos="0">
                    <a:srgbClr val="520402"/>
                  </a:gs>
                  <a:gs pos="100000">
                    <a:srgbClr val="FFCC00"/>
                  </a:gs>
                </a:gsLst>
                <a:lin ang="5400000" scaled="1"/>
              </a:gradFill>
              <a:latin typeface="Arial Black"/>
            </a:endParaRPr>
          </a:p>
        </p:txBody>
      </p:sp>
      <p:sp>
        <p:nvSpPr>
          <p:cNvPr id="4099" name="WordArt 3"/>
          <p:cNvSpPr>
            <a:spLocks noChangeArrowheads="1" noChangeShapeType="1" noTextEdit="1"/>
          </p:cNvSpPr>
          <p:nvPr/>
        </p:nvSpPr>
        <p:spPr bwMode="auto">
          <a:xfrm>
            <a:off x="1219200" y="4495800"/>
            <a:ext cx="6781800" cy="1524000"/>
          </a:xfrm>
          <a:prstGeom prst="rect">
            <a:avLst/>
          </a:prstGeom>
        </p:spPr>
        <p:txBody>
          <a:bodyPr wrap="none" fromWordArt="1">
            <a:prstTxWarp prst="textPlain">
              <a:avLst>
                <a:gd name="adj" fmla="val 50000"/>
              </a:avLst>
            </a:prstTxWarp>
          </a:bodyPr>
          <a:lstStyle/>
          <a:p>
            <a:pPr algn="ctr"/>
            <a:r>
              <a:rPr lang="en-US" sz="3600" kern="10" dirty="0" smtClean="0">
                <a:ln w="18415">
                  <a:solidFill>
                    <a:srgbClr val="FFFFFF"/>
                  </a:solidFill>
                  <a:round/>
                  <a:headEnd/>
                  <a:tailEnd/>
                </a:ln>
                <a:solidFill>
                  <a:srgbClr val="10253F"/>
                </a:solidFill>
                <a:effectLst>
                  <a:outerShdw algn="tl" rotWithShape="0">
                    <a:srgbClr val="000000">
                      <a:alpha val="70000"/>
                    </a:srgbClr>
                  </a:outerShdw>
                </a:effectLst>
                <a:latin typeface="Arial Black"/>
              </a:rPr>
              <a:t> </a:t>
            </a:r>
            <a:r>
              <a:rPr lang="en-US" sz="3600" kern="10" dirty="0">
                <a:ln w="18415">
                  <a:solidFill>
                    <a:srgbClr val="FFFFFF"/>
                  </a:solidFill>
                  <a:round/>
                  <a:headEnd/>
                  <a:tailEnd/>
                </a:ln>
                <a:solidFill>
                  <a:srgbClr val="10253F"/>
                </a:solidFill>
                <a:effectLst>
                  <a:outerShdw algn="tl" rotWithShape="0">
                    <a:srgbClr val="000000">
                      <a:alpha val="70000"/>
                    </a:srgbClr>
                  </a:outerShdw>
                </a:effectLst>
                <a:latin typeface="Arial Black"/>
              </a:rPr>
              <a:t>POLITIK</a:t>
            </a:r>
          </a:p>
          <a:p>
            <a:pPr algn="ctr"/>
            <a:r>
              <a:rPr lang="en-US" sz="3600" kern="10" dirty="0">
                <a:ln w="18415">
                  <a:solidFill>
                    <a:srgbClr val="FFFFFF"/>
                  </a:solidFill>
                  <a:round/>
                  <a:headEnd/>
                  <a:tailEnd/>
                </a:ln>
                <a:solidFill>
                  <a:srgbClr val="10253F"/>
                </a:solidFill>
                <a:effectLst>
                  <a:outerShdw algn="tl" rotWithShape="0">
                    <a:srgbClr val="000000">
                      <a:alpha val="70000"/>
                    </a:srgbClr>
                  </a:outerShdw>
                </a:effectLst>
                <a:latin typeface="Arial Black"/>
              </a:rPr>
              <a:t>INDONESIA</a:t>
            </a:r>
          </a:p>
        </p:txBody>
      </p:sp>
      <p:sp>
        <p:nvSpPr>
          <p:cNvPr id="4100" name="WordArt 5"/>
          <p:cNvSpPr>
            <a:spLocks noChangeArrowheads="1" noChangeShapeType="1" noTextEdit="1"/>
          </p:cNvSpPr>
          <p:nvPr/>
        </p:nvSpPr>
        <p:spPr bwMode="auto">
          <a:xfrm>
            <a:off x="1524000" y="1866900"/>
            <a:ext cx="6096000" cy="800100"/>
          </a:xfrm>
          <a:prstGeom prst="rect">
            <a:avLst/>
          </a:prstGeom>
        </p:spPr>
        <p:txBody>
          <a:bodyPr wrap="none" fromWordArt="1">
            <a:prstTxWarp prst="textPlain">
              <a:avLst>
                <a:gd name="adj" fmla="val 50000"/>
              </a:avLst>
            </a:prstTxWarp>
          </a:bodyPr>
          <a:lstStyle/>
          <a:p>
            <a:pPr algn="ctr"/>
            <a:endParaRPr lang="en-US" sz="3600" kern="10" dirty="0">
              <a:ln w="9525">
                <a:noFill/>
                <a:round/>
                <a:headEnd/>
                <a:tailEnd/>
              </a:ln>
              <a:solidFill>
                <a:srgbClr val="1E1C11"/>
              </a:solidFill>
              <a:effectLst>
                <a:outerShdw dist="35921" dir="2700000" algn="ctr" rotWithShape="0">
                  <a:srgbClr val="C0C0C0">
                    <a:alpha val="79999"/>
                  </a:srgbClr>
                </a:outerShdw>
              </a:effectLst>
              <a:latin typeface="Impact"/>
            </a:endParaRPr>
          </a:p>
        </p:txBody>
      </p:sp>
      <p:pic>
        <p:nvPicPr>
          <p:cNvPr id="4101" name="Picture 6" descr="garuda"/>
          <p:cNvPicPr>
            <a:picLocks noChangeAspect="1" noChangeArrowheads="1"/>
          </p:cNvPicPr>
          <p:nvPr/>
        </p:nvPicPr>
        <p:blipFill>
          <a:blip r:embed="rId2" cstate="print"/>
          <a:srcRect/>
          <a:stretch>
            <a:fillRect/>
          </a:stretch>
        </p:blipFill>
        <p:spPr bwMode="auto">
          <a:xfrm>
            <a:off x="3733800" y="0"/>
            <a:ext cx="1447800" cy="1371600"/>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611188" y="1371600"/>
            <a:ext cx="8075612" cy="4800600"/>
          </a:xfrm>
          <a:solidFill>
            <a:schemeClr val="bg1">
              <a:alpha val="54117"/>
            </a:schemeClr>
          </a:solidFill>
        </p:spPr>
        <p:txBody>
          <a:bodyPr/>
          <a:lstStyle/>
          <a:p>
            <a:pPr marL="338138" indent="-338138" eaLnBrk="1" hangingPunct="1">
              <a:lnSpc>
                <a:spcPct val="80000"/>
              </a:lnSpc>
              <a:spcBef>
                <a:spcPct val="30000"/>
              </a:spcBef>
              <a:buClr>
                <a:schemeClr val="tx1"/>
              </a:buClr>
              <a:buFont typeface="Wingdings" pitchFamily="2" charset="2"/>
              <a:buChar char="§"/>
            </a:pPr>
            <a:endParaRPr lang="en-US" sz="2400" b="1" smtClean="0">
              <a:solidFill>
                <a:srgbClr val="FFFF00"/>
              </a:solidFill>
              <a:latin typeface="Arial Narrow" pitchFamily="34" charset="0"/>
            </a:endParaRP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Regulatif, </a:t>
            </a:r>
            <a:r>
              <a:rPr lang="en-US" sz="2400" b="1" smtClean="0">
                <a:latin typeface="Arial Narrow" pitchFamily="34" charset="0"/>
              </a:rPr>
              <a:t>merupakan penyelenggaraan pengawasan terhadap tingkah laku individu dan kelompok yang ada di dalamnya.</a:t>
            </a: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Ekstraktif, </a:t>
            </a:r>
            <a:r>
              <a:rPr lang="en-US" sz="2400" b="1" smtClean="0">
                <a:latin typeface="Arial Narrow" pitchFamily="34" charset="0"/>
              </a:rPr>
              <a:t>merupakan pengelolaan SDA dan SDM untuk mencapai tujuan dari sistem politik.</a:t>
            </a: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Distributive, </a:t>
            </a:r>
            <a:r>
              <a:rPr lang="en-US" sz="2400" b="1" smtClean="0">
                <a:latin typeface="Arial Narrow" pitchFamily="34" charset="0"/>
              </a:rPr>
              <a:t>hasil pengelolaan SDA untuk didistribusikan kepada masyarakat.</a:t>
            </a: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Responsif, </a:t>
            </a:r>
            <a:r>
              <a:rPr lang="en-US" sz="2400" b="1" smtClean="0">
                <a:latin typeface="Arial Narrow" pitchFamily="34" charset="0"/>
              </a:rPr>
              <a:t>kemampuan sistem politik dalam menanggapi tekanan dari masyarakat.</a:t>
            </a: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Simbolik</a:t>
            </a:r>
            <a:r>
              <a:rPr lang="en-US" sz="2400" b="1" smtClean="0">
                <a:latin typeface="Arial Narrow" pitchFamily="34" charset="0"/>
              </a:rPr>
              <a:t>, efektivitas simbol dari sistem politik terhadap lingkungan intra dan ekstra masyarakat.</a:t>
            </a:r>
          </a:p>
          <a:p>
            <a:pPr marL="338138" indent="-338138" eaLnBrk="1" hangingPunct="1">
              <a:lnSpc>
                <a:spcPct val="80000"/>
              </a:lnSpc>
              <a:spcBef>
                <a:spcPct val="30000"/>
              </a:spcBef>
              <a:buClr>
                <a:schemeClr val="tx1"/>
              </a:buClr>
              <a:buFont typeface="Wingdings" pitchFamily="2" charset="2"/>
              <a:buChar char="§"/>
            </a:pPr>
            <a:r>
              <a:rPr lang="en-US" sz="2400" b="1" smtClean="0">
                <a:solidFill>
                  <a:srgbClr val="FFFF00"/>
                </a:solidFill>
                <a:latin typeface="Arial Narrow" pitchFamily="34" charset="0"/>
              </a:rPr>
              <a:t>Domestik dan Internasional</a:t>
            </a:r>
            <a:r>
              <a:rPr lang="en-US" sz="2400" b="1" smtClean="0">
                <a:latin typeface="Arial Narrow" pitchFamily="34" charset="0"/>
              </a:rPr>
              <a:t>, suatu sistem politik berinteraksi di lingkungan domestik dan internasional. </a:t>
            </a:r>
          </a:p>
        </p:txBody>
      </p:sp>
      <p:sp>
        <p:nvSpPr>
          <p:cNvPr id="551940" name="Text Box 4"/>
          <p:cNvSpPr txBox="1">
            <a:spLocks noChangeArrowheads="1"/>
          </p:cNvSpPr>
          <p:nvPr/>
        </p:nvSpPr>
        <p:spPr bwMode="auto">
          <a:xfrm>
            <a:off x="533400" y="381000"/>
            <a:ext cx="6096000" cy="584200"/>
          </a:xfrm>
          <a:prstGeom prst="rect">
            <a:avLst/>
          </a:prstGeom>
          <a:noFill/>
          <a:ln w="9525">
            <a:noFill/>
            <a:miter lim="800000"/>
            <a:headEnd/>
            <a:tailEnd/>
          </a:ln>
          <a:effectLst/>
        </p:spPr>
        <p:txBody>
          <a:bodyPr>
            <a:spAutoFit/>
          </a:bodyPr>
          <a:lstStyle/>
          <a:p>
            <a:pPr marL="342900" indent="-342900">
              <a:spcBef>
                <a:spcPct val="50000"/>
              </a:spcBef>
              <a:defRPr/>
            </a:pPr>
            <a:r>
              <a:rPr lang="en-US" sz="3200" b="1" dirty="0">
                <a:solidFill>
                  <a:srgbClr val="66FF33"/>
                </a:solidFill>
                <a:effectLst>
                  <a:outerShdw blurRad="38100" dist="38100" dir="2700000" algn="tl">
                    <a:srgbClr val="000000">
                      <a:alpha val="43137"/>
                    </a:srgbClr>
                  </a:outerShdw>
                </a:effectLst>
                <a:latin typeface="Arial Narrow" pitchFamily="34" charset="0"/>
              </a:rPr>
              <a:t>KAPABILITAS SISTEM POLITIK</a:t>
            </a:r>
          </a:p>
        </p:txBody>
      </p:sp>
    </p:spTree>
  </p:cSld>
  <p:clrMapOvr>
    <a:masterClrMapping/>
  </p:clrMapOvr>
  <p:transition spd="slow">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3352800" y="1685925"/>
            <a:ext cx="5105400" cy="3800475"/>
          </a:xfrm>
          <a:prstGeom prst="rect">
            <a:avLst/>
          </a:prstGeom>
          <a:solidFill>
            <a:schemeClr val="bg1">
              <a:alpha val="45882"/>
            </a:schemeClr>
          </a:solidFill>
          <a:ln w="19050">
            <a:solidFill>
              <a:schemeClr val="folHlink"/>
            </a:solidFill>
            <a:miter lim="800000"/>
            <a:headEnd/>
            <a:tailEnd/>
          </a:ln>
        </p:spPr>
        <p:txBody>
          <a:bodyPr>
            <a:spAutoFit/>
          </a:bodyPr>
          <a:lstStyle/>
          <a:p>
            <a:pPr marL="400050" indent="-400050">
              <a:spcAft>
                <a:spcPct val="50000"/>
              </a:spcAft>
              <a:buFont typeface="Wingdings" pitchFamily="2" charset="2"/>
              <a:buAutoNum type="arabicPeriod"/>
            </a:pPr>
            <a:r>
              <a:rPr lang="sv-SE" b="1" i="1">
                <a:latin typeface="Arial Narrow" pitchFamily="34" charset="0"/>
              </a:rPr>
              <a:t>Fungsi integrasi dan adaptasi terhadap masyarakat, baik ke dalam maupun keluar.</a:t>
            </a:r>
          </a:p>
          <a:p>
            <a:pPr marL="400050" indent="-400050">
              <a:spcAft>
                <a:spcPct val="50000"/>
              </a:spcAft>
              <a:buFont typeface="Wingdings" pitchFamily="2" charset="2"/>
              <a:buAutoNum type="arabicPeriod"/>
            </a:pPr>
            <a:r>
              <a:rPr lang="sv-SE" b="1" i="1">
                <a:solidFill>
                  <a:srgbClr val="7030A0"/>
                </a:solidFill>
                <a:latin typeface="Arial Narrow" pitchFamily="34" charset="0"/>
              </a:rPr>
              <a:t>Penerapan nilai-nilai dalam masyarakat berdasarkan kewenangan.</a:t>
            </a:r>
          </a:p>
          <a:p>
            <a:pPr marL="400050" indent="-400050">
              <a:spcAft>
                <a:spcPct val="50000"/>
              </a:spcAft>
              <a:buFont typeface="Wingdings" pitchFamily="2" charset="2"/>
              <a:buAutoNum type="arabicPeriod"/>
            </a:pPr>
            <a:r>
              <a:rPr lang="sv-SE" b="1" i="1">
                <a:latin typeface="Arial Narrow" pitchFamily="34" charset="0"/>
              </a:rPr>
              <a:t>Penggunaan kewenangan atau kekuasaan, baik secara sah ataupun tidak.</a:t>
            </a:r>
            <a:endParaRPr lang="en-US" b="1" i="1">
              <a:latin typeface="Arial Narrow" pitchFamily="34" charset="0"/>
            </a:endParaRPr>
          </a:p>
        </p:txBody>
      </p:sp>
      <p:sp>
        <p:nvSpPr>
          <p:cNvPr id="502789" name="AutoShape 5"/>
          <p:cNvSpPr>
            <a:spLocks noChangeArrowheads="1"/>
          </p:cNvSpPr>
          <p:nvPr/>
        </p:nvSpPr>
        <p:spPr bwMode="auto">
          <a:xfrm>
            <a:off x="533400" y="1676400"/>
            <a:ext cx="2438400" cy="2209800"/>
          </a:xfrm>
          <a:prstGeom prst="flowChartMultidocument">
            <a:avLst/>
          </a:prstGeom>
          <a:solidFill>
            <a:schemeClr val="bg1">
              <a:alpha val="46000"/>
            </a:schemeClr>
          </a:solidFill>
          <a:ln w="19050" cap="rnd" cmpd="sng">
            <a:solidFill>
              <a:schemeClr val="folHlink"/>
            </a:solidFill>
            <a:prstDash val="solid"/>
            <a:miter lim="800000"/>
            <a:headEnd/>
            <a:tailEnd/>
          </a:ln>
          <a:effectLst/>
        </p:spPr>
        <p:txBody>
          <a:bodyPr wrap="none" anchor="ctr"/>
          <a:lstStyle/>
          <a:p>
            <a:pPr>
              <a:defRPr/>
            </a:pPr>
            <a:r>
              <a:rPr lang="sv-SE" b="1" dirty="0">
                <a:effectLst>
                  <a:outerShdw blurRad="38100" dist="38100" dir="2700000" algn="tl">
                    <a:srgbClr val="000000">
                      <a:alpha val="43137"/>
                    </a:srgbClr>
                  </a:outerShdw>
                </a:effectLst>
                <a:latin typeface="Arial Narrow" pitchFamily="34" charset="0"/>
              </a:rPr>
              <a:t>SISTEM POLITIK</a:t>
            </a:r>
          </a:p>
          <a:p>
            <a:pPr algn="ctr">
              <a:defRPr/>
            </a:pPr>
            <a:r>
              <a:rPr lang="sv-SE" b="1" dirty="0">
                <a:effectLst>
                  <a:outerShdw blurRad="38100" dist="38100" dir="2700000" algn="tl">
                    <a:srgbClr val="000000">
                      <a:alpha val="43137"/>
                    </a:srgbClr>
                  </a:outerShdw>
                </a:effectLst>
                <a:latin typeface="Arial Narrow" pitchFamily="34" charset="0"/>
              </a:rPr>
              <a:t> MENCAKUP</a:t>
            </a:r>
            <a:r>
              <a:rPr lang="en-US" b="1" dirty="0">
                <a:effectLst>
                  <a:outerShdw blurRad="38100" dist="38100" dir="2700000" algn="tl">
                    <a:srgbClr val="000000">
                      <a:alpha val="43137"/>
                    </a:srgbClr>
                  </a:outerShdw>
                </a:effectLst>
                <a:latin typeface="Arial Narrow" pitchFamily="34" charset="0"/>
              </a:rPr>
              <a:t> :</a:t>
            </a:r>
          </a:p>
          <a:p>
            <a:pPr>
              <a:defRPr/>
            </a:pPr>
            <a:endParaRPr lang="en-US" dirty="0">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533400"/>
            <a:ext cx="7162800" cy="584200"/>
          </a:xfrm>
          <a:prstGeom prst="rect">
            <a:avLst/>
          </a:prstGeom>
          <a:noFill/>
          <a:ln w="9525">
            <a:noFill/>
            <a:miter lim="800000"/>
            <a:headEnd/>
            <a:tailEnd/>
          </a:ln>
        </p:spPr>
        <p:txBody>
          <a:bodyPr>
            <a:spAutoFit/>
          </a:bodyPr>
          <a:lstStyle/>
          <a:p>
            <a:pPr eaLnBrk="1" hangingPunct="1">
              <a:spcBef>
                <a:spcPct val="50000"/>
              </a:spcBef>
            </a:pPr>
            <a:r>
              <a:rPr lang="fi-FI" sz="3200" b="1">
                <a:solidFill>
                  <a:srgbClr val="66FF33"/>
                </a:solidFill>
                <a:latin typeface="Arial Narrow" pitchFamily="34" charset="0"/>
              </a:rPr>
              <a:t>B. CIRI-CIRI UMUM SISTEM POLITIK</a:t>
            </a:r>
            <a:endParaRPr lang="en-US" sz="3200" b="1">
              <a:solidFill>
                <a:srgbClr val="66FF33"/>
              </a:solidFill>
              <a:latin typeface="Arial Narrow" pitchFamily="34" charset="0"/>
            </a:endParaRPr>
          </a:p>
        </p:txBody>
      </p:sp>
      <p:sp>
        <p:nvSpPr>
          <p:cNvPr id="503811" name="Text Box 3"/>
          <p:cNvSpPr txBox="1">
            <a:spLocks noChangeArrowheads="1"/>
          </p:cNvSpPr>
          <p:nvPr/>
        </p:nvSpPr>
        <p:spPr bwMode="auto">
          <a:xfrm>
            <a:off x="1295400" y="3276600"/>
            <a:ext cx="5791200" cy="2462213"/>
          </a:xfrm>
          <a:prstGeom prst="rect">
            <a:avLst/>
          </a:prstGeom>
          <a:solidFill>
            <a:schemeClr val="tx2">
              <a:lumMod val="50000"/>
              <a:alpha val="39000"/>
            </a:schemeClr>
          </a:solidFill>
          <a:ln w="57150">
            <a:noFill/>
            <a:prstDash val="dashDot"/>
            <a:miter lim="800000"/>
            <a:headEnd/>
            <a:tailEnd/>
          </a:ln>
          <a:effectLst/>
        </p:spPr>
        <p:txBody>
          <a:bodyPr>
            <a:spAutoFit/>
          </a:bodyPr>
          <a:lstStyle/>
          <a:p>
            <a:pPr marL="463550" indent="-463550">
              <a:spcAft>
                <a:spcPct val="50000"/>
              </a:spcAft>
              <a:buFont typeface="Wingdings" pitchFamily="2" charset="2"/>
              <a:buChar char="q"/>
              <a:defRPr/>
            </a:pPr>
            <a:r>
              <a:rPr lang="sv-SE" sz="2800" b="1" dirty="0">
                <a:solidFill>
                  <a:schemeClr val="bg1"/>
                </a:solidFill>
                <a:latin typeface="Arial Narrow" pitchFamily="34" charset="0"/>
              </a:rPr>
              <a:t>Mempunyai kebudayaan politik</a:t>
            </a:r>
            <a:r>
              <a:rPr lang="en-US" sz="2800" b="1" dirty="0">
                <a:solidFill>
                  <a:schemeClr val="bg1"/>
                </a:solidFill>
                <a:latin typeface="Arial Narrow" pitchFamily="34" charset="0"/>
              </a:rPr>
              <a:t> </a:t>
            </a:r>
            <a:r>
              <a:rPr lang="sv-SE" sz="2800" b="1" dirty="0">
                <a:solidFill>
                  <a:schemeClr val="bg1"/>
                </a:solidFill>
                <a:latin typeface="Arial Narrow" pitchFamily="34" charset="0"/>
              </a:rPr>
              <a:t>.</a:t>
            </a:r>
          </a:p>
          <a:p>
            <a:pPr marL="463550" indent="-463550">
              <a:spcAft>
                <a:spcPct val="50000"/>
              </a:spcAft>
              <a:buFont typeface="Wingdings" pitchFamily="2" charset="2"/>
              <a:buChar char="q"/>
              <a:defRPr/>
            </a:pPr>
            <a:r>
              <a:rPr lang="sv-SE" sz="2800" b="1" dirty="0">
                <a:solidFill>
                  <a:schemeClr val="bg1"/>
                </a:solidFill>
                <a:latin typeface="Arial Narrow" pitchFamily="34" charset="0"/>
              </a:rPr>
              <a:t>Menjalankan fungsi-fungsi .</a:t>
            </a:r>
          </a:p>
          <a:p>
            <a:pPr marL="463550" indent="-463550">
              <a:spcAft>
                <a:spcPct val="50000"/>
              </a:spcAft>
              <a:buFont typeface="Wingdings" pitchFamily="2" charset="2"/>
              <a:buChar char="q"/>
              <a:defRPr/>
            </a:pPr>
            <a:r>
              <a:rPr lang="sv-SE" sz="2800" b="1" dirty="0">
                <a:solidFill>
                  <a:schemeClr val="bg1"/>
                </a:solidFill>
                <a:latin typeface="Arial Narrow" pitchFamily="34" charset="0"/>
              </a:rPr>
              <a:t>Memiliki spesialisasi</a:t>
            </a:r>
            <a:r>
              <a:rPr lang="en-US" sz="2800" b="1" dirty="0">
                <a:solidFill>
                  <a:schemeClr val="bg1"/>
                </a:solidFill>
                <a:latin typeface="Arial Narrow" pitchFamily="34" charset="0"/>
              </a:rPr>
              <a:t>.</a:t>
            </a:r>
          </a:p>
          <a:p>
            <a:pPr marL="463550" indent="-463550">
              <a:spcAft>
                <a:spcPct val="50000"/>
              </a:spcAft>
              <a:buFont typeface="Wingdings" pitchFamily="2" charset="2"/>
              <a:buChar char="q"/>
              <a:defRPr/>
            </a:pPr>
            <a:r>
              <a:rPr lang="sv-SE" sz="2800" b="1" dirty="0">
                <a:solidFill>
                  <a:schemeClr val="bg1"/>
                </a:solidFill>
                <a:latin typeface="Arial Narrow" pitchFamily="34" charset="0"/>
              </a:rPr>
              <a:t>Merupakan sistem campuran.</a:t>
            </a:r>
            <a:endParaRPr lang="en-US" sz="2800" b="1" dirty="0">
              <a:solidFill>
                <a:schemeClr val="bg1"/>
              </a:solidFill>
              <a:latin typeface="Arial Narrow" pitchFamily="34" charset="0"/>
            </a:endParaRPr>
          </a:p>
        </p:txBody>
      </p:sp>
      <p:sp>
        <p:nvSpPr>
          <p:cNvPr id="18436" name="Text Box 4"/>
          <p:cNvSpPr txBox="1">
            <a:spLocks noChangeArrowheads="1"/>
          </p:cNvSpPr>
          <p:nvPr/>
        </p:nvSpPr>
        <p:spPr bwMode="auto">
          <a:xfrm>
            <a:off x="457200" y="1568450"/>
            <a:ext cx="7620000" cy="1169988"/>
          </a:xfrm>
          <a:prstGeom prst="rect">
            <a:avLst/>
          </a:prstGeom>
          <a:noFill/>
          <a:ln w="57150">
            <a:noFill/>
            <a:prstDash val="dashDot"/>
            <a:miter lim="800000"/>
            <a:headEnd/>
            <a:tailEnd/>
          </a:ln>
        </p:spPr>
        <p:txBody>
          <a:bodyPr>
            <a:spAutoFit/>
          </a:bodyPr>
          <a:lstStyle/>
          <a:p>
            <a:pPr algn="ctr">
              <a:spcBef>
                <a:spcPct val="50000"/>
              </a:spcBef>
            </a:pPr>
            <a:r>
              <a:rPr lang="sv-SE" sz="2800" b="1">
                <a:solidFill>
                  <a:srgbClr val="FFFF00"/>
                </a:solidFill>
                <a:latin typeface="Arial Narrow" pitchFamily="34" charset="0"/>
              </a:rPr>
              <a:t>Sistem Politik Menurut Almond, </a:t>
            </a:r>
          </a:p>
          <a:p>
            <a:pPr algn="ctr">
              <a:spcBef>
                <a:spcPct val="50000"/>
              </a:spcBef>
            </a:pPr>
            <a:r>
              <a:rPr lang="sv-SE" sz="2800" b="1">
                <a:solidFill>
                  <a:srgbClr val="FFFF00"/>
                </a:solidFill>
                <a:latin typeface="Arial Narrow" pitchFamily="34" charset="0"/>
              </a:rPr>
              <a:t>Memiliki 4 (Empat) Ciri-ciri :</a:t>
            </a:r>
            <a:endParaRPr lang="en-US" sz="2800" b="1">
              <a:solidFill>
                <a:srgbClr val="FFFF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58" name="Text Box 33"/>
          <p:cNvSpPr txBox="1">
            <a:spLocks noChangeArrowheads="1"/>
          </p:cNvSpPr>
          <p:nvPr/>
        </p:nvSpPr>
        <p:spPr bwMode="auto">
          <a:xfrm>
            <a:off x="685800" y="228600"/>
            <a:ext cx="7543800" cy="830263"/>
          </a:xfrm>
          <a:prstGeom prst="rect">
            <a:avLst/>
          </a:prstGeom>
          <a:noFill/>
          <a:ln w="9525">
            <a:noFill/>
            <a:miter lim="800000"/>
            <a:headEnd/>
            <a:tailEnd/>
          </a:ln>
        </p:spPr>
        <p:txBody>
          <a:bodyPr>
            <a:spAutoFit/>
          </a:bodyPr>
          <a:lstStyle/>
          <a:p>
            <a:pPr algn="ctr">
              <a:spcBef>
                <a:spcPct val="50000"/>
              </a:spcBef>
            </a:pPr>
            <a:r>
              <a:rPr lang="sv-SE" b="1">
                <a:solidFill>
                  <a:srgbClr val="FFFF00"/>
                </a:solidFill>
                <a:latin typeface="Arial Narrow" pitchFamily="34" charset="0"/>
              </a:rPr>
              <a:t>CARA KERJA SISTEM POLITIK BERDASARKAN INPUT DAN OUTPUT YANG DIGAMBARKAN OLEH HOOGERWERF </a:t>
            </a:r>
            <a:endParaRPr lang="en-US" b="1">
              <a:solidFill>
                <a:srgbClr val="FFFF00"/>
              </a:solidFill>
              <a:latin typeface="Arial Narrow" pitchFamily="34" charset="0"/>
            </a:endParaRPr>
          </a:p>
        </p:txBody>
      </p:sp>
      <p:grpSp>
        <p:nvGrpSpPr>
          <p:cNvPr id="19459" name="Group 35"/>
          <p:cNvGrpSpPr>
            <a:grpSpLocks/>
          </p:cNvGrpSpPr>
          <p:nvPr/>
        </p:nvGrpSpPr>
        <p:grpSpPr bwMode="auto">
          <a:xfrm>
            <a:off x="381000" y="1371600"/>
            <a:ext cx="7696200" cy="4648200"/>
            <a:chOff x="528" y="1152"/>
            <a:chExt cx="4848" cy="2928"/>
          </a:xfrm>
        </p:grpSpPr>
        <p:sp>
          <p:nvSpPr>
            <p:cNvPr id="19460" name="Oval 5"/>
            <p:cNvSpPr>
              <a:spLocks noChangeArrowheads="1"/>
            </p:cNvSpPr>
            <p:nvPr/>
          </p:nvSpPr>
          <p:spPr bwMode="auto">
            <a:xfrm>
              <a:off x="3937" y="1152"/>
              <a:ext cx="1033" cy="669"/>
            </a:xfrm>
            <a:prstGeom prst="ellipse">
              <a:avLst/>
            </a:prstGeom>
            <a:solidFill>
              <a:srgbClr val="FFFFFF"/>
            </a:solidFill>
            <a:ln w="9525">
              <a:solidFill>
                <a:srgbClr val="000000"/>
              </a:solidFill>
              <a:round/>
              <a:headEnd/>
              <a:tailEnd/>
            </a:ln>
          </p:spPr>
          <p:txBody>
            <a:bodyPr/>
            <a:lstStyle/>
            <a:p>
              <a:pPr algn="ctr">
                <a:spcBef>
                  <a:spcPts val="600"/>
                </a:spcBef>
              </a:pPr>
              <a:r>
                <a:rPr lang="sv-SE" sz="1600" b="1">
                  <a:latin typeface="Arial Narrow" pitchFamily="34" charset="0"/>
                </a:rPr>
                <a:t>SISTEM EKONOMI</a:t>
              </a:r>
              <a:endParaRPr lang="en-US" sz="1600" b="1">
                <a:latin typeface="Arial Narrow" pitchFamily="34" charset="0"/>
              </a:endParaRPr>
            </a:p>
          </p:txBody>
        </p:sp>
        <p:sp>
          <p:nvSpPr>
            <p:cNvPr id="19461" name="Rectangle 6"/>
            <p:cNvSpPr>
              <a:spLocks noChangeArrowheads="1"/>
            </p:cNvSpPr>
            <p:nvPr/>
          </p:nvSpPr>
          <p:spPr bwMode="auto">
            <a:xfrm>
              <a:off x="528" y="2323"/>
              <a:ext cx="1446" cy="502"/>
            </a:xfrm>
            <a:prstGeom prst="rect">
              <a:avLst/>
            </a:prstGeom>
            <a:solidFill>
              <a:srgbClr val="FFFFFF"/>
            </a:solidFill>
            <a:ln w="9525">
              <a:solidFill>
                <a:srgbClr val="000000"/>
              </a:solidFill>
              <a:miter lim="800000"/>
              <a:headEnd/>
              <a:tailEnd/>
            </a:ln>
          </p:spPr>
          <p:txBody>
            <a:bodyPr/>
            <a:lstStyle/>
            <a:p>
              <a:pPr algn="ctr">
                <a:spcBef>
                  <a:spcPts val="600"/>
                </a:spcBef>
              </a:pPr>
              <a:r>
                <a:rPr lang="sv-SE" sz="1600" b="1">
                  <a:latin typeface="Arial Narrow" pitchFamily="34" charset="0"/>
                </a:rPr>
                <a:t>MASUKAN (Input)</a:t>
              </a:r>
            </a:p>
            <a:p>
              <a:pPr algn="ctr"/>
              <a:r>
                <a:rPr lang="sv-SE" sz="1600" b="1">
                  <a:latin typeface="Arial Narrow" pitchFamily="34" charset="0"/>
                </a:rPr>
                <a:t>Referensi Kebijaksanaan sarana kekuasaan</a:t>
              </a:r>
              <a:endParaRPr lang="en-US" sz="1600" b="1">
                <a:latin typeface="Arial Narrow" pitchFamily="34" charset="0"/>
              </a:endParaRPr>
            </a:p>
          </p:txBody>
        </p:sp>
        <p:sp>
          <p:nvSpPr>
            <p:cNvPr id="19462" name="Oval 7"/>
            <p:cNvSpPr>
              <a:spLocks noChangeArrowheads="1"/>
            </p:cNvSpPr>
            <p:nvPr/>
          </p:nvSpPr>
          <p:spPr bwMode="auto">
            <a:xfrm>
              <a:off x="3949" y="3494"/>
              <a:ext cx="1021" cy="586"/>
            </a:xfrm>
            <a:prstGeom prst="ellipse">
              <a:avLst/>
            </a:prstGeom>
            <a:solidFill>
              <a:srgbClr val="FFFFFF"/>
            </a:solidFill>
            <a:ln w="9525">
              <a:solidFill>
                <a:srgbClr val="000000"/>
              </a:solidFill>
              <a:round/>
              <a:headEnd/>
              <a:tailEnd/>
            </a:ln>
          </p:spPr>
          <p:txBody>
            <a:bodyPr/>
            <a:lstStyle/>
            <a:p>
              <a:pPr algn="ctr">
                <a:spcBef>
                  <a:spcPts val="600"/>
                </a:spcBef>
              </a:pPr>
              <a:r>
                <a:rPr lang="sv-SE" sz="1600" b="1">
                  <a:latin typeface="Arial Narrow" pitchFamily="34" charset="0"/>
                </a:rPr>
                <a:t>SISTEM TEKNIS</a:t>
              </a:r>
              <a:endParaRPr lang="en-US" sz="1600" b="1">
                <a:latin typeface="Arial Narrow" pitchFamily="34" charset="0"/>
              </a:endParaRPr>
            </a:p>
          </p:txBody>
        </p:sp>
        <p:sp>
          <p:nvSpPr>
            <p:cNvPr id="19463" name="Rectangle 8"/>
            <p:cNvSpPr>
              <a:spLocks noChangeArrowheads="1"/>
            </p:cNvSpPr>
            <p:nvPr/>
          </p:nvSpPr>
          <p:spPr bwMode="auto">
            <a:xfrm>
              <a:off x="3937" y="2323"/>
              <a:ext cx="1033" cy="502"/>
            </a:xfrm>
            <a:prstGeom prst="rect">
              <a:avLst/>
            </a:prstGeom>
            <a:solidFill>
              <a:srgbClr val="FFFFFF"/>
            </a:solidFill>
            <a:ln w="9525">
              <a:solidFill>
                <a:srgbClr val="000000"/>
              </a:solidFill>
              <a:miter lim="800000"/>
              <a:headEnd/>
              <a:tailEnd/>
            </a:ln>
          </p:spPr>
          <p:txBody>
            <a:bodyPr/>
            <a:lstStyle/>
            <a:p>
              <a:pPr algn="ctr">
                <a:spcBef>
                  <a:spcPts val="600"/>
                </a:spcBef>
              </a:pPr>
              <a:r>
                <a:rPr lang="sv-SE" sz="1600" b="1">
                  <a:latin typeface="Arial Narrow" pitchFamily="34" charset="0"/>
                </a:rPr>
                <a:t>HASIL (Output)</a:t>
              </a:r>
            </a:p>
            <a:p>
              <a:pPr algn="ctr"/>
              <a:r>
                <a:rPr lang="sv-SE" sz="1600" b="1">
                  <a:latin typeface="Arial Narrow" pitchFamily="34" charset="0"/>
                </a:rPr>
                <a:t>Kebijaksanaan pemerintah</a:t>
              </a:r>
              <a:endParaRPr lang="en-US" sz="1600" b="1">
                <a:latin typeface="Arial Narrow" pitchFamily="34" charset="0"/>
              </a:endParaRPr>
            </a:p>
          </p:txBody>
        </p:sp>
        <p:sp>
          <p:nvSpPr>
            <p:cNvPr id="19464" name="Rectangle 9"/>
            <p:cNvSpPr>
              <a:spLocks noChangeArrowheads="1"/>
            </p:cNvSpPr>
            <p:nvPr/>
          </p:nvSpPr>
          <p:spPr bwMode="auto">
            <a:xfrm>
              <a:off x="4454" y="1824"/>
              <a:ext cx="922" cy="418"/>
            </a:xfrm>
            <a:prstGeom prst="rect">
              <a:avLst/>
            </a:prstGeom>
            <a:noFill/>
            <a:ln w="9525">
              <a:noFill/>
              <a:miter lim="800000"/>
              <a:headEnd/>
              <a:tailEnd/>
            </a:ln>
          </p:spPr>
          <p:txBody>
            <a:bodyPr/>
            <a:lstStyle/>
            <a:p>
              <a:r>
                <a:rPr lang="sv-SE" sz="1600" b="1">
                  <a:solidFill>
                    <a:schemeClr val="bg1"/>
                  </a:solidFill>
                  <a:latin typeface="Arial Narrow" pitchFamily="34" charset="0"/>
                </a:rPr>
                <a:t>Dampak kebijaksanaan pemerintah</a:t>
              </a:r>
              <a:endParaRPr lang="en-US" sz="1600" b="1">
                <a:solidFill>
                  <a:schemeClr val="bg1"/>
                </a:solidFill>
                <a:latin typeface="Arial Narrow" pitchFamily="34" charset="0"/>
              </a:endParaRPr>
            </a:p>
          </p:txBody>
        </p:sp>
        <p:sp>
          <p:nvSpPr>
            <p:cNvPr id="19465" name="Oval 10"/>
            <p:cNvSpPr>
              <a:spLocks noChangeArrowheads="1"/>
            </p:cNvSpPr>
            <p:nvPr/>
          </p:nvSpPr>
          <p:spPr bwMode="auto">
            <a:xfrm>
              <a:off x="2181" y="2072"/>
              <a:ext cx="1549" cy="1088"/>
            </a:xfrm>
            <a:prstGeom prst="ellipse">
              <a:avLst/>
            </a:prstGeom>
            <a:solidFill>
              <a:srgbClr val="FFFFFF"/>
            </a:solidFill>
            <a:ln w="9525">
              <a:solidFill>
                <a:srgbClr val="000000"/>
              </a:solidFill>
              <a:round/>
              <a:headEnd/>
              <a:tailEnd/>
            </a:ln>
          </p:spPr>
          <p:txBody>
            <a:bodyPr/>
            <a:lstStyle/>
            <a:p>
              <a:pPr algn="ctr"/>
              <a:r>
                <a:rPr lang="sv-SE" sz="1600" b="1">
                  <a:latin typeface="Arial Narrow" pitchFamily="34" charset="0"/>
                </a:rPr>
                <a:t>Sistem Budaya Politik</a:t>
              </a:r>
            </a:p>
            <a:p>
              <a:pPr algn="ctr">
                <a:spcBef>
                  <a:spcPts val="600"/>
                </a:spcBef>
              </a:pPr>
              <a:r>
                <a:rPr lang="sv-SE" sz="1600" b="1">
                  <a:latin typeface="Arial Narrow" pitchFamily="34" charset="0"/>
                </a:rPr>
                <a:t>Struktur Politik</a:t>
              </a:r>
            </a:p>
            <a:p>
              <a:pPr algn="ctr">
                <a:spcBef>
                  <a:spcPts val="600"/>
                </a:spcBef>
              </a:pPr>
              <a:endParaRPr lang="sv-SE" sz="1600" b="1">
                <a:latin typeface="Arial Narrow" pitchFamily="34" charset="0"/>
              </a:endParaRPr>
            </a:p>
            <a:p>
              <a:pPr algn="ctr"/>
              <a:r>
                <a:rPr lang="sv-SE" sz="1600" b="1">
                  <a:latin typeface="Arial Narrow" pitchFamily="34" charset="0"/>
                </a:rPr>
                <a:t> </a:t>
              </a:r>
              <a:endParaRPr lang="en-US" sz="1600" b="1">
                <a:latin typeface="Arial Narrow" pitchFamily="34" charset="0"/>
              </a:endParaRPr>
            </a:p>
          </p:txBody>
        </p:sp>
        <p:sp>
          <p:nvSpPr>
            <p:cNvPr id="19466" name="Line 11"/>
            <p:cNvSpPr>
              <a:spLocks noChangeShapeType="1"/>
            </p:cNvSpPr>
            <p:nvPr/>
          </p:nvSpPr>
          <p:spPr bwMode="auto">
            <a:xfrm>
              <a:off x="2370" y="2566"/>
              <a:ext cx="1137" cy="0"/>
            </a:xfrm>
            <a:prstGeom prst="line">
              <a:avLst/>
            </a:prstGeom>
            <a:noFill/>
            <a:ln w="9525">
              <a:solidFill>
                <a:srgbClr val="000000"/>
              </a:solidFill>
              <a:round/>
              <a:headEnd/>
              <a:tailEnd/>
            </a:ln>
          </p:spPr>
          <p:txBody>
            <a:bodyPr/>
            <a:lstStyle/>
            <a:p>
              <a:endParaRPr lang="en-US"/>
            </a:p>
          </p:txBody>
        </p:sp>
        <p:sp>
          <p:nvSpPr>
            <p:cNvPr id="19467" name="Line 12"/>
            <p:cNvSpPr>
              <a:spLocks noChangeShapeType="1"/>
            </p:cNvSpPr>
            <p:nvPr/>
          </p:nvSpPr>
          <p:spPr bwMode="auto">
            <a:xfrm>
              <a:off x="2387" y="2770"/>
              <a:ext cx="1137" cy="0"/>
            </a:xfrm>
            <a:prstGeom prst="line">
              <a:avLst/>
            </a:prstGeom>
            <a:noFill/>
            <a:ln w="9525">
              <a:solidFill>
                <a:srgbClr val="000000"/>
              </a:solidFill>
              <a:round/>
              <a:headEnd/>
              <a:tailEnd/>
            </a:ln>
          </p:spPr>
          <p:txBody>
            <a:bodyPr/>
            <a:lstStyle/>
            <a:p>
              <a:endParaRPr lang="en-US"/>
            </a:p>
          </p:txBody>
        </p:sp>
        <p:sp>
          <p:nvSpPr>
            <p:cNvPr id="19468" name="Rectangle 13"/>
            <p:cNvSpPr>
              <a:spLocks noChangeArrowheads="1"/>
            </p:cNvSpPr>
            <p:nvPr/>
          </p:nvSpPr>
          <p:spPr bwMode="auto">
            <a:xfrm>
              <a:off x="2232" y="2749"/>
              <a:ext cx="895" cy="335"/>
            </a:xfrm>
            <a:prstGeom prst="rect">
              <a:avLst/>
            </a:prstGeom>
            <a:noFill/>
            <a:ln w="9525">
              <a:noFill/>
              <a:miter lim="800000"/>
              <a:headEnd/>
              <a:tailEnd/>
            </a:ln>
          </p:spPr>
          <p:txBody>
            <a:bodyPr/>
            <a:lstStyle/>
            <a:p>
              <a:r>
                <a:rPr lang="sv-SE" sz="1600" b="1">
                  <a:latin typeface="Arial Narrow" pitchFamily="34" charset="0"/>
                </a:rPr>
                <a:t>Pengembangan</a:t>
              </a:r>
              <a:endParaRPr lang="en-US" sz="1600" b="1">
                <a:latin typeface="Arial Narrow" pitchFamily="34" charset="0"/>
              </a:endParaRPr>
            </a:p>
          </p:txBody>
        </p:sp>
        <p:sp>
          <p:nvSpPr>
            <p:cNvPr id="19469" name="Rectangle 14"/>
            <p:cNvSpPr>
              <a:spLocks noChangeArrowheads="1"/>
            </p:cNvSpPr>
            <p:nvPr/>
          </p:nvSpPr>
          <p:spPr bwMode="auto">
            <a:xfrm>
              <a:off x="3068" y="2750"/>
              <a:ext cx="689" cy="293"/>
            </a:xfrm>
            <a:prstGeom prst="rect">
              <a:avLst/>
            </a:prstGeom>
            <a:noFill/>
            <a:ln w="9525">
              <a:noFill/>
              <a:miter lim="800000"/>
              <a:headEnd/>
              <a:tailEnd/>
            </a:ln>
          </p:spPr>
          <p:txBody>
            <a:bodyPr/>
            <a:lstStyle/>
            <a:p>
              <a:r>
                <a:rPr lang="sv-SE" sz="1600" b="1">
                  <a:latin typeface="Arial Narrow" pitchFamily="34" charset="0"/>
                </a:rPr>
                <a:t>Integrasi</a:t>
              </a:r>
              <a:endParaRPr lang="en-US" sz="1600" b="1">
                <a:latin typeface="Arial Narrow" pitchFamily="34" charset="0"/>
              </a:endParaRPr>
            </a:p>
          </p:txBody>
        </p:sp>
        <p:sp>
          <p:nvSpPr>
            <p:cNvPr id="19470" name="Rectangle 16"/>
            <p:cNvSpPr>
              <a:spLocks noChangeArrowheads="1"/>
            </p:cNvSpPr>
            <p:nvPr/>
          </p:nvSpPr>
          <p:spPr bwMode="auto">
            <a:xfrm>
              <a:off x="4454" y="2909"/>
              <a:ext cx="922" cy="418"/>
            </a:xfrm>
            <a:prstGeom prst="rect">
              <a:avLst/>
            </a:prstGeom>
            <a:noFill/>
            <a:ln w="9525">
              <a:noFill/>
              <a:miter lim="800000"/>
              <a:headEnd/>
              <a:tailEnd/>
            </a:ln>
          </p:spPr>
          <p:txBody>
            <a:bodyPr/>
            <a:lstStyle/>
            <a:p>
              <a:r>
                <a:rPr lang="sv-SE" sz="1600" b="1">
                  <a:solidFill>
                    <a:schemeClr val="bg1"/>
                  </a:solidFill>
                  <a:latin typeface="Arial Narrow" pitchFamily="34" charset="0"/>
                </a:rPr>
                <a:t>Dampak kebijaksanaan pemerintah</a:t>
              </a:r>
              <a:endParaRPr lang="en-US" sz="1600" b="1">
                <a:solidFill>
                  <a:schemeClr val="bg1"/>
                </a:solidFill>
                <a:latin typeface="Arial Narrow" pitchFamily="34" charset="0"/>
              </a:endParaRPr>
            </a:p>
          </p:txBody>
        </p:sp>
        <p:sp>
          <p:nvSpPr>
            <p:cNvPr id="19471" name="Line 17"/>
            <p:cNvSpPr>
              <a:spLocks noChangeShapeType="1"/>
            </p:cNvSpPr>
            <p:nvPr/>
          </p:nvSpPr>
          <p:spPr bwMode="auto">
            <a:xfrm>
              <a:off x="1251" y="1487"/>
              <a:ext cx="2686" cy="0"/>
            </a:xfrm>
            <a:prstGeom prst="line">
              <a:avLst/>
            </a:prstGeom>
            <a:noFill/>
            <a:ln w="9525">
              <a:solidFill>
                <a:srgbClr val="000000"/>
              </a:solidFill>
              <a:round/>
              <a:headEnd/>
              <a:tailEnd/>
            </a:ln>
          </p:spPr>
          <p:txBody>
            <a:bodyPr/>
            <a:lstStyle/>
            <a:p>
              <a:endParaRPr lang="en-US"/>
            </a:p>
          </p:txBody>
        </p:sp>
        <p:sp>
          <p:nvSpPr>
            <p:cNvPr id="19472" name="Line 18"/>
            <p:cNvSpPr>
              <a:spLocks noChangeShapeType="1"/>
            </p:cNvSpPr>
            <p:nvPr/>
          </p:nvSpPr>
          <p:spPr bwMode="auto">
            <a:xfrm>
              <a:off x="1251" y="1487"/>
              <a:ext cx="0" cy="836"/>
            </a:xfrm>
            <a:prstGeom prst="line">
              <a:avLst/>
            </a:prstGeom>
            <a:noFill/>
            <a:ln w="6350">
              <a:solidFill>
                <a:srgbClr val="000000"/>
              </a:solidFill>
              <a:round/>
              <a:headEnd/>
              <a:tailEnd type="triangle" w="med" len="med"/>
            </a:ln>
          </p:spPr>
          <p:txBody>
            <a:bodyPr/>
            <a:lstStyle/>
            <a:p>
              <a:endParaRPr lang="en-US"/>
            </a:p>
          </p:txBody>
        </p:sp>
        <p:sp>
          <p:nvSpPr>
            <p:cNvPr id="19473" name="Rectangle 19"/>
            <p:cNvSpPr>
              <a:spLocks noChangeArrowheads="1"/>
            </p:cNvSpPr>
            <p:nvPr/>
          </p:nvSpPr>
          <p:spPr bwMode="auto">
            <a:xfrm>
              <a:off x="1354" y="1487"/>
              <a:ext cx="1240" cy="167"/>
            </a:xfrm>
            <a:prstGeom prst="rect">
              <a:avLst/>
            </a:prstGeom>
            <a:noFill/>
            <a:ln w="9525">
              <a:noFill/>
              <a:miter lim="800000"/>
              <a:headEnd/>
              <a:tailEnd/>
            </a:ln>
          </p:spPr>
          <p:txBody>
            <a:bodyPr/>
            <a:lstStyle/>
            <a:p>
              <a:r>
                <a:rPr lang="sv-SE" sz="1600" b="1">
                  <a:solidFill>
                    <a:schemeClr val="bg1"/>
                  </a:solidFill>
                  <a:latin typeface="Arial Narrow" pitchFamily="34" charset="0"/>
                </a:rPr>
                <a:t>MASUKAN (INPUT)</a:t>
              </a:r>
              <a:endParaRPr lang="en-US" sz="1600" b="1">
                <a:solidFill>
                  <a:schemeClr val="bg1"/>
                </a:solidFill>
                <a:latin typeface="Arial Narrow" pitchFamily="34" charset="0"/>
              </a:endParaRPr>
            </a:p>
          </p:txBody>
        </p:sp>
        <p:sp>
          <p:nvSpPr>
            <p:cNvPr id="19474" name="Rectangle 20"/>
            <p:cNvSpPr>
              <a:spLocks noChangeArrowheads="1"/>
            </p:cNvSpPr>
            <p:nvPr/>
          </p:nvSpPr>
          <p:spPr bwMode="auto">
            <a:xfrm>
              <a:off x="1974" y="1776"/>
              <a:ext cx="1033" cy="168"/>
            </a:xfrm>
            <a:prstGeom prst="rect">
              <a:avLst/>
            </a:prstGeom>
            <a:noFill/>
            <a:ln w="9525">
              <a:noFill/>
              <a:miter lim="800000"/>
              <a:headEnd/>
              <a:tailEnd/>
            </a:ln>
          </p:spPr>
          <p:txBody>
            <a:bodyPr/>
            <a:lstStyle/>
            <a:p>
              <a:r>
                <a:rPr lang="sv-SE" sz="1600" b="1">
                  <a:solidFill>
                    <a:schemeClr val="bg1"/>
                  </a:solidFill>
                  <a:latin typeface="Arial Narrow" pitchFamily="34" charset="0"/>
                </a:rPr>
                <a:t>UMPAN BALIK</a:t>
              </a:r>
              <a:endParaRPr lang="en-US" sz="1600" b="1">
                <a:solidFill>
                  <a:schemeClr val="bg1"/>
                </a:solidFill>
                <a:latin typeface="Arial Narrow" pitchFamily="34" charset="0"/>
              </a:endParaRPr>
            </a:p>
          </p:txBody>
        </p:sp>
        <p:sp>
          <p:nvSpPr>
            <p:cNvPr id="19475" name="Line 21"/>
            <p:cNvSpPr>
              <a:spLocks noChangeShapeType="1"/>
            </p:cNvSpPr>
            <p:nvPr/>
          </p:nvSpPr>
          <p:spPr bwMode="auto">
            <a:xfrm flipV="1">
              <a:off x="4350" y="1905"/>
              <a:ext cx="0" cy="418"/>
            </a:xfrm>
            <a:prstGeom prst="line">
              <a:avLst/>
            </a:prstGeom>
            <a:noFill/>
            <a:ln w="6350">
              <a:solidFill>
                <a:srgbClr val="000000"/>
              </a:solidFill>
              <a:round/>
              <a:headEnd/>
              <a:tailEnd type="triangle" w="med" len="med"/>
            </a:ln>
          </p:spPr>
          <p:txBody>
            <a:bodyPr/>
            <a:lstStyle/>
            <a:p>
              <a:endParaRPr lang="en-US"/>
            </a:p>
          </p:txBody>
        </p:sp>
        <p:sp>
          <p:nvSpPr>
            <p:cNvPr id="19476" name="Line 22"/>
            <p:cNvSpPr>
              <a:spLocks noChangeShapeType="1"/>
            </p:cNvSpPr>
            <p:nvPr/>
          </p:nvSpPr>
          <p:spPr bwMode="auto">
            <a:xfrm>
              <a:off x="1561" y="1989"/>
              <a:ext cx="0" cy="334"/>
            </a:xfrm>
            <a:prstGeom prst="line">
              <a:avLst/>
            </a:prstGeom>
            <a:noFill/>
            <a:ln w="6350">
              <a:solidFill>
                <a:srgbClr val="000000"/>
              </a:solidFill>
              <a:round/>
              <a:headEnd/>
              <a:tailEnd type="triangle" w="med" len="med"/>
            </a:ln>
          </p:spPr>
          <p:txBody>
            <a:bodyPr/>
            <a:lstStyle/>
            <a:p>
              <a:endParaRPr lang="en-US"/>
            </a:p>
          </p:txBody>
        </p:sp>
        <p:sp>
          <p:nvSpPr>
            <p:cNvPr id="19477" name="Line 23"/>
            <p:cNvSpPr>
              <a:spLocks noChangeShapeType="1"/>
            </p:cNvSpPr>
            <p:nvPr/>
          </p:nvSpPr>
          <p:spPr bwMode="auto">
            <a:xfrm>
              <a:off x="1263" y="3792"/>
              <a:ext cx="2686" cy="0"/>
            </a:xfrm>
            <a:prstGeom prst="line">
              <a:avLst/>
            </a:prstGeom>
            <a:noFill/>
            <a:ln w="9525">
              <a:solidFill>
                <a:srgbClr val="000000"/>
              </a:solidFill>
              <a:round/>
              <a:headEnd/>
              <a:tailEnd/>
            </a:ln>
          </p:spPr>
          <p:txBody>
            <a:bodyPr/>
            <a:lstStyle/>
            <a:p>
              <a:endParaRPr lang="en-US"/>
            </a:p>
          </p:txBody>
        </p:sp>
        <p:sp>
          <p:nvSpPr>
            <p:cNvPr id="19478" name="Line 24"/>
            <p:cNvSpPr>
              <a:spLocks noChangeShapeType="1"/>
            </p:cNvSpPr>
            <p:nvPr/>
          </p:nvSpPr>
          <p:spPr bwMode="auto">
            <a:xfrm flipV="1">
              <a:off x="1245" y="2872"/>
              <a:ext cx="0" cy="920"/>
            </a:xfrm>
            <a:prstGeom prst="line">
              <a:avLst/>
            </a:prstGeom>
            <a:noFill/>
            <a:ln w="6350">
              <a:solidFill>
                <a:srgbClr val="000000"/>
              </a:solidFill>
              <a:round/>
              <a:headEnd/>
              <a:tailEnd type="triangle" w="med" len="med"/>
            </a:ln>
          </p:spPr>
          <p:txBody>
            <a:bodyPr/>
            <a:lstStyle/>
            <a:p>
              <a:endParaRPr lang="en-US"/>
            </a:p>
          </p:txBody>
        </p:sp>
        <p:sp>
          <p:nvSpPr>
            <p:cNvPr id="19479" name="Line 25"/>
            <p:cNvSpPr>
              <a:spLocks noChangeShapeType="1"/>
            </p:cNvSpPr>
            <p:nvPr/>
          </p:nvSpPr>
          <p:spPr bwMode="auto">
            <a:xfrm flipH="1">
              <a:off x="3007" y="1989"/>
              <a:ext cx="1343" cy="0"/>
            </a:xfrm>
            <a:prstGeom prst="line">
              <a:avLst/>
            </a:prstGeom>
            <a:noFill/>
            <a:ln w="6350">
              <a:solidFill>
                <a:srgbClr val="000000"/>
              </a:solidFill>
              <a:round/>
              <a:headEnd/>
              <a:tailEnd type="triangle" w="med" len="med"/>
            </a:ln>
          </p:spPr>
          <p:txBody>
            <a:bodyPr/>
            <a:lstStyle/>
            <a:p>
              <a:endParaRPr lang="en-US"/>
            </a:p>
          </p:txBody>
        </p:sp>
        <p:sp>
          <p:nvSpPr>
            <p:cNvPr id="19480" name="Line 26"/>
            <p:cNvSpPr>
              <a:spLocks noChangeShapeType="1"/>
            </p:cNvSpPr>
            <p:nvPr/>
          </p:nvSpPr>
          <p:spPr bwMode="auto">
            <a:xfrm flipH="1">
              <a:off x="1561" y="1989"/>
              <a:ext cx="1446" cy="0"/>
            </a:xfrm>
            <a:prstGeom prst="line">
              <a:avLst/>
            </a:prstGeom>
            <a:noFill/>
            <a:ln w="9525">
              <a:solidFill>
                <a:srgbClr val="000000"/>
              </a:solidFill>
              <a:round/>
              <a:headEnd/>
              <a:tailEnd/>
            </a:ln>
          </p:spPr>
          <p:txBody>
            <a:bodyPr/>
            <a:lstStyle/>
            <a:p>
              <a:endParaRPr lang="en-US"/>
            </a:p>
          </p:txBody>
        </p:sp>
        <p:sp>
          <p:nvSpPr>
            <p:cNvPr id="19481" name="Line 27"/>
            <p:cNvSpPr>
              <a:spLocks noChangeShapeType="1"/>
            </p:cNvSpPr>
            <p:nvPr/>
          </p:nvSpPr>
          <p:spPr bwMode="auto">
            <a:xfrm>
              <a:off x="4350" y="2825"/>
              <a:ext cx="0" cy="0"/>
            </a:xfrm>
            <a:prstGeom prst="line">
              <a:avLst/>
            </a:prstGeom>
            <a:noFill/>
            <a:ln w="9525">
              <a:solidFill>
                <a:srgbClr val="000000"/>
              </a:solidFill>
              <a:round/>
              <a:headEnd/>
              <a:tailEnd type="triangle" w="med" len="med"/>
            </a:ln>
          </p:spPr>
          <p:txBody>
            <a:bodyPr/>
            <a:lstStyle/>
            <a:p>
              <a:endParaRPr lang="en-US"/>
            </a:p>
          </p:txBody>
        </p:sp>
        <p:sp>
          <p:nvSpPr>
            <p:cNvPr id="19482" name="Line 28"/>
            <p:cNvSpPr>
              <a:spLocks noChangeShapeType="1"/>
            </p:cNvSpPr>
            <p:nvPr/>
          </p:nvSpPr>
          <p:spPr bwMode="auto">
            <a:xfrm>
              <a:off x="4350" y="2825"/>
              <a:ext cx="0" cy="586"/>
            </a:xfrm>
            <a:prstGeom prst="line">
              <a:avLst/>
            </a:prstGeom>
            <a:noFill/>
            <a:ln w="6350">
              <a:solidFill>
                <a:srgbClr val="000000"/>
              </a:solidFill>
              <a:round/>
              <a:headEnd/>
              <a:tailEnd type="triangle" w="med" len="med"/>
            </a:ln>
          </p:spPr>
          <p:txBody>
            <a:bodyPr/>
            <a:lstStyle/>
            <a:p>
              <a:endParaRPr lang="en-US"/>
            </a:p>
          </p:txBody>
        </p:sp>
        <p:sp>
          <p:nvSpPr>
            <p:cNvPr id="19483" name="Line 29"/>
            <p:cNvSpPr>
              <a:spLocks noChangeShapeType="1"/>
            </p:cNvSpPr>
            <p:nvPr/>
          </p:nvSpPr>
          <p:spPr bwMode="auto">
            <a:xfrm flipH="1">
              <a:off x="3007" y="3243"/>
              <a:ext cx="1343" cy="0"/>
            </a:xfrm>
            <a:prstGeom prst="line">
              <a:avLst/>
            </a:prstGeom>
            <a:noFill/>
            <a:ln w="6350">
              <a:solidFill>
                <a:srgbClr val="000000"/>
              </a:solidFill>
              <a:round/>
              <a:headEnd/>
              <a:tailEnd type="triangle" w="med" len="med"/>
            </a:ln>
          </p:spPr>
          <p:txBody>
            <a:bodyPr/>
            <a:lstStyle/>
            <a:p>
              <a:endParaRPr lang="en-US"/>
            </a:p>
          </p:txBody>
        </p:sp>
        <p:sp>
          <p:nvSpPr>
            <p:cNvPr id="19484" name="Line 30"/>
            <p:cNvSpPr>
              <a:spLocks noChangeShapeType="1"/>
            </p:cNvSpPr>
            <p:nvPr/>
          </p:nvSpPr>
          <p:spPr bwMode="auto">
            <a:xfrm flipH="1">
              <a:off x="1561" y="3243"/>
              <a:ext cx="1446" cy="0"/>
            </a:xfrm>
            <a:prstGeom prst="line">
              <a:avLst/>
            </a:prstGeom>
            <a:noFill/>
            <a:ln w="9525">
              <a:solidFill>
                <a:srgbClr val="000000"/>
              </a:solidFill>
              <a:round/>
              <a:headEnd/>
              <a:tailEnd/>
            </a:ln>
          </p:spPr>
          <p:txBody>
            <a:bodyPr/>
            <a:lstStyle/>
            <a:p>
              <a:endParaRPr lang="en-US"/>
            </a:p>
          </p:txBody>
        </p:sp>
        <p:sp>
          <p:nvSpPr>
            <p:cNvPr id="19485" name="Line 31"/>
            <p:cNvSpPr>
              <a:spLocks noChangeShapeType="1"/>
            </p:cNvSpPr>
            <p:nvPr/>
          </p:nvSpPr>
          <p:spPr bwMode="auto">
            <a:xfrm flipV="1">
              <a:off x="1561" y="2895"/>
              <a:ext cx="0" cy="348"/>
            </a:xfrm>
            <a:prstGeom prst="line">
              <a:avLst/>
            </a:prstGeom>
            <a:noFill/>
            <a:ln w="6350">
              <a:solidFill>
                <a:srgbClr val="000000"/>
              </a:solidFill>
              <a:round/>
              <a:headEnd/>
              <a:tailEnd type="triangle" w="med" len="med"/>
            </a:ln>
          </p:spPr>
          <p:txBody>
            <a:bodyPr/>
            <a:lstStyle/>
            <a:p>
              <a:endParaRPr lang="en-US"/>
            </a:p>
          </p:txBody>
        </p:sp>
        <p:sp>
          <p:nvSpPr>
            <p:cNvPr id="19486" name="Rectangle 32"/>
            <p:cNvSpPr>
              <a:spLocks noChangeArrowheads="1"/>
            </p:cNvSpPr>
            <p:nvPr/>
          </p:nvSpPr>
          <p:spPr bwMode="auto">
            <a:xfrm>
              <a:off x="1974" y="3243"/>
              <a:ext cx="1033" cy="168"/>
            </a:xfrm>
            <a:prstGeom prst="rect">
              <a:avLst/>
            </a:prstGeom>
            <a:noFill/>
            <a:ln w="9525">
              <a:noFill/>
              <a:miter lim="800000"/>
              <a:headEnd/>
              <a:tailEnd/>
            </a:ln>
          </p:spPr>
          <p:txBody>
            <a:bodyPr/>
            <a:lstStyle/>
            <a:p>
              <a:r>
                <a:rPr lang="sv-SE" sz="1600" b="1">
                  <a:solidFill>
                    <a:schemeClr val="bg1"/>
                  </a:solidFill>
                  <a:latin typeface="Arial Narrow" pitchFamily="34" charset="0"/>
                </a:rPr>
                <a:t>UMPAN BALIK</a:t>
              </a:r>
              <a:endParaRPr lang="en-US" sz="1600" b="1">
                <a:solidFill>
                  <a:schemeClr val="bg1"/>
                </a:solidFill>
                <a:latin typeface="Arial Narrow" pitchFamily="34" charset="0"/>
              </a:endParaRPr>
            </a:p>
          </p:txBody>
        </p:sp>
        <p:sp>
          <p:nvSpPr>
            <p:cNvPr id="19487" name="Line 34"/>
            <p:cNvSpPr>
              <a:spLocks noChangeShapeType="1"/>
            </p:cNvSpPr>
            <p:nvPr/>
          </p:nvSpPr>
          <p:spPr bwMode="auto">
            <a:xfrm>
              <a:off x="3094" y="2784"/>
              <a:ext cx="0" cy="240"/>
            </a:xfrm>
            <a:prstGeom prst="line">
              <a:avLst/>
            </a:prstGeom>
            <a:noFill/>
            <a:ln w="9525">
              <a:solidFill>
                <a:schemeClr val="tx1"/>
              </a:solidFill>
              <a:round/>
              <a:headEnd/>
              <a:tailEnd/>
            </a:ln>
          </p:spPr>
          <p:txBody>
            <a:bodyPr/>
            <a:lstStyle/>
            <a:p>
              <a:endParaRPr lang="en-US"/>
            </a:p>
          </p:txBody>
        </p:sp>
      </p:gr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2" name="Text Box 4"/>
          <p:cNvSpPr txBox="1">
            <a:spLocks noChangeArrowheads="1"/>
          </p:cNvSpPr>
          <p:nvPr/>
        </p:nvSpPr>
        <p:spPr bwMode="auto">
          <a:xfrm>
            <a:off x="685800" y="457200"/>
            <a:ext cx="6858000" cy="523875"/>
          </a:xfrm>
          <a:prstGeom prst="rect">
            <a:avLst/>
          </a:prstGeom>
          <a:noFill/>
          <a:ln w="9525">
            <a:noFill/>
            <a:miter lim="800000"/>
            <a:headEnd/>
            <a:tailEnd/>
          </a:ln>
          <a:effectLst/>
        </p:spPr>
        <p:txBody>
          <a:bodyPr>
            <a:spAutoFit/>
          </a:bodyPr>
          <a:lstStyle/>
          <a:p>
            <a:pPr eaLnBrk="1" hangingPunct="1">
              <a:spcBef>
                <a:spcPct val="50000"/>
              </a:spcBef>
              <a:defRPr/>
            </a:pPr>
            <a:r>
              <a:rPr lang="fi-FI" sz="2800" b="1" dirty="0">
                <a:solidFill>
                  <a:srgbClr val="FFFF66"/>
                </a:solidFill>
                <a:effectLst>
                  <a:outerShdw blurRad="38100" dist="38100" dir="2700000" algn="tl">
                    <a:srgbClr val="000000">
                      <a:alpha val="43137"/>
                    </a:srgbClr>
                  </a:outerShdw>
                </a:effectLst>
                <a:latin typeface="Arial Narrow" pitchFamily="34" charset="0"/>
              </a:rPr>
              <a:t>C. MACAM-MACAM SISTEM POLITIK</a:t>
            </a:r>
            <a:endParaRPr lang="en-US" sz="2800" b="1" dirty="0">
              <a:solidFill>
                <a:srgbClr val="FFFF66"/>
              </a:solidFill>
              <a:effectLst>
                <a:outerShdw blurRad="38100" dist="38100" dir="2700000" algn="tl">
                  <a:srgbClr val="000000">
                    <a:alpha val="43137"/>
                  </a:srgbClr>
                </a:outerShdw>
              </a:effectLst>
              <a:latin typeface="Arial Narrow" pitchFamily="34" charset="0"/>
            </a:endParaRPr>
          </a:p>
        </p:txBody>
      </p:sp>
      <p:sp>
        <p:nvSpPr>
          <p:cNvPr id="534533" name="Text Box 5"/>
          <p:cNvSpPr txBox="1">
            <a:spLocks noChangeArrowheads="1"/>
          </p:cNvSpPr>
          <p:nvPr/>
        </p:nvSpPr>
        <p:spPr bwMode="auto">
          <a:xfrm>
            <a:off x="609600" y="1066800"/>
            <a:ext cx="8001000" cy="830263"/>
          </a:xfrm>
          <a:prstGeom prst="rect">
            <a:avLst/>
          </a:prstGeom>
          <a:noFill/>
          <a:ln w="9525">
            <a:noFill/>
            <a:miter lim="800000"/>
            <a:headEnd/>
            <a:tailEnd/>
          </a:ln>
          <a:effectLst/>
        </p:spPr>
        <p:txBody>
          <a:bodyPr>
            <a:spAutoFit/>
          </a:bodyPr>
          <a:lstStyle/>
          <a:p>
            <a:pPr>
              <a:defRPr/>
            </a:pPr>
            <a:r>
              <a:rPr lang="af-ZA" b="1" dirty="0">
                <a:solidFill>
                  <a:schemeClr val="bg1"/>
                </a:solidFill>
                <a:effectLst>
                  <a:outerShdw blurRad="38100" dist="38100" dir="2700000" algn="tl">
                    <a:srgbClr val="000000">
                      <a:alpha val="43137"/>
                    </a:srgbClr>
                  </a:outerShdw>
                </a:effectLst>
                <a:latin typeface="Arial Narrow" pitchFamily="34" charset="0"/>
              </a:rPr>
              <a:t>Almond dan Powell, membagi 3 (tiga) kategori sistem politik yakni :</a:t>
            </a:r>
            <a:endParaRPr lang="en-US"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484" name="Text Box 6"/>
          <p:cNvSpPr txBox="1">
            <a:spLocks noChangeArrowheads="1"/>
          </p:cNvSpPr>
          <p:nvPr/>
        </p:nvSpPr>
        <p:spPr bwMode="auto">
          <a:xfrm>
            <a:off x="609600" y="2743200"/>
            <a:ext cx="7772400" cy="2862263"/>
          </a:xfrm>
          <a:prstGeom prst="rect">
            <a:avLst/>
          </a:prstGeom>
          <a:noFill/>
          <a:ln w="9525">
            <a:noFill/>
            <a:miter lim="800000"/>
            <a:headEnd/>
            <a:tailEnd/>
          </a:ln>
        </p:spPr>
        <p:txBody>
          <a:bodyPr>
            <a:spAutoFit/>
          </a:bodyPr>
          <a:lstStyle/>
          <a:p>
            <a:pPr marL="287338" indent="-287338">
              <a:spcAft>
                <a:spcPct val="25000"/>
              </a:spcAft>
              <a:buClr>
                <a:srgbClr val="FFFF00"/>
              </a:buClr>
              <a:buFont typeface="Wingdings" pitchFamily="2" charset="2"/>
              <a:buChar char="§"/>
            </a:pPr>
            <a:r>
              <a:rPr lang="af-ZA" b="1">
                <a:solidFill>
                  <a:srgbClr val="002060"/>
                </a:solidFill>
                <a:latin typeface="Arial Narrow" pitchFamily="34" charset="0"/>
              </a:rPr>
              <a:t>Primitif yang </a:t>
            </a:r>
            <a:r>
              <a:rPr lang="af-ZA" b="1" i="1">
                <a:solidFill>
                  <a:srgbClr val="66FF33"/>
                </a:solidFill>
                <a:latin typeface="Arial Narrow" pitchFamily="34" charset="0"/>
              </a:rPr>
              <a:t>intermittent</a:t>
            </a:r>
            <a:r>
              <a:rPr lang="af-ZA" b="1">
                <a:solidFill>
                  <a:srgbClr val="002060"/>
                </a:solidFill>
                <a:latin typeface="Arial Narrow" pitchFamily="34" charset="0"/>
              </a:rPr>
              <a:t> (bekerja dengan sebentar-sebentar istirahat). </a:t>
            </a:r>
          </a:p>
          <a:p>
            <a:pPr marL="287338" indent="-287338">
              <a:spcAft>
                <a:spcPct val="25000"/>
              </a:spcAft>
              <a:buClr>
                <a:srgbClr val="FFFF00"/>
              </a:buClr>
              <a:buFont typeface="Wingdings" pitchFamily="2" charset="2"/>
              <a:buChar char="§"/>
            </a:pPr>
            <a:r>
              <a:rPr lang="af-ZA" b="1">
                <a:solidFill>
                  <a:srgbClr val="002060"/>
                </a:solidFill>
                <a:latin typeface="Arial Narrow" pitchFamily="34" charset="0"/>
              </a:rPr>
              <a:t>Tradisional dengan struktur-struktur bersifat pemerintahan politik yang berbeda-beda dan suatu kebudayaan “subyek”.</a:t>
            </a:r>
          </a:p>
          <a:p>
            <a:pPr marL="287338" indent="-287338">
              <a:spcAft>
                <a:spcPct val="25000"/>
              </a:spcAft>
              <a:buClr>
                <a:srgbClr val="FFFF00"/>
              </a:buClr>
              <a:buFont typeface="Wingdings" pitchFamily="2" charset="2"/>
              <a:buChar char="§"/>
            </a:pPr>
            <a:r>
              <a:rPr lang="af-ZA" b="1">
                <a:solidFill>
                  <a:srgbClr val="002060"/>
                </a:solidFill>
                <a:latin typeface="Arial Narrow" pitchFamily="34" charset="0"/>
              </a:rPr>
              <a:t>Modern di mana struktur-struktur politik yang berbeda-beda, berkembang dan mencerminkan aktivitas budaya politik “</a:t>
            </a:r>
            <a:r>
              <a:rPr lang="af-ZA" b="1" i="1">
                <a:solidFill>
                  <a:srgbClr val="66FF33"/>
                </a:solidFill>
                <a:latin typeface="Arial Narrow" pitchFamily="34" charset="0"/>
              </a:rPr>
              <a:t>participant</a:t>
            </a:r>
            <a:r>
              <a:rPr lang="af-ZA" b="1">
                <a:solidFill>
                  <a:srgbClr val="002060"/>
                </a:solidFill>
                <a:latin typeface="Arial Narrow" pitchFamily="34" charset="0"/>
              </a:rPr>
              <a:t>”.</a:t>
            </a:r>
            <a:endParaRPr lang="en-US" b="1">
              <a:solidFill>
                <a:srgbClr val="002060"/>
              </a:solidFill>
              <a:latin typeface="Arial Narrow" pitchFamily="34" charset="0"/>
            </a:endParaRPr>
          </a:p>
        </p:txBody>
      </p:sp>
    </p:spTree>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5"/>
          <p:cNvSpPr txBox="1">
            <a:spLocks noChangeArrowheads="1"/>
          </p:cNvSpPr>
          <p:nvPr/>
        </p:nvSpPr>
        <p:spPr bwMode="auto">
          <a:xfrm>
            <a:off x="762000" y="609600"/>
            <a:ext cx="5181600" cy="2139950"/>
          </a:xfrm>
          <a:prstGeom prst="rect">
            <a:avLst/>
          </a:prstGeom>
          <a:solidFill>
            <a:srgbClr val="CCFF99">
              <a:alpha val="31000"/>
            </a:srgbClr>
          </a:solidFill>
          <a:ln w="9525">
            <a:noFill/>
            <a:miter lim="800000"/>
            <a:headEnd/>
            <a:tailEnd/>
          </a:ln>
        </p:spPr>
        <p:txBody>
          <a:bodyPr>
            <a:spAutoFit/>
          </a:bodyPr>
          <a:lstStyle/>
          <a:p>
            <a:pPr marL="342900" indent="-342900">
              <a:spcAft>
                <a:spcPct val="15000"/>
              </a:spcAft>
              <a:defRPr/>
            </a:pPr>
            <a:r>
              <a:rPr lang="af-ZA" b="1" dirty="0">
                <a:effectLst>
                  <a:outerShdw blurRad="38100" dist="38100" dir="2700000" algn="tl">
                    <a:srgbClr val="000000">
                      <a:alpha val="43137"/>
                    </a:srgbClr>
                  </a:outerShdw>
                </a:effectLst>
                <a:latin typeface="Arial Narrow" pitchFamily="34" charset="0"/>
              </a:rPr>
              <a:t>Klasifikasi sistem politik menurut </a:t>
            </a:r>
            <a:r>
              <a:rPr lang="af-ZA" b="1" dirty="0">
                <a:solidFill>
                  <a:srgbClr val="66FF33"/>
                </a:solidFill>
                <a:effectLst>
                  <a:outerShdw blurRad="38100" dist="38100" dir="2700000" algn="tl">
                    <a:srgbClr val="000000">
                      <a:alpha val="43137"/>
                    </a:srgbClr>
                  </a:outerShdw>
                </a:effectLst>
                <a:latin typeface="Arial Narrow" pitchFamily="34" charset="0"/>
              </a:rPr>
              <a:t>Alfian</a:t>
            </a:r>
            <a:r>
              <a:rPr lang="af-ZA" b="1" dirty="0">
                <a:effectLst>
                  <a:outerShdw blurRad="38100" dist="38100" dir="2700000" algn="tl">
                    <a:srgbClr val="000000">
                      <a:alpha val="43137"/>
                    </a:srgbClr>
                  </a:outerShdw>
                </a:effectLst>
                <a:latin typeface="Arial Narrow" pitchFamily="34" charset="0"/>
              </a:rPr>
              <a:t> :</a:t>
            </a:r>
          </a:p>
          <a:p>
            <a:pPr marL="342900" indent="-342900">
              <a:spcAft>
                <a:spcPct val="15000"/>
              </a:spcAft>
              <a:buFontTx/>
              <a:buChar char="•"/>
              <a:defRPr/>
            </a:pPr>
            <a:r>
              <a:rPr lang="af-ZA" b="1" dirty="0">
                <a:effectLst>
                  <a:outerShdw blurRad="38100" dist="38100" dir="2700000" algn="tl">
                    <a:srgbClr val="000000">
                      <a:alpha val="43137"/>
                    </a:srgbClr>
                  </a:outerShdw>
                </a:effectLst>
                <a:latin typeface="Arial Narrow" pitchFamily="34" charset="0"/>
              </a:rPr>
              <a:t>Otoriter/Totaliter</a:t>
            </a:r>
          </a:p>
          <a:p>
            <a:pPr marL="342900" indent="-342900">
              <a:spcAft>
                <a:spcPct val="15000"/>
              </a:spcAft>
              <a:buFontTx/>
              <a:buChar char="•"/>
              <a:defRPr/>
            </a:pPr>
            <a:r>
              <a:rPr lang="af-ZA" b="1" dirty="0">
                <a:effectLst>
                  <a:outerShdw blurRad="38100" dist="38100" dir="2700000" algn="tl">
                    <a:srgbClr val="000000">
                      <a:alpha val="43137"/>
                    </a:srgbClr>
                  </a:outerShdw>
                </a:effectLst>
                <a:latin typeface="Arial Narrow" pitchFamily="34" charset="0"/>
              </a:rPr>
              <a:t>Anarki</a:t>
            </a:r>
          </a:p>
          <a:p>
            <a:pPr marL="342900" indent="-342900">
              <a:spcAft>
                <a:spcPct val="15000"/>
              </a:spcAft>
              <a:buFontTx/>
              <a:buChar char="•"/>
              <a:defRPr/>
            </a:pPr>
            <a:r>
              <a:rPr lang="af-ZA" b="1" dirty="0">
                <a:effectLst>
                  <a:outerShdw blurRad="38100" dist="38100" dir="2700000" algn="tl">
                    <a:srgbClr val="000000">
                      <a:alpha val="43137"/>
                    </a:srgbClr>
                  </a:outerShdw>
                </a:effectLst>
                <a:latin typeface="Arial Narrow" pitchFamily="34" charset="0"/>
              </a:rPr>
              <a:t>Demokrasi</a:t>
            </a:r>
          </a:p>
          <a:p>
            <a:pPr marL="342900" indent="-342900">
              <a:spcAft>
                <a:spcPct val="15000"/>
              </a:spcAft>
              <a:buFontTx/>
              <a:buChar char="•"/>
              <a:defRPr/>
            </a:pPr>
            <a:r>
              <a:rPr lang="af-ZA" b="1" dirty="0">
                <a:effectLst>
                  <a:outerShdw blurRad="38100" dist="38100" dir="2700000" algn="tl">
                    <a:srgbClr val="000000">
                      <a:alpha val="43137"/>
                    </a:srgbClr>
                  </a:outerShdw>
                </a:effectLst>
                <a:latin typeface="Arial Narrow" pitchFamily="34" charset="0"/>
              </a:rPr>
              <a:t>Demokrasi dalam transisi.</a:t>
            </a:r>
            <a:endParaRPr lang="en-US" b="1" dirty="0">
              <a:effectLst>
                <a:outerShdw blurRad="38100" dist="38100" dir="2700000" algn="tl">
                  <a:srgbClr val="000000">
                    <a:alpha val="43137"/>
                  </a:srgbClr>
                </a:outerShdw>
              </a:effectLst>
              <a:latin typeface="Arial Narrow" pitchFamily="34" charset="0"/>
            </a:endParaRPr>
          </a:p>
        </p:txBody>
      </p:sp>
      <p:sp>
        <p:nvSpPr>
          <p:cNvPr id="535558" name="Text Box 6"/>
          <p:cNvSpPr txBox="1">
            <a:spLocks noChangeArrowheads="1"/>
          </p:cNvSpPr>
          <p:nvPr/>
        </p:nvSpPr>
        <p:spPr bwMode="auto">
          <a:xfrm>
            <a:off x="3352800" y="3368675"/>
            <a:ext cx="4648200" cy="2603500"/>
          </a:xfrm>
          <a:prstGeom prst="rect">
            <a:avLst/>
          </a:prstGeom>
          <a:solidFill>
            <a:srgbClr val="CCFF99">
              <a:alpha val="22000"/>
            </a:srgbClr>
          </a:solidFill>
          <a:ln w="9525">
            <a:noFill/>
            <a:miter lim="800000"/>
            <a:headEnd/>
            <a:tailEnd/>
          </a:ln>
          <a:effectLst/>
        </p:spPr>
        <p:txBody>
          <a:bodyPr>
            <a:spAutoFit/>
          </a:bodyPr>
          <a:lstStyle/>
          <a:p>
            <a:pPr marL="342900" indent="-342900">
              <a:defRPr/>
            </a:pPr>
            <a:r>
              <a:rPr lang="af-ZA" b="1" dirty="0">
                <a:solidFill>
                  <a:srgbClr val="66FF33"/>
                </a:solidFill>
                <a:effectLst>
                  <a:outerShdw blurRad="38100" dist="38100" dir="2700000" algn="tl">
                    <a:srgbClr val="000000">
                      <a:alpha val="43137"/>
                    </a:srgbClr>
                  </a:outerShdw>
                </a:effectLst>
                <a:latin typeface="Arial Narrow" pitchFamily="34" charset="0"/>
              </a:rPr>
              <a:t>Ramlan Surbakti </a:t>
            </a:r>
            <a:r>
              <a:rPr lang="af-ZA" b="1" dirty="0">
                <a:effectLst>
                  <a:outerShdw blurRad="38100" dist="38100" dir="2700000" algn="tl">
                    <a:srgbClr val="000000">
                      <a:alpha val="43137"/>
                    </a:srgbClr>
                  </a:outerShdw>
                </a:effectLst>
                <a:latin typeface="Arial Narrow" pitchFamily="34" charset="0"/>
              </a:rPr>
              <a:t>mengklasifikasikan </a:t>
            </a:r>
          </a:p>
          <a:p>
            <a:pPr marL="342900" indent="-342900">
              <a:spcAft>
                <a:spcPct val="20000"/>
              </a:spcAft>
              <a:defRPr/>
            </a:pPr>
            <a:r>
              <a:rPr lang="af-ZA" b="1" dirty="0">
                <a:effectLst>
                  <a:outerShdw blurRad="38100" dist="38100" dir="2700000" algn="tl">
                    <a:srgbClr val="000000">
                      <a:alpha val="43137"/>
                    </a:srgbClr>
                  </a:outerShdw>
                </a:effectLst>
                <a:latin typeface="Arial Narrow" pitchFamily="34" charset="0"/>
              </a:rPr>
              <a:t>sistem politik dengan kriteria</a:t>
            </a:r>
            <a:r>
              <a:rPr lang="en-US" b="1" dirty="0">
                <a:effectLst>
                  <a:outerShdw blurRad="38100" dist="38100" dir="2700000" algn="tl">
                    <a:srgbClr val="000000">
                      <a:alpha val="43137"/>
                    </a:srgbClr>
                  </a:outerShdw>
                </a:effectLst>
                <a:latin typeface="Arial Narrow" pitchFamily="34" charset="0"/>
              </a:rPr>
              <a:t> :</a:t>
            </a:r>
          </a:p>
          <a:p>
            <a:pPr marL="342900" indent="-342900">
              <a:spcAft>
                <a:spcPct val="20000"/>
              </a:spcAft>
              <a:buFontTx/>
              <a:buAutoNum type="arabicPeriod"/>
              <a:defRPr/>
            </a:pPr>
            <a:r>
              <a:rPr lang="af-ZA" b="1" dirty="0">
                <a:effectLst>
                  <a:outerShdw blurRad="38100" dist="38100" dir="2700000" algn="tl">
                    <a:srgbClr val="000000">
                      <a:alpha val="43137"/>
                    </a:srgbClr>
                  </a:outerShdw>
                </a:effectLst>
                <a:latin typeface="Arial Narrow" pitchFamily="34" charset="0"/>
              </a:rPr>
              <a:t>Otokrasi Tradisional,</a:t>
            </a:r>
          </a:p>
          <a:p>
            <a:pPr marL="342900" indent="-342900">
              <a:spcAft>
                <a:spcPct val="20000"/>
              </a:spcAft>
              <a:buFontTx/>
              <a:buAutoNum type="arabicPeriod"/>
              <a:defRPr/>
            </a:pPr>
            <a:r>
              <a:rPr lang="af-ZA" b="1" dirty="0">
                <a:effectLst>
                  <a:outerShdw blurRad="38100" dist="38100" dir="2700000" algn="tl">
                    <a:srgbClr val="000000">
                      <a:alpha val="43137"/>
                    </a:srgbClr>
                  </a:outerShdw>
                </a:effectLst>
                <a:latin typeface="Arial Narrow" pitchFamily="34" charset="0"/>
              </a:rPr>
              <a:t>Totaliter,</a:t>
            </a:r>
          </a:p>
          <a:p>
            <a:pPr marL="342900" indent="-342900">
              <a:spcAft>
                <a:spcPct val="20000"/>
              </a:spcAft>
              <a:buFontTx/>
              <a:buAutoNum type="arabicPeriod"/>
              <a:defRPr/>
            </a:pPr>
            <a:r>
              <a:rPr lang="af-ZA" b="1" dirty="0">
                <a:effectLst>
                  <a:outerShdw blurRad="38100" dist="38100" dir="2700000" algn="tl">
                    <a:srgbClr val="000000">
                      <a:alpha val="43137"/>
                    </a:srgbClr>
                  </a:outerShdw>
                </a:effectLst>
                <a:latin typeface="Arial Narrow" pitchFamily="34" charset="0"/>
              </a:rPr>
              <a:t>Demokrasi,</a:t>
            </a:r>
          </a:p>
          <a:p>
            <a:pPr marL="342900" indent="-342900">
              <a:spcAft>
                <a:spcPct val="20000"/>
              </a:spcAft>
              <a:buFontTx/>
              <a:buAutoNum type="arabicPeriod"/>
              <a:defRPr/>
            </a:pPr>
            <a:r>
              <a:rPr lang="af-ZA" b="1" dirty="0">
                <a:effectLst>
                  <a:outerShdw blurRad="38100" dist="38100" dir="2700000" algn="tl">
                    <a:srgbClr val="000000">
                      <a:alpha val="43137"/>
                    </a:srgbClr>
                  </a:outerShdw>
                </a:effectLst>
                <a:latin typeface="Arial Narrow" pitchFamily="34" charset="0"/>
              </a:rPr>
              <a:t>Negara Berkembang</a:t>
            </a:r>
            <a:endParaRPr lang="en-US" b="1" dirty="0">
              <a:effectLst>
                <a:outerShdw blurRad="38100" dist="38100" dir="2700000" algn="tl">
                  <a:srgbClr val="000000">
                    <a:alpha val="43137"/>
                  </a:srgbClr>
                </a:outerShdw>
              </a:effectLst>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5"/>
          <p:cNvSpPr txBox="1">
            <a:spLocks noChangeArrowheads="1"/>
          </p:cNvSpPr>
          <p:nvPr/>
        </p:nvSpPr>
        <p:spPr bwMode="auto">
          <a:xfrm>
            <a:off x="304800" y="838200"/>
            <a:ext cx="7848600" cy="830263"/>
          </a:xfrm>
          <a:prstGeom prst="rect">
            <a:avLst/>
          </a:prstGeom>
          <a:noFill/>
          <a:ln w="9525">
            <a:noFill/>
            <a:miter lim="800000"/>
            <a:headEnd/>
            <a:tailEnd/>
          </a:ln>
        </p:spPr>
        <p:txBody>
          <a:bodyPr>
            <a:spAutoFit/>
          </a:bodyPr>
          <a:lstStyle/>
          <a:p>
            <a:pPr>
              <a:spcBef>
                <a:spcPct val="50000"/>
              </a:spcBef>
              <a:defRPr/>
            </a:pPr>
            <a:r>
              <a:rPr lang="sv-SE" b="1" dirty="0">
                <a:effectLst>
                  <a:outerShdw blurRad="38100" dist="38100" dir="2700000" algn="tl">
                    <a:srgbClr val="000000">
                      <a:alpha val="43137"/>
                    </a:srgbClr>
                  </a:outerShdw>
                </a:effectLst>
                <a:latin typeface="Arial Narrow" pitchFamily="34" charset="0"/>
              </a:rPr>
              <a:t>MENURUT </a:t>
            </a:r>
            <a:r>
              <a:rPr lang="sv-SE" b="1" i="1" dirty="0">
                <a:solidFill>
                  <a:srgbClr val="66FF33"/>
                </a:solidFill>
                <a:effectLst>
                  <a:outerShdw blurRad="38100" dist="38100" dir="2700000" algn="tl">
                    <a:srgbClr val="000000">
                      <a:alpha val="43137"/>
                    </a:srgbClr>
                  </a:outerShdw>
                </a:effectLst>
                <a:latin typeface="Arial Narrow" pitchFamily="34" charset="0"/>
              </a:rPr>
              <a:t>ALMOND</a:t>
            </a:r>
            <a:r>
              <a:rPr lang="sv-SE" b="1" i="1" dirty="0">
                <a:effectLst>
                  <a:outerShdw blurRad="38100" dist="38100" dir="2700000" algn="tl">
                    <a:srgbClr val="000000">
                      <a:alpha val="43137"/>
                    </a:srgbClr>
                  </a:outerShdw>
                </a:effectLst>
                <a:latin typeface="Arial Narrow" pitchFamily="34" charset="0"/>
              </a:rPr>
              <a:t> </a:t>
            </a:r>
            <a:r>
              <a:rPr lang="sv-SE" b="1" dirty="0">
                <a:effectLst>
                  <a:outerShdw blurRad="38100" dist="38100" dir="2700000" algn="tl">
                    <a:srgbClr val="000000">
                      <a:alpha val="43137"/>
                    </a:srgbClr>
                  </a:outerShdw>
                </a:effectLst>
                <a:latin typeface="Arial Narrow" pitchFamily="34" charset="0"/>
              </a:rPr>
              <a:t>DAN </a:t>
            </a:r>
            <a:r>
              <a:rPr lang="sv-SE" b="1" i="1" dirty="0">
                <a:solidFill>
                  <a:srgbClr val="66FF33"/>
                </a:solidFill>
                <a:effectLst>
                  <a:outerShdw blurRad="38100" dist="38100" dir="2700000" algn="tl">
                    <a:srgbClr val="000000">
                      <a:alpha val="43137"/>
                    </a:srgbClr>
                  </a:outerShdw>
                </a:effectLst>
                <a:latin typeface="Arial Narrow" pitchFamily="34" charset="0"/>
              </a:rPr>
              <a:t>COLEMAN,</a:t>
            </a:r>
            <a:r>
              <a:rPr lang="sv-SE" b="1" i="1" dirty="0">
                <a:solidFill>
                  <a:srgbClr val="A50021"/>
                </a:solidFill>
                <a:effectLst>
                  <a:outerShdw blurRad="38100" dist="38100" dir="2700000" algn="tl">
                    <a:srgbClr val="000000">
                      <a:alpha val="43137"/>
                    </a:srgbClr>
                  </a:outerShdw>
                </a:effectLst>
                <a:latin typeface="Arial Narrow" pitchFamily="34" charset="0"/>
              </a:rPr>
              <a:t> </a:t>
            </a:r>
            <a:r>
              <a:rPr lang="sv-SE" b="1" dirty="0">
                <a:effectLst>
                  <a:outerShdw blurRad="38100" dist="38100" dir="2700000" algn="tl">
                    <a:srgbClr val="000000">
                      <a:alpha val="43137"/>
                    </a:srgbClr>
                  </a:outerShdw>
                </a:effectLst>
                <a:latin typeface="Arial Narrow" pitchFamily="34" charset="0"/>
              </a:rPr>
              <a:t>MACAM-MACAM SISTEM POLITIK YANG BANYAK BERLAKU DI NEGARA BERKEMBANG</a:t>
            </a:r>
            <a:r>
              <a:rPr lang="en-US" b="1" dirty="0">
                <a:effectLst>
                  <a:outerShdw blurRad="38100" dist="38100" dir="2700000" algn="tl">
                    <a:srgbClr val="000000">
                      <a:alpha val="43137"/>
                    </a:srgbClr>
                  </a:outerShdw>
                </a:effectLst>
                <a:latin typeface="Arial Narrow" pitchFamily="34" charset="0"/>
              </a:rPr>
              <a:t>:</a:t>
            </a:r>
          </a:p>
        </p:txBody>
      </p:sp>
      <p:sp>
        <p:nvSpPr>
          <p:cNvPr id="21508" name="Text Box 6"/>
          <p:cNvSpPr txBox="1">
            <a:spLocks noChangeArrowheads="1"/>
          </p:cNvSpPr>
          <p:nvPr/>
        </p:nvSpPr>
        <p:spPr bwMode="auto">
          <a:xfrm>
            <a:off x="533400" y="2667000"/>
            <a:ext cx="4267200" cy="2705100"/>
          </a:xfrm>
          <a:prstGeom prst="rect">
            <a:avLst/>
          </a:prstGeom>
          <a:noFill/>
          <a:ln w="57150">
            <a:noFill/>
            <a:prstDash val="lgDashDotDot"/>
            <a:miter lim="800000"/>
            <a:headEnd/>
            <a:tailEnd/>
          </a:ln>
        </p:spPr>
        <p:txBody>
          <a:bodyPr>
            <a:spAutoFit/>
          </a:bodyPr>
          <a:lstStyle/>
          <a:p>
            <a:pPr marL="400050" indent="-400050">
              <a:spcBef>
                <a:spcPct val="50000"/>
              </a:spcBef>
              <a:buFontTx/>
              <a:buAutoNum type="arabicPeriod"/>
              <a:defRPr/>
            </a:pPr>
            <a:r>
              <a:rPr lang="sv-SE" b="1" dirty="0">
                <a:solidFill>
                  <a:srgbClr val="FFFF00"/>
                </a:solidFill>
                <a:effectLst>
                  <a:outerShdw blurRad="38100" dist="38100" dir="2700000" algn="tl">
                    <a:srgbClr val="000000">
                      <a:alpha val="43137"/>
                    </a:srgbClr>
                  </a:outerShdw>
                </a:effectLst>
                <a:latin typeface="Arial Narrow" pitchFamily="34" charset="0"/>
              </a:rPr>
              <a:t>Demokrasi Politik,</a:t>
            </a:r>
          </a:p>
          <a:p>
            <a:pPr marL="400050" indent="-400050">
              <a:spcBef>
                <a:spcPct val="50000"/>
              </a:spcBef>
              <a:buFontTx/>
              <a:buAutoNum type="arabicPeriod"/>
              <a:defRPr/>
            </a:pPr>
            <a:r>
              <a:rPr lang="sv-SE" b="1" dirty="0">
                <a:solidFill>
                  <a:srgbClr val="FFFF00"/>
                </a:solidFill>
                <a:effectLst>
                  <a:outerShdw blurRad="38100" dist="38100" dir="2700000" algn="tl">
                    <a:srgbClr val="000000">
                      <a:alpha val="43137"/>
                    </a:srgbClr>
                  </a:outerShdw>
                </a:effectLst>
                <a:latin typeface="Arial Narrow" pitchFamily="34" charset="0"/>
              </a:rPr>
              <a:t>Demokrasi Terpimpin,</a:t>
            </a:r>
          </a:p>
          <a:p>
            <a:pPr marL="400050" indent="-400050">
              <a:spcBef>
                <a:spcPct val="50000"/>
              </a:spcBef>
              <a:buFontTx/>
              <a:buAutoNum type="arabicPeriod"/>
              <a:defRPr/>
            </a:pPr>
            <a:r>
              <a:rPr lang="sv-SE" b="1" dirty="0">
                <a:solidFill>
                  <a:srgbClr val="FFFF00"/>
                </a:solidFill>
                <a:effectLst>
                  <a:outerShdw blurRad="38100" dist="38100" dir="2700000" algn="tl">
                    <a:srgbClr val="000000">
                      <a:alpha val="43137"/>
                    </a:srgbClr>
                  </a:outerShdw>
                </a:effectLst>
                <a:latin typeface="Arial Narrow" pitchFamily="34" charset="0"/>
              </a:rPr>
              <a:t>Oligarki Pembangunan,</a:t>
            </a:r>
          </a:p>
          <a:p>
            <a:pPr marL="400050" indent="-400050">
              <a:spcBef>
                <a:spcPct val="50000"/>
              </a:spcBef>
              <a:buFontTx/>
              <a:buAutoNum type="arabicPeriod"/>
              <a:defRPr/>
            </a:pPr>
            <a:r>
              <a:rPr lang="sv-SE" b="1" dirty="0">
                <a:solidFill>
                  <a:srgbClr val="FFFF00"/>
                </a:solidFill>
                <a:effectLst>
                  <a:outerShdw blurRad="38100" dist="38100" dir="2700000" algn="tl">
                    <a:srgbClr val="000000">
                      <a:alpha val="43137"/>
                    </a:srgbClr>
                  </a:outerShdw>
                </a:effectLst>
                <a:latin typeface="Arial Narrow" pitchFamily="34" charset="0"/>
              </a:rPr>
              <a:t>Oligarki Totaliter,</a:t>
            </a:r>
          </a:p>
          <a:p>
            <a:pPr marL="400050" indent="-400050">
              <a:spcBef>
                <a:spcPct val="50000"/>
              </a:spcBef>
              <a:buFontTx/>
              <a:buAutoNum type="arabicPeriod"/>
              <a:defRPr/>
            </a:pPr>
            <a:r>
              <a:rPr lang="sv-SE" b="1" dirty="0">
                <a:solidFill>
                  <a:srgbClr val="FFFF00"/>
                </a:solidFill>
                <a:effectLst>
                  <a:outerShdw blurRad="38100" dist="38100" dir="2700000" algn="tl">
                    <a:srgbClr val="000000">
                      <a:alpha val="43137"/>
                    </a:srgbClr>
                  </a:outerShdw>
                </a:effectLst>
                <a:latin typeface="Arial Narrow" pitchFamily="34" charset="0"/>
              </a:rPr>
              <a:t>Oligarki Tradisional</a:t>
            </a:r>
            <a:endParaRPr lang="en-US" b="1" dirty="0">
              <a:solidFill>
                <a:srgbClr val="FFFF0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685800" y="614363"/>
            <a:ext cx="5486400" cy="466725"/>
          </a:xfrm>
          <a:prstGeom prst="rect">
            <a:avLst/>
          </a:prstGeom>
          <a:noFill/>
          <a:ln w="9525">
            <a:noFill/>
            <a:miter lim="800000"/>
            <a:headEnd/>
            <a:tailEnd/>
          </a:ln>
        </p:spPr>
        <p:txBody>
          <a:bodyPr>
            <a:spAutoFit/>
          </a:bodyPr>
          <a:lstStyle/>
          <a:p>
            <a:pPr eaLnBrk="1" hangingPunct="1">
              <a:spcBef>
                <a:spcPct val="50000"/>
              </a:spcBef>
            </a:pPr>
            <a:r>
              <a:rPr lang="fi-FI" b="1">
                <a:solidFill>
                  <a:srgbClr val="FFFF00"/>
                </a:solidFill>
                <a:latin typeface="Arial Narrow" pitchFamily="34" charset="0"/>
              </a:rPr>
              <a:t>D. DEMOKRASI SEBAGAI SISTEM POLITIK</a:t>
            </a:r>
            <a:endParaRPr lang="en-US" b="1">
              <a:solidFill>
                <a:srgbClr val="FFFF00"/>
              </a:solidFill>
              <a:latin typeface="Arial Narrow" pitchFamily="34" charset="0"/>
            </a:endParaRPr>
          </a:p>
        </p:txBody>
      </p:sp>
      <p:sp>
        <p:nvSpPr>
          <p:cNvPr id="537606" name="Text Box 6"/>
          <p:cNvSpPr txBox="1">
            <a:spLocks noChangeArrowheads="1"/>
          </p:cNvSpPr>
          <p:nvPr/>
        </p:nvSpPr>
        <p:spPr bwMode="auto">
          <a:xfrm>
            <a:off x="685800" y="1447800"/>
            <a:ext cx="8153400" cy="4491038"/>
          </a:xfrm>
          <a:prstGeom prst="rect">
            <a:avLst/>
          </a:prstGeom>
          <a:noFill/>
          <a:ln w="9525">
            <a:noFill/>
            <a:miter lim="800000"/>
            <a:headEnd/>
            <a:tailEnd/>
          </a:ln>
          <a:effectLst/>
        </p:spPr>
        <p:txBody>
          <a:bodyPr>
            <a:spAutoFit/>
          </a:bodyPr>
          <a:lstStyle/>
          <a:p>
            <a:pPr marL="342900" indent="-342900">
              <a:defRPr/>
            </a:pPr>
            <a:r>
              <a:rPr lang="af-ZA" b="1" dirty="0">
                <a:solidFill>
                  <a:srgbClr val="66FF33"/>
                </a:solidFill>
                <a:latin typeface="Arial Narrow" pitchFamily="34" charset="0"/>
              </a:rPr>
              <a:t>Menurut Bingham Powel, Jr., sistem politik </a:t>
            </a:r>
          </a:p>
          <a:p>
            <a:pPr marL="342900" indent="-342900">
              <a:spcAft>
                <a:spcPct val="30000"/>
              </a:spcAft>
              <a:defRPr/>
            </a:pPr>
            <a:r>
              <a:rPr lang="af-ZA" b="1" dirty="0">
                <a:solidFill>
                  <a:srgbClr val="66FF33"/>
                </a:solidFill>
                <a:latin typeface="Arial Narrow" pitchFamily="34" charset="0"/>
              </a:rPr>
              <a:t>demokrasi ditandai :</a:t>
            </a:r>
          </a:p>
          <a:p>
            <a:pPr marL="342900" indent="-342900">
              <a:spcAft>
                <a:spcPct val="30000"/>
              </a:spcAft>
              <a:buFontTx/>
              <a:buChar char="•"/>
              <a:defRPr/>
            </a:pPr>
            <a:r>
              <a:rPr lang="af-ZA" sz="2000" b="1" dirty="0">
                <a:solidFill>
                  <a:schemeClr val="tx1">
                    <a:lumMod val="95000"/>
                    <a:lumOff val="5000"/>
                  </a:schemeClr>
                </a:solidFill>
                <a:latin typeface="Arial Narrow" pitchFamily="34" charset="0"/>
              </a:rPr>
              <a:t>Legitimasi pemerintah didasarkan pada klaim bahwa pemerintah tersebut mewakili keinginan rakyatnya. </a:t>
            </a:r>
          </a:p>
          <a:p>
            <a:pPr marL="342900" indent="-342900">
              <a:spcAft>
                <a:spcPct val="30000"/>
              </a:spcAft>
              <a:buFontTx/>
              <a:buChar char="•"/>
              <a:defRPr/>
            </a:pPr>
            <a:r>
              <a:rPr lang="af-ZA" sz="2000" b="1" dirty="0">
                <a:solidFill>
                  <a:schemeClr val="bg1"/>
                </a:solidFill>
                <a:latin typeface="Arial Narrow" pitchFamily="34" charset="0"/>
              </a:rPr>
              <a:t>Pengaturan yang mengorganisasikan perundingan untuk mem-peroleh legitimasi, dilaksanakan melalui pemilu. </a:t>
            </a:r>
          </a:p>
          <a:p>
            <a:pPr marL="342900" indent="-342900">
              <a:spcAft>
                <a:spcPct val="30000"/>
              </a:spcAft>
              <a:buFontTx/>
              <a:buChar char="•"/>
              <a:defRPr/>
            </a:pPr>
            <a:r>
              <a:rPr lang="af-ZA" sz="2000" b="1" dirty="0">
                <a:solidFill>
                  <a:schemeClr val="tx1">
                    <a:lumMod val="95000"/>
                    <a:lumOff val="5000"/>
                  </a:schemeClr>
                </a:solidFill>
                <a:latin typeface="Arial Narrow" pitchFamily="34" charset="0"/>
              </a:rPr>
              <a:t>Sebagian besar orang dewasa dapat mengikuti proses pemili-han (memilih/dipilih).</a:t>
            </a:r>
          </a:p>
          <a:p>
            <a:pPr marL="342900" indent="-342900">
              <a:spcAft>
                <a:spcPct val="30000"/>
              </a:spcAft>
              <a:buFontTx/>
              <a:buChar char="•"/>
              <a:defRPr/>
            </a:pPr>
            <a:r>
              <a:rPr lang="af-ZA" sz="2000" b="1" dirty="0">
                <a:solidFill>
                  <a:schemeClr val="bg1"/>
                </a:solidFill>
                <a:latin typeface="Arial Narrow" pitchFamily="34" charset="0"/>
              </a:rPr>
              <a:t>Penduduk memilih secara rahasia dan tanpa dipaksa.</a:t>
            </a:r>
          </a:p>
          <a:p>
            <a:pPr marL="342900" indent="-342900">
              <a:spcAft>
                <a:spcPct val="30000"/>
              </a:spcAft>
              <a:buFontTx/>
              <a:buChar char="•"/>
              <a:defRPr/>
            </a:pPr>
            <a:r>
              <a:rPr lang="af-ZA" sz="2000" b="1" dirty="0">
                <a:solidFill>
                  <a:schemeClr val="tx1">
                    <a:lumMod val="95000"/>
                    <a:lumOff val="5000"/>
                  </a:schemeClr>
                </a:solidFill>
                <a:latin typeface="Arial Narrow" pitchFamily="34" charset="0"/>
              </a:rPr>
              <a:t>Masyarakat dan pemimpin menikmati hak-hak dasar (kebebasan berbicara, berorganisasi dan pers). Setiap partai politik berusaha untuk memperoleh dukungan.</a:t>
            </a:r>
            <a:endParaRPr lang="en-US" sz="2000" b="1" dirty="0">
              <a:solidFill>
                <a:schemeClr val="tx1">
                  <a:lumMod val="95000"/>
                  <a:lumOff val="5000"/>
                </a:schemeClr>
              </a:solidFill>
              <a:latin typeface="Arial Narrow" pitchFamily="34" charset="0"/>
            </a:endParaRPr>
          </a:p>
        </p:txBody>
      </p:sp>
    </p:spTree>
  </p:cSld>
  <p:clrMapOvr>
    <a:masterClrMapping/>
  </p:clrMapOvr>
  <p:transition spd="slow">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7200" y="1676400"/>
            <a:ext cx="3429000" cy="466725"/>
          </a:xfrm>
          <a:prstGeom prst="rect">
            <a:avLst/>
          </a:prstGeom>
          <a:noFill/>
          <a:ln w="9525">
            <a:noFill/>
            <a:miter lim="800000"/>
            <a:headEnd/>
            <a:tailEnd/>
          </a:ln>
        </p:spPr>
        <p:txBody>
          <a:bodyPr>
            <a:spAutoFit/>
          </a:bodyPr>
          <a:lstStyle/>
          <a:p>
            <a:pPr eaLnBrk="1" hangingPunct="1">
              <a:spcBef>
                <a:spcPct val="50000"/>
              </a:spcBef>
            </a:pPr>
            <a:r>
              <a:rPr lang="fi-FI" b="1">
                <a:solidFill>
                  <a:schemeClr val="bg1"/>
                </a:solidFill>
                <a:latin typeface="Arial Narrow" pitchFamily="34" charset="0"/>
              </a:rPr>
              <a:t>a. Infrastruktur Politik</a:t>
            </a:r>
            <a:endParaRPr lang="en-US" b="1">
              <a:solidFill>
                <a:schemeClr val="bg1"/>
              </a:solidFill>
              <a:latin typeface="Arial Narrow" pitchFamily="34" charset="0"/>
            </a:endParaRPr>
          </a:p>
        </p:txBody>
      </p:sp>
      <p:sp>
        <p:nvSpPr>
          <p:cNvPr id="508936" name="Text Box 8"/>
          <p:cNvSpPr txBox="1">
            <a:spLocks noChangeArrowheads="1"/>
          </p:cNvSpPr>
          <p:nvPr/>
        </p:nvSpPr>
        <p:spPr bwMode="auto">
          <a:xfrm>
            <a:off x="533400" y="2697163"/>
            <a:ext cx="8229600" cy="2603500"/>
          </a:xfrm>
          <a:prstGeom prst="rect">
            <a:avLst/>
          </a:prstGeom>
          <a:solidFill>
            <a:schemeClr val="tx2">
              <a:lumMod val="50000"/>
              <a:alpha val="31000"/>
            </a:schemeClr>
          </a:solidFill>
          <a:ln w="9525">
            <a:noFill/>
            <a:miter lim="800000"/>
            <a:headEnd/>
            <a:tailEnd/>
          </a:ln>
          <a:effectLst/>
        </p:spPr>
        <p:txBody>
          <a:bodyPr>
            <a:spAutoFit/>
          </a:bodyPr>
          <a:lstStyle/>
          <a:p>
            <a:pPr marL="463550" indent="-463550">
              <a:defRPr/>
            </a:pPr>
            <a:r>
              <a:rPr lang="af-ZA" b="1" dirty="0">
                <a:solidFill>
                  <a:srgbClr val="FFFF66"/>
                </a:solidFill>
                <a:latin typeface="Arial Narrow" pitchFamily="34" charset="0"/>
              </a:rPr>
              <a:t>Berdasarkan teori politik, infra struktur politik mencakup :</a:t>
            </a:r>
            <a:r>
              <a:rPr lang="af-ZA" sz="2000" b="1" dirty="0">
                <a:solidFill>
                  <a:srgbClr val="FFFF66"/>
                </a:solidFill>
                <a:latin typeface="Arial Narrow" pitchFamily="34" charset="0"/>
              </a:rPr>
              <a:t> </a:t>
            </a:r>
          </a:p>
          <a:p>
            <a:pPr marL="463550" indent="-463550">
              <a:spcAft>
                <a:spcPct val="20000"/>
              </a:spcAft>
              <a:buFontTx/>
              <a:buAutoNum type="alphaLcPeriod"/>
              <a:defRPr/>
            </a:pPr>
            <a:r>
              <a:rPr lang="af-ZA" b="1" dirty="0">
                <a:solidFill>
                  <a:schemeClr val="bg1"/>
                </a:solidFill>
                <a:latin typeface="Arial Narrow" pitchFamily="34" charset="0"/>
              </a:rPr>
              <a:t>Partai politik (</a:t>
            </a:r>
            <a:r>
              <a:rPr lang="af-ZA" b="1" i="1" dirty="0">
                <a:solidFill>
                  <a:schemeClr val="bg1"/>
                </a:solidFill>
                <a:latin typeface="Arial Narrow" pitchFamily="34" charset="0"/>
              </a:rPr>
              <a:t>political party</a:t>
            </a:r>
            <a:r>
              <a:rPr lang="af-ZA" b="1" dirty="0">
                <a:solidFill>
                  <a:schemeClr val="bg1"/>
                </a:solidFill>
                <a:latin typeface="Arial Narrow" pitchFamily="34" charset="0"/>
              </a:rPr>
              <a:t>), </a:t>
            </a:r>
          </a:p>
          <a:p>
            <a:pPr marL="463550" indent="-463550">
              <a:spcAft>
                <a:spcPct val="20000"/>
              </a:spcAft>
              <a:buFontTx/>
              <a:buAutoNum type="alphaLcPeriod"/>
              <a:defRPr/>
            </a:pPr>
            <a:r>
              <a:rPr lang="af-ZA" b="1" dirty="0">
                <a:solidFill>
                  <a:schemeClr val="bg1"/>
                </a:solidFill>
                <a:latin typeface="Arial Narrow" pitchFamily="34" charset="0"/>
              </a:rPr>
              <a:t>Kelompok kepentingan (</a:t>
            </a:r>
            <a:r>
              <a:rPr lang="af-ZA" b="1" i="1" dirty="0">
                <a:solidFill>
                  <a:schemeClr val="bg1"/>
                </a:solidFill>
                <a:latin typeface="Arial Narrow" pitchFamily="34" charset="0"/>
              </a:rPr>
              <a:t>interest group</a:t>
            </a:r>
            <a:r>
              <a:rPr lang="af-ZA" b="1" dirty="0">
                <a:solidFill>
                  <a:schemeClr val="bg1"/>
                </a:solidFill>
                <a:latin typeface="Arial Narrow" pitchFamily="34" charset="0"/>
              </a:rPr>
              <a:t>), </a:t>
            </a:r>
          </a:p>
          <a:p>
            <a:pPr marL="463550" indent="-463550">
              <a:spcAft>
                <a:spcPct val="20000"/>
              </a:spcAft>
              <a:buFontTx/>
              <a:buAutoNum type="alphaLcPeriod"/>
              <a:defRPr/>
            </a:pPr>
            <a:r>
              <a:rPr lang="af-ZA" b="1" dirty="0">
                <a:solidFill>
                  <a:schemeClr val="bg1"/>
                </a:solidFill>
                <a:latin typeface="Arial Narrow" pitchFamily="34" charset="0"/>
              </a:rPr>
              <a:t>Kelompok penekan (</a:t>
            </a:r>
            <a:r>
              <a:rPr lang="af-ZA" b="1" i="1" dirty="0">
                <a:solidFill>
                  <a:schemeClr val="bg1"/>
                </a:solidFill>
                <a:latin typeface="Arial Narrow" pitchFamily="34" charset="0"/>
              </a:rPr>
              <a:t>pressure group</a:t>
            </a:r>
            <a:r>
              <a:rPr lang="af-ZA" b="1" dirty="0">
                <a:solidFill>
                  <a:schemeClr val="bg1"/>
                </a:solidFill>
                <a:latin typeface="Arial Narrow" pitchFamily="34" charset="0"/>
              </a:rPr>
              <a:t>), </a:t>
            </a:r>
          </a:p>
          <a:p>
            <a:pPr marL="463550" indent="-463550">
              <a:spcAft>
                <a:spcPct val="20000"/>
              </a:spcAft>
              <a:buFontTx/>
              <a:buAutoNum type="alphaLcPeriod"/>
              <a:defRPr/>
            </a:pPr>
            <a:r>
              <a:rPr lang="af-ZA" b="1" dirty="0">
                <a:solidFill>
                  <a:schemeClr val="bg1"/>
                </a:solidFill>
                <a:latin typeface="Arial Narrow" pitchFamily="34" charset="0"/>
              </a:rPr>
              <a:t>Media komunikasi politik (</a:t>
            </a:r>
            <a:r>
              <a:rPr lang="af-ZA" b="1" i="1" dirty="0">
                <a:solidFill>
                  <a:schemeClr val="bg1"/>
                </a:solidFill>
                <a:latin typeface="Arial Narrow" pitchFamily="34" charset="0"/>
              </a:rPr>
              <a:t>political communication media</a:t>
            </a:r>
            <a:r>
              <a:rPr lang="af-ZA" b="1" dirty="0">
                <a:solidFill>
                  <a:schemeClr val="bg1"/>
                </a:solidFill>
                <a:latin typeface="Arial Narrow" pitchFamily="34" charset="0"/>
              </a:rPr>
              <a:t>), dan </a:t>
            </a:r>
          </a:p>
          <a:p>
            <a:pPr marL="463550" indent="-463550">
              <a:spcAft>
                <a:spcPct val="20000"/>
              </a:spcAft>
              <a:buFontTx/>
              <a:buAutoNum type="alphaLcPeriod"/>
              <a:defRPr/>
            </a:pPr>
            <a:r>
              <a:rPr lang="af-ZA" b="1" dirty="0">
                <a:solidFill>
                  <a:schemeClr val="bg1"/>
                </a:solidFill>
                <a:latin typeface="Arial Narrow" pitchFamily="34" charset="0"/>
              </a:rPr>
              <a:t>Tokoh politik (</a:t>
            </a:r>
            <a:r>
              <a:rPr lang="af-ZA" b="1" i="1" dirty="0">
                <a:solidFill>
                  <a:schemeClr val="bg1"/>
                </a:solidFill>
                <a:latin typeface="Arial Narrow" pitchFamily="34" charset="0"/>
              </a:rPr>
              <a:t>political figure</a:t>
            </a:r>
            <a:r>
              <a:rPr lang="af-ZA" b="1" dirty="0">
                <a:solidFill>
                  <a:schemeClr val="bg1"/>
                </a:solidFill>
                <a:latin typeface="Arial Narrow" pitchFamily="34" charset="0"/>
              </a:rPr>
              <a:t>).</a:t>
            </a:r>
            <a:r>
              <a:rPr lang="en-US" b="1" dirty="0">
                <a:solidFill>
                  <a:schemeClr val="bg1"/>
                </a:solidFill>
                <a:latin typeface="Arial Narrow" pitchFamily="34" charset="0"/>
              </a:rPr>
              <a:t> </a:t>
            </a:r>
          </a:p>
        </p:txBody>
      </p:sp>
      <p:sp>
        <p:nvSpPr>
          <p:cNvPr id="24581" name="Text Box 9"/>
          <p:cNvSpPr txBox="1">
            <a:spLocks noChangeArrowheads="1"/>
          </p:cNvSpPr>
          <p:nvPr/>
        </p:nvSpPr>
        <p:spPr bwMode="auto">
          <a:xfrm>
            <a:off x="609600" y="457200"/>
            <a:ext cx="7848600" cy="954088"/>
          </a:xfrm>
          <a:prstGeom prst="rect">
            <a:avLst/>
          </a:prstGeom>
          <a:solidFill>
            <a:schemeClr val="tx2">
              <a:lumMod val="50000"/>
              <a:alpha val="27000"/>
            </a:schemeClr>
          </a:solidFill>
          <a:ln w="9525">
            <a:noFill/>
            <a:miter lim="800000"/>
            <a:headEnd/>
            <a:tailEnd/>
          </a:ln>
        </p:spPr>
        <p:txBody>
          <a:bodyPr>
            <a:spAutoFit/>
          </a:bodyPr>
          <a:lstStyle/>
          <a:p>
            <a:pPr marL="342900" indent="-342900">
              <a:spcBef>
                <a:spcPct val="50000"/>
              </a:spcBef>
              <a:defRPr/>
            </a:pPr>
            <a:r>
              <a:rPr lang="sv-SE" sz="2800" b="1" dirty="0">
                <a:solidFill>
                  <a:srgbClr val="FFFF00"/>
                </a:solidFill>
                <a:latin typeface="Arial Narrow" pitchFamily="34" charset="0"/>
              </a:rPr>
              <a:t>2. SUPRA STRUKTUR DAN INFRA STRUKTUR POLITIK DI INDONESIA</a:t>
            </a:r>
            <a:endParaRPr lang="en-US" sz="2800" b="1" dirty="0">
              <a:solidFill>
                <a:srgbClr val="FFFF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85800" y="685800"/>
            <a:ext cx="7924800" cy="1200150"/>
          </a:xfrm>
          <a:prstGeom prst="rect">
            <a:avLst/>
          </a:prstGeom>
          <a:noFill/>
          <a:ln w="57150">
            <a:noFill/>
            <a:prstDash val="dashDot"/>
            <a:miter lim="800000"/>
            <a:headEnd/>
            <a:tailEnd/>
          </a:ln>
        </p:spPr>
        <p:txBody>
          <a:bodyPr>
            <a:spAutoFit/>
          </a:bodyPr>
          <a:lstStyle/>
          <a:p>
            <a:r>
              <a:rPr lang="af-ZA" b="1">
                <a:solidFill>
                  <a:srgbClr val="FFFF66"/>
                </a:solidFill>
                <a:latin typeface="Arial Narrow" pitchFamily="34" charset="0"/>
              </a:rPr>
              <a:t>Hak dasar sebagai bangsa yang merdeka dan berdaulat serta bebas dari segala macam bentuk penjajahan (Pembukaan UUD 1945, alinea I), dan hak dasar sebagai warga negara :</a:t>
            </a:r>
            <a:endParaRPr lang="sv-SE" b="1">
              <a:solidFill>
                <a:srgbClr val="FFFF66"/>
              </a:solidFill>
              <a:latin typeface="Arial Narrow" pitchFamily="34" charset="0"/>
            </a:endParaRPr>
          </a:p>
        </p:txBody>
      </p:sp>
      <p:sp>
        <p:nvSpPr>
          <p:cNvPr id="25603" name="Text Box 3"/>
          <p:cNvSpPr txBox="1">
            <a:spLocks noChangeArrowheads="1"/>
          </p:cNvSpPr>
          <p:nvPr/>
        </p:nvSpPr>
        <p:spPr bwMode="auto">
          <a:xfrm>
            <a:off x="609600" y="2362200"/>
            <a:ext cx="8001000" cy="4094163"/>
          </a:xfrm>
          <a:prstGeom prst="rect">
            <a:avLst/>
          </a:prstGeom>
          <a:solidFill>
            <a:schemeClr val="accent2">
              <a:lumMod val="50000"/>
              <a:alpha val="31000"/>
            </a:schemeClr>
          </a:solidFill>
          <a:ln w="9525">
            <a:noFill/>
            <a:miter lim="800000"/>
            <a:headEnd/>
            <a:tailEnd/>
          </a:ln>
        </p:spPr>
        <p:txBody>
          <a:bodyPr>
            <a:spAutoFit/>
          </a:bodyPr>
          <a:lstStyle/>
          <a:p>
            <a:pPr marL="287338" indent="-287338">
              <a:spcAft>
                <a:spcPct val="20000"/>
              </a:spcAft>
              <a:buFontTx/>
              <a:buChar char="•"/>
              <a:defRPr/>
            </a:pPr>
            <a:r>
              <a:rPr lang="sv-SE" sz="2000" b="1" dirty="0">
                <a:solidFill>
                  <a:schemeClr val="bg1"/>
                </a:solidFill>
                <a:latin typeface="Arial Narrow" pitchFamily="34" charset="0"/>
              </a:rPr>
              <a:t>Sebagai warga negara dan penduduk Indonesia (Pasal 26), </a:t>
            </a:r>
          </a:p>
          <a:p>
            <a:pPr marL="287338" indent="-287338">
              <a:spcAft>
                <a:spcPct val="20000"/>
              </a:spcAft>
              <a:buFontTx/>
              <a:buChar char="•"/>
              <a:defRPr/>
            </a:pPr>
            <a:r>
              <a:rPr lang="sv-SE" sz="2000" b="1" dirty="0">
                <a:solidFill>
                  <a:schemeClr val="bg1"/>
                </a:solidFill>
                <a:latin typeface="Arial Narrow" pitchFamily="34" charset="0"/>
              </a:rPr>
              <a:t>Bersamaan kedudukan dalam hukum dan pemerintahan (Pasal 27 ayat (1)), </a:t>
            </a:r>
          </a:p>
          <a:p>
            <a:pPr marL="287338" indent="-287338">
              <a:spcAft>
                <a:spcPct val="20000"/>
              </a:spcAft>
              <a:buFontTx/>
              <a:buChar char="•"/>
              <a:defRPr/>
            </a:pPr>
            <a:r>
              <a:rPr lang="sv-SE" sz="2000" b="1" dirty="0">
                <a:solidFill>
                  <a:schemeClr val="bg1"/>
                </a:solidFill>
                <a:latin typeface="Arial Narrow" pitchFamily="34" charset="0"/>
              </a:rPr>
              <a:t>Memperoleh pekerjaan dan penghidupan yang layak (Pasa 27 ayat 2),</a:t>
            </a:r>
          </a:p>
          <a:p>
            <a:pPr marL="287338" indent="-287338">
              <a:spcAft>
                <a:spcPct val="20000"/>
              </a:spcAft>
              <a:buFontTx/>
              <a:buChar char="•"/>
              <a:defRPr/>
            </a:pPr>
            <a:r>
              <a:rPr lang="sv-SE" sz="2000" b="1" dirty="0">
                <a:solidFill>
                  <a:schemeClr val="bg1"/>
                </a:solidFill>
                <a:latin typeface="Arial Narrow" pitchFamily="34" charset="0"/>
              </a:rPr>
              <a:t>Kemerdekaan berserikat, mengeluarkan pikiran lisan dan tulisan (Pasal 28), </a:t>
            </a:r>
          </a:p>
          <a:p>
            <a:pPr marL="287338" indent="-287338">
              <a:spcAft>
                <a:spcPct val="20000"/>
              </a:spcAft>
              <a:buFontTx/>
              <a:buChar char="•"/>
              <a:defRPr/>
            </a:pPr>
            <a:r>
              <a:rPr lang="sv-SE" sz="2000" b="1" dirty="0">
                <a:solidFill>
                  <a:schemeClr val="bg1"/>
                </a:solidFill>
                <a:latin typeface="Arial Narrow" pitchFamily="34" charset="0"/>
              </a:rPr>
              <a:t>Mempertahankan hidup sebagai hak asasi manusia (Pasal 28A)</a:t>
            </a:r>
          </a:p>
          <a:p>
            <a:pPr marL="287338" indent="-287338">
              <a:spcAft>
                <a:spcPct val="20000"/>
              </a:spcAft>
              <a:buFontTx/>
              <a:buChar char="•"/>
              <a:defRPr/>
            </a:pPr>
            <a:r>
              <a:rPr lang="sv-SE" sz="2000" b="1" dirty="0">
                <a:solidFill>
                  <a:schemeClr val="bg1"/>
                </a:solidFill>
                <a:latin typeface="Arial Narrow" pitchFamily="34" charset="0"/>
              </a:rPr>
              <a:t>Jaminan beragama dan pelaksanaanya (Pasal 29 ayat (2)), </a:t>
            </a:r>
          </a:p>
          <a:p>
            <a:pPr marL="287338" indent="-287338">
              <a:spcAft>
                <a:spcPct val="20000"/>
              </a:spcAft>
              <a:buFontTx/>
              <a:buChar char="•"/>
              <a:defRPr/>
            </a:pPr>
            <a:r>
              <a:rPr lang="sv-SE" sz="2000" b="1" dirty="0">
                <a:solidFill>
                  <a:schemeClr val="bg1"/>
                </a:solidFill>
                <a:latin typeface="Arial Narrow" pitchFamily="34" charset="0"/>
              </a:rPr>
              <a:t>Ikut serta dalam usaha hankam negara (Pasal 30), </a:t>
            </a:r>
          </a:p>
          <a:p>
            <a:pPr marL="287338" indent="-287338">
              <a:spcAft>
                <a:spcPct val="20000"/>
              </a:spcAft>
              <a:buFontTx/>
              <a:buChar char="•"/>
              <a:defRPr/>
            </a:pPr>
            <a:r>
              <a:rPr lang="sv-SE" sz="2000" b="1" dirty="0">
                <a:solidFill>
                  <a:schemeClr val="bg1"/>
                </a:solidFill>
                <a:latin typeface="Arial Narrow" pitchFamily="34" charset="0"/>
              </a:rPr>
              <a:t>Mendapat pendidikan (Pasal 31), </a:t>
            </a:r>
            <a:endParaRPr lang="af-ZA" sz="2000" b="1" dirty="0">
              <a:solidFill>
                <a:schemeClr val="bg1"/>
              </a:solidFill>
              <a:latin typeface="Arial Narrow" pitchFamily="34" charset="0"/>
            </a:endParaRPr>
          </a:p>
          <a:p>
            <a:pPr marL="287338" indent="-287338">
              <a:spcAft>
                <a:spcPct val="20000"/>
              </a:spcAft>
              <a:buFontTx/>
              <a:buChar char="•"/>
              <a:defRPr/>
            </a:pPr>
            <a:r>
              <a:rPr lang="af-ZA" sz="2000" b="1" dirty="0">
                <a:solidFill>
                  <a:schemeClr val="bg1"/>
                </a:solidFill>
                <a:latin typeface="Arial Narrow" pitchFamily="34" charset="0"/>
              </a:rPr>
              <a:t>Mengembangkan kebudayaan nasional (Pasal 32), </a:t>
            </a:r>
            <a:endParaRPr lang="sv-SE" sz="2000" b="1" dirty="0">
              <a:solidFill>
                <a:schemeClr val="bg1"/>
              </a:solidFill>
              <a:latin typeface="Arial Narrow" pitchFamily="34" charset="0"/>
            </a:endParaRPr>
          </a:p>
          <a:p>
            <a:pPr marL="287338" indent="-287338">
              <a:spcAft>
                <a:spcPct val="20000"/>
              </a:spcAft>
              <a:buFontTx/>
              <a:buChar char="•"/>
              <a:defRPr/>
            </a:pPr>
            <a:r>
              <a:rPr lang="sv-SE" sz="2000" b="1" dirty="0">
                <a:solidFill>
                  <a:schemeClr val="bg1"/>
                </a:solidFill>
                <a:latin typeface="Arial Narrow" pitchFamily="34" charset="0"/>
              </a:rPr>
              <a:t>Mengembangkan usaha di bidang ekonomi (Pasal 33) dan </a:t>
            </a:r>
          </a:p>
          <a:p>
            <a:pPr marL="287338" indent="-287338">
              <a:spcAft>
                <a:spcPct val="20000"/>
              </a:spcAft>
              <a:buFontTx/>
              <a:buChar char="•"/>
              <a:defRPr/>
            </a:pPr>
            <a:r>
              <a:rPr lang="sv-SE" sz="2000" b="1" dirty="0">
                <a:solidFill>
                  <a:schemeClr val="bg1"/>
                </a:solidFill>
                <a:latin typeface="Arial Narrow" pitchFamily="34" charset="0"/>
              </a:rPr>
              <a:t>Jaminan pemeliharaan sebagai fakir miskin (Pasal 34).</a:t>
            </a:r>
            <a:r>
              <a:rPr lang="en-US" sz="2000" b="1" dirty="0">
                <a:solidFill>
                  <a:schemeClr val="bg1"/>
                </a:solidFill>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ctrTitle"/>
          </p:nvPr>
        </p:nvSpPr>
        <p:spPr>
          <a:xfrm>
            <a:off x="2895600" y="228600"/>
            <a:ext cx="3505200" cy="1295400"/>
          </a:xfrm>
          <a:ln w="38100"/>
        </p:spPr>
        <p:txBody>
          <a:bodyPr rtlCol="0">
            <a:normAutofit/>
          </a:bodyPr>
          <a:lstStyle/>
          <a:p>
            <a:pPr eaLnBrk="1" fontAlgn="auto" hangingPunct="1">
              <a:spcAft>
                <a:spcPts val="0"/>
              </a:spcAft>
              <a:defRPr/>
            </a:pPr>
            <a:r>
              <a:rPr lang="en-US" sz="3200" b="1" dirty="0" err="1" smtClean="0">
                <a:solidFill>
                  <a:srgbClr val="FFFF00"/>
                </a:solidFill>
                <a:effectLst>
                  <a:outerShdw blurRad="38100" dist="38100" dir="2700000" algn="tl">
                    <a:srgbClr val="000000">
                      <a:alpha val="43137"/>
                    </a:srgbClr>
                  </a:outerShdw>
                </a:effectLst>
                <a:latin typeface="Arial Narrow" pitchFamily="34" charset="0"/>
              </a:rPr>
              <a:t>Waktu</a:t>
            </a:r>
            <a:r>
              <a:rPr lang="en-US" sz="3200" b="1" dirty="0" smtClean="0">
                <a:solidFill>
                  <a:srgbClr val="FFFF00"/>
                </a:solidFill>
                <a:effectLst>
                  <a:outerShdw blurRad="38100" dist="38100" dir="2700000" algn="tl">
                    <a:srgbClr val="000000">
                      <a:alpha val="43137"/>
                    </a:srgbClr>
                  </a:outerShdw>
                </a:effectLst>
                <a:latin typeface="Arial Narrow" pitchFamily="34" charset="0"/>
              </a:rPr>
              <a:t>: 8 x 45 </a:t>
            </a:r>
            <a:r>
              <a:rPr lang="en-US" sz="3200" b="1" dirty="0" err="1" smtClean="0">
                <a:solidFill>
                  <a:srgbClr val="FFFF00"/>
                </a:solidFill>
                <a:effectLst>
                  <a:outerShdw blurRad="38100" dist="38100" dir="2700000" algn="tl">
                    <a:srgbClr val="000000">
                      <a:alpha val="43137"/>
                    </a:srgbClr>
                  </a:outerShdw>
                </a:effectLst>
                <a:latin typeface="Arial Narrow" pitchFamily="34" charset="0"/>
              </a:rPr>
              <a:t>Menit</a:t>
            </a:r>
            <a:r>
              <a:rPr lang="en-US" sz="3200" b="1" dirty="0" smtClean="0">
                <a:solidFill>
                  <a:srgbClr val="FFFF00"/>
                </a:solidFill>
                <a:effectLst>
                  <a:outerShdw blurRad="38100" dist="38100" dir="2700000" algn="tl">
                    <a:srgbClr val="000000">
                      <a:alpha val="43137"/>
                    </a:srgbClr>
                  </a:outerShdw>
                </a:effectLst>
                <a:latin typeface="Arial Narrow" pitchFamily="34" charset="0"/>
              </a:rPr>
              <a:t/>
            </a:r>
            <a:br>
              <a:rPr lang="en-US" sz="3200" b="1" dirty="0" smtClean="0">
                <a:solidFill>
                  <a:srgbClr val="FFFF00"/>
                </a:solidFill>
                <a:effectLst>
                  <a:outerShdw blurRad="38100" dist="38100" dir="2700000" algn="tl">
                    <a:srgbClr val="000000">
                      <a:alpha val="43137"/>
                    </a:srgbClr>
                  </a:outerShdw>
                </a:effectLst>
                <a:latin typeface="Arial Narrow" pitchFamily="34" charset="0"/>
              </a:rPr>
            </a:br>
            <a:r>
              <a:rPr lang="en-US" sz="2800" b="1" dirty="0" smtClean="0">
                <a:effectLst>
                  <a:outerShdw blurRad="38100" dist="38100" dir="2700000" algn="tl">
                    <a:srgbClr val="000000">
                      <a:alpha val="43137"/>
                    </a:srgbClr>
                  </a:outerShdw>
                </a:effectLst>
                <a:latin typeface="Arial Narrow" pitchFamily="34" charset="0"/>
              </a:rPr>
              <a:t>(</a:t>
            </a:r>
            <a:r>
              <a:rPr lang="en-US" sz="2800" b="1" dirty="0" err="1" smtClean="0">
                <a:effectLst>
                  <a:outerShdw blurRad="38100" dist="38100" dir="2700000" algn="tl">
                    <a:srgbClr val="000000">
                      <a:alpha val="43137"/>
                    </a:srgbClr>
                  </a:outerShdw>
                </a:effectLst>
                <a:latin typeface="Arial Narrow" pitchFamily="34" charset="0"/>
              </a:rPr>
              <a:t>Keseluruhan</a:t>
            </a:r>
            <a:r>
              <a:rPr lang="en-US" sz="2800" b="1" dirty="0" smtClean="0">
                <a:effectLst>
                  <a:outerShdw blurRad="38100" dist="38100" dir="2700000" algn="tl">
                    <a:srgbClr val="000000">
                      <a:alpha val="43137"/>
                    </a:srgbClr>
                  </a:outerShdw>
                </a:effectLst>
                <a:latin typeface="Arial Narrow" pitchFamily="34" charset="0"/>
              </a:rPr>
              <a:t> KD)</a:t>
            </a:r>
            <a:endParaRPr lang="en-US" sz="3200" b="1" dirty="0" smtClean="0">
              <a:effectLst>
                <a:outerShdw blurRad="38100" dist="38100" dir="2700000" algn="tl">
                  <a:srgbClr val="000000">
                    <a:alpha val="43137"/>
                  </a:srgbClr>
                </a:outerShdw>
              </a:effectLst>
              <a:latin typeface="Arial Narrow" pitchFamily="34" charset="0"/>
            </a:endParaRPr>
          </a:p>
        </p:txBody>
      </p:sp>
      <p:sp>
        <p:nvSpPr>
          <p:cNvPr id="494595" name="Rectangle 3"/>
          <p:cNvSpPr>
            <a:spLocks noGrp="1" noChangeArrowheads="1"/>
          </p:cNvSpPr>
          <p:nvPr>
            <p:ph type="subTitle" idx="1"/>
          </p:nvPr>
        </p:nvSpPr>
        <p:spPr>
          <a:xfrm>
            <a:off x="1219200" y="2362200"/>
            <a:ext cx="6400800" cy="1143000"/>
          </a:xfrm>
          <a:ln w="57150" cap="flat">
            <a:prstDash val="lgDashDotDot"/>
          </a:ln>
        </p:spPr>
        <p:txBody>
          <a:bodyPr rtlCol="0">
            <a:normAutofit/>
          </a:bodyPr>
          <a:lstStyle/>
          <a:p>
            <a:pPr eaLnBrk="1" fontAlgn="auto" hangingPunct="1">
              <a:lnSpc>
                <a:spcPct val="80000"/>
              </a:lnSpc>
              <a:spcBef>
                <a:spcPct val="0"/>
              </a:spcBef>
              <a:spcAft>
                <a:spcPts val="0"/>
              </a:spcAft>
              <a:buFont typeface="Arial" pitchFamily="34" charset="0"/>
              <a:buNone/>
              <a:defRPr/>
            </a:pPr>
            <a:r>
              <a:rPr lang="en-US" sz="2800" b="1" dirty="0" smtClean="0">
                <a:solidFill>
                  <a:srgbClr val="FFFF00"/>
                </a:solidFill>
                <a:effectLst>
                  <a:outerShdw blurRad="38100" dist="38100" dir="2700000" algn="tl">
                    <a:srgbClr val="000000">
                      <a:alpha val="43137"/>
                    </a:srgbClr>
                  </a:outerShdw>
                </a:effectLst>
                <a:latin typeface="Arial Narrow" pitchFamily="34" charset="0"/>
              </a:rPr>
              <a:t>STANDAR KOMPETENSI:</a:t>
            </a:r>
          </a:p>
          <a:p>
            <a:pPr marL="231775" indent="-231775" eaLnBrk="1" fontAlgn="auto" hangingPunct="1">
              <a:lnSpc>
                <a:spcPct val="80000"/>
              </a:lnSpc>
              <a:spcBef>
                <a:spcPct val="0"/>
              </a:spcBef>
              <a:spcAft>
                <a:spcPts val="0"/>
              </a:spcAft>
              <a:buFont typeface="Arial" pitchFamily="34" charset="0"/>
              <a:buNone/>
              <a:defRPr/>
            </a:pPr>
            <a:r>
              <a:rPr lang="af-ZA" sz="2400" b="1" dirty="0" smtClean="0">
                <a:solidFill>
                  <a:schemeClr val="tx1"/>
                </a:solidFill>
                <a:latin typeface="Arial Narrow" pitchFamily="34" charset="0"/>
              </a:rPr>
              <a:t>6. Menganalisis  Sistem  Politik di Indonesia.</a:t>
            </a:r>
            <a:endParaRPr lang="en-US" sz="2400" b="1" dirty="0" smtClean="0">
              <a:solidFill>
                <a:schemeClr val="tx1"/>
              </a:solidFill>
              <a:latin typeface="Arial Narrow" pitchFamily="34" charset="0"/>
            </a:endParaRPr>
          </a:p>
        </p:txBody>
      </p:sp>
      <p:sp>
        <p:nvSpPr>
          <p:cNvPr id="494596" name="Text Box 4"/>
          <p:cNvSpPr txBox="1">
            <a:spLocks noChangeArrowheads="1"/>
          </p:cNvSpPr>
          <p:nvPr/>
        </p:nvSpPr>
        <p:spPr bwMode="auto">
          <a:xfrm>
            <a:off x="152400" y="4119563"/>
            <a:ext cx="8763000" cy="2000250"/>
          </a:xfrm>
          <a:prstGeom prst="rect">
            <a:avLst/>
          </a:prstGeom>
          <a:noFill/>
          <a:ln w="38100">
            <a:noFill/>
            <a:prstDash val="lgDashDotDot"/>
            <a:miter lim="800000"/>
            <a:headEnd/>
            <a:tailEnd/>
          </a:ln>
          <a:effectLst/>
        </p:spPr>
        <p:txBody>
          <a:bodyPr>
            <a:spAutoFit/>
          </a:bodyPr>
          <a:lstStyle/>
          <a:p>
            <a:pPr marL="627063" indent="-627063" algn="r" eaLnBrk="1" hangingPunct="1">
              <a:buClr>
                <a:schemeClr val="hlink"/>
              </a:buClr>
              <a:buSzPct val="70000"/>
              <a:buFont typeface="Wingdings" pitchFamily="2" charset="2"/>
              <a:buNone/>
              <a:defRPr/>
            </a:pPr>
            <a:r>
              <a:rPr lang="en-US" sz="2800" b="1" dirty="0">
                <a:solidFill>
                  <a:srgbClr val="FFFF00"/>
                </a:solidFill>
                <a:effectLst>
                  <a:outerShdw blurRad="38100" dist="38100" dir="2700000" algn="tl">
                    <a:srgbClr val="000000">
                      <a:alpha val="43137"/>
                    </a:srgbClr>
                  </a:outerShdw>
                </a:effectLst>
                <a:latin typeface="Arial Narrow" pitchFamily="34" charset="0"/>
              </a:rPr>
              <a:t>KOMPETENSI DASAR :</a:t>
            </a:r>
          </a:p>
          <a:p>
            <a:pPr marL="627063" indent="-627063" algn="r" eaLnBrk="1" hangingPunct="1">
              <a:buClr>
                <a:schemeClr val="hlink"/>
              </a:buClr>
              <a:buSzPct val="70000"/>
              <a:buFont typeface="Wingdings" pitchFamily="2" charset="2"/>
              <a:buNone/>
              <a:defRPr/>
            </a:pPr>
            <a:r>
              <a:rPr lang="en-US" b="1" dirty="0">
                <a:effectLst>
                  <a:outerShdw blurRad="38100" dist="38100" dir="2700000" algn="tl">
                    <a:srgbClr val="000000">
                      <a:alpha val="43137"/>
                    </a:srgbClr>
                  </a:outerShdw>
                </a:effectLst>
                <a:latin typeface="Arial Narrow" pitchFamily="34" charset="0"/>
              </a:rPr>
              <a:t>6.1. </a:t>
            </a:r>
            <a:r>
              <a:rPr lang="af-ZA" b="1" dirty="0">
                <a:effectLst>
                  <a:outerShdw blurRad="38100" dist="38100" dir="2700000" algn="tl">
                    <a:srgbClr val="000000">
                      <a:alpha val="43137"/>
                    </a:srgbClr>
                  </a:outerShdw>
                </a:effectLst>
                <a:latin typeface="Arial Narrow" pitchFamily="34" charset="0"/>
              </a:rPr>
              <a:t>Mendeskripsikan Infrastruktur Dan Suprastruktur Politik Di Indonesia.</a:t>
            </a:r>
            <a:r>
              <a:rPr lang="en-US" b="1" dirty="0">
                <a:effectLst>
                  <a:outerShdw blurRad="38100" dist="38100" dir="2700000" algn="tl">
                    <a:srgbClr val="000000">
                      <a:alpha val="43137"/>
                    </a:srgbClr>
                  </a:outerShdw>
                </a:effectLst>
                <a:latin typeface="Arial Narrow" pitchFamily="34" charset="0"/>
              </a:rPr>
              <a:t> </a:t>
            </a:r>
          </a:p>
          <a:p>
            <a:pPr marL="627063" indent="-627063" algn="r" eaLnBrk="1" hangingPunct="1">
              <a:buClr>
                <a:schemeClr val="hlink"/>
              </a:buClr>
              <a:buSzPct val="70000"/>
              <a:buFont typeface="Wingdings" pitchFamily="2" charset="2"/>
              <a:buNone/>
              <a:defRPr/>
            </a:pPr>
            <a:r>
              <a:rPr lang="en-US" b="1" dirty="0">
                <a:effectLst>
                  <a:outerShdw blurRad="38100" dist="38100" dir="2700000" algn="tl">
                    <a:srgbClr val="000000">
                      <a:alpha val="43137"/>
                    </a:srgbClr>
                  </a:outerShdw>
                </a:effectLst>
                <a:latin typeface="Arial Narrow" pitchFamily="34" charset="0"/>
              </a:rPr>
              <a:t>6.2. </a:t>
            </a:r>
            <a:r>
              <a:rPr lang="en-US" b="1" dirty="0" err="1">
                <a:effectLst>
                  <a:outerShdw blurRad="38100" dist="38100" dir="2700000" algn="tl">
                    <a:srgbClr val="000000">
                      <a:alpha val="43137"/>
                    </a:srgbClr>
                  </a:outerShdw>
                </a:effectLst>
                <a:latin typeface="Arial Narrow" pitchFamily="34" charset="0"/>
              </a:rPr>
              <a:t>Mendeskripsikan</a:t>
            </a:r>
            <a:r>
              <a:rPr lang="en-US" b="1" dirty="0">
                <a:effectLst>
                  <a:outerShdw blurRad="38100" dist="38100" dir="2700000" algn="tl">
                    <a:srgbClr val="000000">
                      <a:alpha val="43137"/>
                    </a:srgbClr>
                  </a:outerShdw>
                </a:effectLst>
                <a:latin typeface="Arial Narrow" pitchFamily="34" charset="0"/>
              </a:rPr>
              <a:t> </a:t>
            </a:r>
            <a:r>
              <a:rPr lang="en-US" b="1" dirty="0" err="1">
                <a:effectLst>
                  <a:outerShdw blurRad="38100" dist="38100" dir="2700000" algn="tl">
                    <a:srgbClr val="000000">
                      <a:alpha val="43137"/>
                    </a:srgbClr>
                  </a:outerShdw>
                </a:effectLst>
                <a:latin typeface="Arial Narrow" pitchFamily="34" charset="0"/>
              </a:rPr>
              <a:t>Perbedaan</a:t>
            </a:r>
            <a:r>
              <a:rPr lang="en-US" b="1" dirty="0">
                <a:effectLst>
                  <a:outerShdw blurRad="38100" dist="38100" dir="2700000" algn="tl">
                    <a:srgbClr val="000000">
                      <a:alpha val="43137"/>
                    </a:srgbClr>
                  </a:outerShdw>
                </a:effectLst>
                <a:latin typeface="Arial Narrow" pitchFamily="34" charset="0"/>
              </a:rPr>
              <a:t> </a:t>
            </a:r>
            <a:r>
              <a:rPr lang="en-US" b="1" dirty="0" err="1">
                <a:effectLst>
                  <a:outerShdw blurRad="38100" dist="38100" dir="2700000" algn="tl">
                    <a:srgbClr val="000000">
                      <a:alpha val="43137"/>
                    </a:srgbClr>
                  </a:outerShdw>
                </a:effectLst>
                <a:latin typeface="Arial Narrow" pitchFamily="34" charset="0"/>
              </a:rPr>
              <a:t>Sistem</a:t>
            </a:r>
            <a:r>
              <a:rPr lang="en-US" b="1" dirty="0">
                <a:effectLst>
                  <a:outerShdw blurRad="38100" dist="38100" dir="2700000" algn="tl">
                    <a:srgbClr val="000000">
                      <a:alpha val="43137"/>
                    </a:srgbClr>
                  </a:outerShdw>
                </a:effectLst>
                <a:latin typeface="Arial Narrow" pitchFamily="34" charset="0"/>
              </a:rPr>
              <a:t> </a:t>
            </a:r>
            <a:r>
              <a:rPr lang="en-US" b="1" dirty="0" err="1">
                <a:effectLst>
                  <a:outerShdw blurRad="38100" dist="38100" dir="2700000" algn="tl">
                    <a:srgbClr val="000000">
                      <a:alpha val="43137"/>
                    </a:srgbClr>
                  </a:outerShdw>
                </a:effectLst>
                <a:latin typeface="Arial Narrow" pitchFamily="34" charset="0"/>
              </a:rPr>
              <a:t>Politik</a:t>
            </a:r>
            <a:r>
              <a:rPr lang="en-US" b="1" dirty="0">
                <a:effectLst>
                  <a:outerShdw blurRad="38100" dist="38100" dir="2700000" algn="tl">
                    <a:srgbClr val="000000">
                      <a:alpha val="43137"/>
                    </a:srgbClr>
                  </a:outerShdw>
                </a:effectLst>
                <a:latin typeface="Arial Narrow" pitchFamily="34" charset="0"/>
              </a:rPr>
              <a:t> Di </a:t>
            </a:r>
            <a:r>
              <a:rPr lang="en-US" b="1" dirty="0" err="1">
                <a:effectLst>
                  <a:outerShdw blurRad="38100" dist="38100" dir="2700000" algn="tl">
                    <a:srgbClr val="000000">
                      <a:alpha val="43137"/>
                    </a:srgbClr>
                  </a:outerShdw>
                </a:effectLst>
                <a:latin typeface="Arial Narrow" pitchFamily="34" charset="0"/>
              </a:rPr>
              <a:t>Berbagai</a:t>
            </a:r>
            <a:r>
              <a:rPr lang="en-US" b="1" dirty="0">
                <a:effectLst>
                  <a:outerShdw blurRad="38100" dist="38100" dir="2700000" algn="tl">
                    <a:srgbClr val="000000">
                      <a:alpha val="43137"/>
                    </a:srgbClr>
                  </a:outerShdw>
                </a:effectLst>
                <a:latin typeface="Arial Narrow" pitchFamily="34" charset="0"/>
              </a:rPr>
              <a:t> Negara.</a:t>
            </a:r>
            <a:r>
              <a:rPr lang="af-ZA" b="1" dirty="0">
                <a:effectLst>
                  <a:outerShdw blurRad="38100" dist="38100" dir="2700000" algn="tl">
                    <a:srgbClr val="000000">
                      <a:alpha val="43137"/>
                    </a:srgbClr>
                  </a:outerShdw>
                </a:effectLst>
                <a:latin typeface="Arial Narrow" pitchFamily="34" charset="0"/>
              </a:rPr>
              <a:t> </a:t>
            </a:r>
          </a:p>
          <a:p>
            <a:pPr marL="627063" indent="-627063" algn="r" eaLnBrk="1" hangingPunct="1">
              <a:buClr>
                <a:schemeClr val="hlink"/>
              </a:buClr>
              <a:buSzPct val="70000"/>
              <a:buFont typeface="Wingdings" pitchFamily="2" charset="2"/>
              <a:buNone/>
              <a:defRPr/>
            </a:pPr>
            <a:r>
              <a:rPr lang="en-US" b="1" dirty="0">
                <a:effectLst>
                  <a:outerShdw blurRad="38100" dist="38100" dir="2700000" algn="tl">
                    <a:srgbClr val="000000">
                      <a:alpha val="43137"/>
                    </a:srgbClr>
                  </a:outerShdw>
                </a:effectLst>
                <a:latin typeface="Arial Narrow" pitchFamily="34" charset="0"/>
              </a:rPr>
              <a:t>6.3. </a:t>
            </a:r>
            <a:r>
              <a:rPr lang="af-ZA" b="1" dirty="0">
                <a:effectLst>
                  <a:outerShdw blurRad="38100" dist="38100" dir="2700000" algn="tl">
                    <a:srgbClr val="000000">
                      <a:alpha val="43137"/>
                    </a:srgbClr>
                  </a:outerShdw>
                </a:effectLst>
                <a:latin typeface="Arial Narrow" pitchFamily="34" charset="0"/>
              </a:rPr>
              <a:t>Menampilkan Peran Serta Dalam Sistem Politik Di Indonesia.</a:t>
            </a:r>
            <a:endParaRPr lang="en-US" b="1" dirty="0">
              <a:effectLst>
                <a:outerShdw blurRad="38100" dist="38100" dir="2700000" algn="tl">
                  <a:srgbClr val="000000">
                    <a:alpha val="43137"/>
                  </a:srgbClr>
                </a:outerShdw>
              </a:effectLst>
              <a:latin typeface="Arial Narrow" pitchFamily="34" charset="0"/>
            </a:endParaRPr>
          </a:p>
        </p:txBody>
      </p:sp>
      <p:sp>
        <p:nvSpPr>
          <p:cNvPr id="494597" name="AutoShape 5"/>
          <p:cNvSpPr>
            <a:spLocks noChangeArrowheads="1"/>
          </p:cNvSpPr>
          <p:nvPr/>
        </p:nvSpPr>
        <p:spPr bwMode="auto">
          <a:xfrm>
            <a:off x="2971800" y="3810000"/>
            <a:ext cx="228600" cy="762000"/>
          </a:xfrm>
          <a:prstGeom prst="rightArrow">
            <a:avLst>
              <a:gd name="adj1" fmla="val 50000"/>
              <a:gd name="adj2" fmla="val 25000"/>
            </a:avLst>
          </a:prstGeom>
          <a:noFill/>
          <a:ln w="9525">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8" name="Text Box 4"/>
          <p:cNvSpPr txBox="1">
            <a:spLocks noChangeArrowheads="1"/>
          </p:cNvSpPr>
          <p:nvPr/>
        </p:nvSpPr>
        <p:spPr bwMode="auto">
          <a:xfrm>
            <a:off x="457200" y="533400"/>
            <a:ext cx="8229600" cy="523875"/>
          </a:xfrm>
          <a:prstGeom prst="rect">
            <a:avLst/>
          </a:prstGeom>
          <a:noFill/>
          <a:ln w="38100">
            <a:noFill/>
            <a:prstDash val="lgDashDotDot"/>
            <a:miter lim="800000"/>
            <a:headEnd/>
            <a:tailEnd/>
          </a:ln>
          <a:effectLst/>
        </p:spPr>
        <p:txBody>
          <a:bodyPr>
            <a:spAutoFit/>
          </a:bodyPr>
          <a:lstStyle/>
          <a:p>
            <a:pPr marL="342900" indent="-342900">
              <a:spcBef>
                <a:spcPct val="50000"/>
              </a:spcBef>
              <a:buFontTx/>
              <a:buAutoNum type="alphaLcPeriod" startAt="2"/>
              <a:defRPr/>
            </a:pPr>
            <a:r>
              <a:rPr lang="af-ZA" sz="2800" b="1" dirty="0">
                <a:solidFill>
                  <a:srgbClr val="FFFF00"/>
                </a:solidFill>
                <a:effectLst>
                  <a:outerShdw blurRad="38100" dist="38100" dir="2700000" algn="tl">
                    <a:srgbClr val="000000">
                      <a:alpha val="43137"/>
                    </a:srgbClr>
                  </a:outerShdw>
                </a:effectLst>
                <a:latin typeface="Arial Narrow" pitchFamily="34" charset="0"/>
              </a:rPr>
              <a:t>PARTAI POLITIK  (</a:t>
            </a:r>
            <a:r>
              <a:rPr lang="af-ZA" sz="2800" b="1" i="1" dirty="0">
                <a:solidFill>
                  <a:srgbClr val="FFFF00"/>
                </a:solidFill>
                <a:effectLst>
                  <a:outerShdw blurRad="38100" dist="38100" dir="2700000" algn="tl">
                    <a:srgbClr val="000000">
                      <a:alpha val="43137"/>
                    </a:srgbClr>
                  </a:outerShdw>
                </a:effectLst>
                <a:latin typeface="Arial Narrow" pitchFamily="34" charset="0"/>
              </a:rPr>
              <a:t>POLITICAL PARTAI</a:t>
            </a:r>
            <a:r>
              <a:rPr lang="af-ZA" sz="2800" b="1" dirty="0">
                <a:solidFill>
                  <a:srgbClr val="FFFF00"/>
                </a:solidFill>
                <a:effectLst>
                  <a:outerShdw blurRad="38100" dist="38100" dir="2700000" algn="tl">
                    <a:srgbClr val="000000">
                      <a:alpha val="43137"/>
                    </a:srgbClr>
                  </a:outerShdw>
                </a:effectLst>
                <a:latin typeface="Arial Narrow" pitchFamily="34" charset="0"/>
              </a:rPr>
              <a:t>) DI INDONESIA</a:t>
            </a:r>
            <a:endParaRPr lang="en-US" sz="28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26627" name="Text Box 5"/>
          <p:cNvSpPr txBox="1">
            <a:spLocks noChangeArrowheads="1"/>
          </p:cNvSpPr>
          <p:nvPr/>
        </p:nvSpPr>
        <p:spPr bwMode="auto">
          <a:xfrm>
            <a:off x="685800" y="1835150"/>
            <a:ext cx="2743200" cy="4524375"/>
          </a:xfrm>
          <a:prstGeom prst="rect">
            <a:avLst/>
          </a:prstGeom>
          <a:solidFill>
            <a:schemeClr val="accent2">
              <a:alpha val="47842"/>
            </a:schemeClr>
          </a:solidFill>
          <a:ln w="9525">
            <a:noFill/>
            <a:miter lim="800000"/>
            <a:headEnd/>
            <a:tailEnd/>
          </a:ln>
        </p:spPr>
        <p:txBody>
          <a:bodyPr>
            <a:spAutoFit/>
          </a:bodyPr>
          <a:lstStyle/>
          <a:p>
            <a:pPr algn="ctr">
              <a:spcBef>
                <a:spcPct val="50000"/>
              </a:spcBef>
            </a:pPr>
            <a:r>
              <a:rPr lang="af-ZA" b="1">
                <a:solidFill>
                  <a:schemeClr val="bg1"/>
                </a:solidFill>
                <a:latin typeface="Arial Narrow" pitchFamily="34" charset="0"/>
              </a:rPr>
              <a:t>Eksistensi parpol merupakan prasyarat, baik sebagai sarana penyaluran aspirasi rakyat, maupun dalam proses penyelenggaraan negara melalui wakil-wakilnya di dalam badan perwakilan rakyat.</a:t>
            </a:r>
            <a:r>
              <a:rPr lang="en-US" b="1">
                <a:solidFill>
                  <a:schemeClr val="bg1"/>
                </a:solidFill>
                <a:latin typeface="Arial Narrow" pitchFamily="34" charset="0"/>
              </a:rPr>
              <a:t> </a:t>
            </a:r>
          </a:p>
        </p:txBody>
      </p:sp>
      <p:sp>
        <p:nvSpPr>
          <p:cNvPr id="26628" name="AutoShape 6"/>
          <p:cNvSpPr>
            <a:spLocks noChangeArrowheads="1"/>
          </p:cNvSpPr>
          <p:nvPr/>
        </p:nvSpPr>
        <p:spPr bwMode="auto">
          <a:xfrm>
            <a:off x="4572000" y="1600200"/>
            <a:ext cx="3754438" cy="919163"/>
          </a:xfrm>
          <a:prstGeom prst="roundRect">
            <a:avLst>
              <a:gd name="adj" fmla="val 16667"/>
            </a:avLst>
          </a:prstGeom>
          <a:solidFill>
            <a:srgbClr val="CCFF99">
              <a:alpha val="49019"/>
            </a:srgbClr>
          </a:solidFill>
          <a:ln w="9525">
            <a:noFill/>
            <a:round/>
            <a:headEnd/>
            <a:tailEnd/>
          </a:ln>
        </p:spPr>
        <p:txBody>
          <a:bodyPr>
            <a:spAutoFit/>
          </a:bodyPr>
          <a:lstStyle/>
          <a:p>
            <a:pPr algn="ctr">
              <a:spcBef>
                <a:spcPct val="50000"/>
              </a:spcBef>
            </a:pPr>
            <a:r>
              <a:rPr lang="af-ZA" b="1">
                <a:solidFill>
                  <a:srgbClr val="000099"/>
                </a:solidFill>
                <a:latin typeface="Arial Narrow" pitchFamily="34" charset="0"/>
              </a:rPr>
              <a:t>Cara Memperoleh Kekuasaan ; </a:t>
            </a:r>
            <a:endParaRPr lang="en-US" b="1">
              <a:solidFill>
                <a:srgbClr val="000099"/>
              </a:solidFill>
              <a:latin typeface="Arial Narrow" pitchFamily="34" charset="0"/>
            </a:endParaRPr>
          </a:p>
        </p:txBody>
      </p:sp>
      <p:sp>
        <p:nvSpPr>
          <p:cNvPr id="26629" name="AutoShape 7"/>
          <p:cNvSpPr>
            <a:spLocks noChangeArrowheads="1"/>
          </p:cNvSpPr>
          <p:nvPr/>
        </p:nvSpPr>
        <p:spPr bwMode="auto">
          <a:xfrm>
            <a:off x="4191000" y="3733800"/>
            <a:ext cx="4191000" cy="2411413"/>
          </a:xfrm>
          <a:prstGeom prst="foldedCorner">
            <a:avLst>
              <a:gd name="adj" fmla="val 12500"/>
            </a:avLst>
          </a:prstGeom>
          <a:solidFill>
            <a:srgbClr val="CCFF99">
              <a:alpha val="49019"/>
            </a:srgbClr>
          </a:solidFill>
          <a:ln w="9525">
            <a:noFill/>
            <a:round/>
            <a:headEnd/>
            <a:tailEnd/>
          </a:ln>
        </p:spPr>
        <p:txBody>
          <a:bodyPr>
            <a:spAutoFit/>
          </a:bodyPr>
          <a:lstStyle/>
          <a:p>
            <a:pPr marL="463550" indent="-463550">
              <a:spcBef>
                <a:spcPct val="50000"/>
              </a:spcBef>
              <a:buFont typeface="Wingdings" pitchFamily="2" charset="2"/>
              <a:buChar char="q"/>
            </a:pPr>
            <a:r>
              <a:rPr lang="af-ZA" b="1" i="1">
                <a:solidFill>
                  <a:srgbClr val="003300"/>
                </a:solidFill>
                <a:latin typeface="Arial Narrow" pitchFamily="34" charset="0"/>
              </a:rPr>
              <a:t>Pertama</a:t>
            </a:r>
            <a:r>
              <a:rPr lang="af-ZA" b="1">
                <a:solidFill>
                  <a:srgbClr val="003300"/>
                </a:solidFill>
                <a:latin typeface="Arial Narrow" pitchFamily="34" charset="0"/>
              </a:rPr>
              <a:t>, secara legal (ikut pemilu legislatif). </a:t>
            </a:r>
          </a:p>
          <a:p>
            <a:pPr marL="463550" indent="-463550">
              <a:spcBef>
                <a:spcPct val="50000"/>
              </a:spcBef>
              <a:buFont typeface="Wingdings" pitchFamily="2" charset="2"/>
              <a:buChar char="q"/>
            </a:pPr>
            <a:r>
              <a:rPr lang="af-ZA" b="1" i="1">
                <a:solidFill>
                  <a:srgbClr val="003300"/>
                </a:solidFill>
                <a:latin typeface="Arial Narrow" pitchFamily="34" charset="0"/>
              </a:rPr>
              <a:t>Kedua</a:t>
            </a:r>
            <a:r>
              <a:rPr lang="af-ZA" b="1">
                <a:solidFill>
                  <a:srgbClr val="003300"/>
                </a:solidFill>
                <a:latin typeface="Arial Narrow" pitchFamily="34" charset="0"/>
              </a:rPr>
              <a:t>, secara ilegal (melakukan subversib, revolusi atau </a:t>
            </a:r>
            <a:r>
              <a:rPr lang="af-ZA" b="1" i="1">
                <a:solidFill>
                  <a:srgbClr val="003300"/>
                </a:solidFill>
                <a:latin typeface="Arial Narrow" pitchFamily="34" charset="0"/>
              </a:rPr>
              <a:t>coup d`etat)</a:t>
            </a:r>
            <a:r>
              <a:rPr lang="af-ZA" b="1">
                <a:solidFill>
                  <a:srgbClr val="003300"/>
                </a:solidFill>
                <a:latin typeface="Arial Narrow" pitchFamily="34" charset="0"/>
              </a:rPr>
              <a:t>.</a:t>
            </a:r>
            <a:endParaRPr lang="en-US" b="1">
              <a:solidFill>
                <a:srgbClr val="003300"/>
              </a:solidFill>
              <a:latin typeface="Arial Narrow" pitchFamily="34" charset="0"/>
            </a:endParaRPr>
          </a:p>
        </p:txBody>
      </p:sp>
      <p:sp>
        <p:nvSpPr>
          <p:cNvPr id="26630" name="AutoShape 8"/>
          <p:cNvSpPr>
            <a:spLocks noChangeArrowheads="1"/>
          </p:cNvSpPr>
          <p:nvPr/>
        </p:nvSpPr>
        <p:spPr bwMode="auto">
          <a:xfrm>
            <a:off x="3581400" y="1676400"/>
            <a:ext cx="838200" cy="838200"/>
          </a:xfrm>
          <a:custGeom>
            <a:avLst/>
            <a:gdLst>
              <a:gd name="T0" fmla="*/ 514350 w 21600"/>
              <a:gd name="T1" fmla="*/ 0 h 21600"/>
              <a:gd name="T2" fmla="*/ 0 w 21600"/>
              <a:gd name="T3" fmla="*/ 419100 h 21600"/>
              <a:gd name="T4" fmla="*/ 514350 w 21600"/>
              <a:gd name="T5" fmla="*/ 838200 h 21600"/>
              <a:gd name="T6" fmla="*/ 685800 w 21600"/>
              <a:gd name="T7" fmla="*/ 4191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lumMod val="50000"/>
            </a:schemeClr>
          </a:solidFill>
          <a:ln w="9525">
            <a:solidFill>
              <a:schemeClr val="tx1"/>
            </a:solidFill>
            <a:miter lim="800000"/>
            <a:headEnd/>
            <a:tailEnd/>
          </a:ln>
        </p:spPr>
        <p:txBody>
          <a:bodyPr wrap="none" anchor="ctr"/>
          <a:lstStyle/>
          <a:p>
            <a:pPr>
              <a:defRPr/>
            </a:pPr>
            <a:endParaRPr lang="en-US">
              <a:latin typeface="Arial Narrow" pitchFamily="34" charset="0"/>
            </a:endParaRPr>
          </a:p>
        </p:txBody>
      </p:sp>
      <p:sp>
        <p:nvSpPr>
          <p:cNvPr id="26631" name="AutoShape 9"/>
          <p:cNvSpPr>
            <a:spLocks noChangeArrowheads="1"/>
          </p:cNvSpPr>
          <p:nvPr/>
        </p:nvSpPr>
        <p:spPr bwMode="auto">
          <a:xfrm rot="5400000">
            <a:off x="5791200" y="2743200"/>
            <a:ext cx="838200" cy="838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2060"/>
          </a:solidFill>
          <a:ln w="9525">
            <a:solidFill>
              <a:schemeClr val="tx1"/>
            </a:solidFill>
            <a:miter lim="800000"/>
            <a:headEnd/>
            <a:tailEnd/>
          </a:ln>
        </p:spPr>
        <p:txBody>
          <a:bodyPr wrap="none" anchor="ctr"/>
          <a:lstStyle/>
          <a:p>
            <a:endParaRPr lang="en-US"/>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685800" y="609600"/>
            <a:ext cx="6629400" cy="523875"/>
          </a:xfrm>
          <a:prstGeom prst="rect">
            <a:avLst/>
          </a:prstGeom>
          <a:noFill/>
          <a:ln w="38100">
            <a:noFill/>
            <a:miter lim="800000"/>
            <a:headEnd/>
            <a:tailEnd/>
          </a:ln>
        </p:spPr>
        <p:txBody>
          <a:bodyPr>
            <a:spAutoFit/>
          </a:bodyPr>
          <a:lstStyle/>
          <a:p>
            <a:pPr marL="342900" indent="-342900">
              <a:spcBef>
                <a:spcPct val="50000"/>
              </a:spcBef>
              <a:buFontTx/>
              <a:buAutoNum type="arabicParenR"/>
              <a:defRPr/>
            </a:pPr>
            <a:r>
              <a:rPr lang="af-ZA" sz="2800" b="1" dirty="0">
                <a:solidFill>
                  <a:srgbClr val="66FF33"/>
                </a:solidFill>
                <a:effectLst>
                  <a:outerShdw blurRad="38100" dist="38100" dir="2700000" algn="tl">
                    <a:srgbClr val="000000">
                      <a:alpha val="43137"/>
                    </a:srgbClr>
                  </a:outerShdw>
                </a:effectLst>
                <a:latin typeface="Arial Narrow" pitchFamily="34" charset="0"/>
              </a:rPr>
              <a:t>MASA PRA KEMERDEKAAN</a:t>
            </a:r>
            <a:endParaRPr lang="en-US" sz="2800" b="1" dirty="0">
              <a:solidFill>
                <a:srgbClr val="66FF33"/>
              </a:solidFill>
              <a:effectLst>
                <a:outerShdw blurRad="38100" dist="38100" dir="2700000" algn="tl">
                  <a:srgbClr val="000000">
                    <a:alpha val="43137"/>
                  </a:srgbClr>
                </a:outerShdw>
              </a:effectLst>
              <a:latin typeface="Arial Narrow" pitchFamily="34" charset="0"/>
            </a:endParaRPr>
          </a:p>
        </p:txBody>
      </p:sp>
      <p:sp>
        <p:nvSpPr>
          <p:cNvPr id="510982" name="Text Box 6"/>
          <p:cNvSpPr txBox="1">
            <a:spLocks noChangeArrowheads="1"/>
          </p:cNvSpPr>
          <p:nvPr/>
        </p:nvSpPr>
        <p:spPr bwMode="auto">
          <a:xfrm>
            <a:off x="381000" y="1600200"/>
            <a:ext cx="8534400" cy="830263"/>
          </a:xfrm>
          <a:prstGeom prst="rect">
            <a:avLst/>
          </a:prstGeom>
          <a:noFill/>
          <a:ln w="9525">
            <a:noFill/>
            <a:miter lim="800000"/>
            <a:headEnd/>
            <a:tailEnd/>
          </a:ln>
          <a:effectLst/>
        </p:spPr>
        <p:txBody>
          <a:bodyPr>
            <a:spAutoFit/>
          </a:bodyPr>
          <a:lstStyle/>
          <a:p>
            <a:pPr algn="r">
              <a:spcBef>
                <a:spcPct val="50000"/>
              </a:spcBef>
              <a:defRPr/>
            </a:pPr>
            <a:r>
              <a:rPr lang="af-ZA" b="1" dirty="0">
                <a:solidFill>
                  <a:srgbClr val="FFFF00"/>
                </a:solidFill>
                <a:effectLst>
                  <a:outerShdw blurRad="38100" dist="38100" dir="2700000" algn="tl">
                    <a:srgbClr val="C0C0C0"/>
                  </a:outerShdw>
                </a:effectLst>
                <a:latin typeface="Arial Narrow" pitchFamily="34" charset="0"/>
              </a:rPr>
              <a:t>Budi Utomo (Jkt, 20 Mei 1908), merupakan organisasi modern pertama yang melakukan perlawanan secara non fisik.</a:t>
            </a:r>
            <a:endParaRPr lang="en-US" b="1" dirty="0">
              <a:solidFill>
                <a:srgbClr val="FFFF00"/>
              </a:solidFill>
              <a:effectLst>
                <a:outerShdw blurRad="38100" dist="38100" dir="2700000" algn="tl">
                  <a:srgbClr val="C0C0C0"/>
                </a:outerShdw>
              </a:effectLst>
              <a:latin typeface="Arial Narrow" pitchFamily="34" charset="0"/>
            </a:endParaRPr>
          </a:p>
        </p:txBody>
      </p:sp>
      <p:sp>
        <p:nvSpPr>
          <p:cNvPr id="27652" name="AutoShape 7"/>
          <p:cNvSpPr>
            <a:spLocks noChangeArrowheads="1"/>
          </p:cNvSpPr>
          <p:nvPr/>
        </p:nvSpPr>
        <p:spPr bwMode="auto">
          <a:xfrm>
            <a:off x="609600" y="3276600"/>
            <a:ext cx="2881313" cy="2144713"/>
          </a:xfrm>
          <a:prstGeom prst="roundRect">
            <a:avLst>
              <a:gd name="adj" fmla="val 16667"/>
            </a:avLst>
          </a:prstGeom>
          <a:solidFill>
            <a:srgbClr val="CCFF99">
              <a:alpha val="43137"/>
            </a:srgbClr>
          </a:solidFill>
          <a:ln w="9525">
            <a:solidFill>
              <a:srgbClr val="663300"/>
            </a:solidFill>
            <a:prstDash val="dashDot"/>
            <a:round/>
            <a:headEnd/>
            <a:tailEnd/>
          </a:ln>
        </p:spPr>
        <p:txBody>
          <a:bodyPr>
            <a:spAutoFit/>
          </a:bodyPr>
          <a:lstStyle/>
          <a:p>
            <a:pPr algn="ctr">
              <a:spcBef>
                <a:spcPct val="50000"/>
              </a:spcBef>
            </a:pPr>
            <a:r>
              <a:rPr lang="af-ZA" sz="2000" b="1">
                <a:solidFill>
                  <a:srgbClr val="660066"/>
                </a:solidFill>
                <a:latin typeface="Arial Narrow" pitchFamily="34" charset="0"/>
              </a:rPr>
              <a:t>dalam perkemba-ngannya menjadi partai-partai politik yang didukung kaum terpelajar dan  buruh tani.</a:t>
            </a:r>
            <a:r>
              <a:rPr lang="en-US" sz="2000" b="1">
                <a:solidFill>
                  <a:srgbClr val="660066"/>
                </a:solidFill>
                <a:latin typeface="Arial Narrow" pitchFamily="34" charset="0"/>
              </a:rPr>
              <a:t> </a:t>
            </a:r>
          </a:p>
        </p:txBody>
      </p:sp>
      <p:sp>
        <p:nvSpPr>
          <p:cNvPr id="27653" name="AutoShape 8"/>
          <p:cNvSpPr>
            <a:spLocks noChangeArrowheads="1"/>
          </p:cNvSpPr>
          <p:nvPr/>
        </p:nvSpPr>
        <p:spPr bwMode="auto">
          <a:xfrm>
            <a:off x="914400" y="2057400"/>
            <a:ext cx="685800" cy="1066800"/>
          </a:xfrm>
          <a:prstGeom prst="curvedRightArrow">
            <a:avLst>
              <a:gd name="adj1" fmla="val 31111"/>
              <a:gd name="adj2" fmla="val 62222"/>
              <a:gd name="adj3" fmla="val 33333"/>
            </a:avLst>
          </a:prstGeom>
          <a:solidFill>
            <a:srgbClr val="FFFF00"/>
          </a:solidFill>
          <a:ln w="9525">
            <a:solidFill>
              <a:schemeClr val="tx1"/>
            </a:solidFill>
            <a:miter lim="800000"/>
            <a:headEnd/>
            <a:tailEnd/>
          </a:ln>
        </p:spPr>
        <p:txBody>
          <a:bodyPr wrap="none" anchor="ctr"/>
          <a:lstStyle/>
          <a:p>
            <a:endParaRPr lang="en-US">
              <a:latin typeface="Arial Narrow" pitchFamily="34" charset="0"/>
            </a:endParaRPr>
          </a:p>
        </p:txBody>
      </p:sp>
      <p:sp>
        <p:nvSpPr>
          <p:cNvPr id="27654" name="Text Box 9"/>
          <p:cNvSpPr txBox="1">
            <a:spLocks noChangeArrowheads="1"/>
          </p:cNvSpPr>
          <p:nvPr/>
        </p:nvSpPr>
        <p:spPr bwMode="auto">
          <a:xfrm>
            <a:off x="4724400" y="2971800"/>
            <a:ext cx="4114800" cy="2940050"/>
          </a:xfrm>
          <a:prstGeom prst="rect">
            <a:avLst/>
          </a:prstGeom>
          <a:noFill/>
          <a:ln w="9525">
            <a:noFill/>
            <a:miter lim="800000"/>
            <a:headEnd/>
            <a:tailEnd/>
          </a:ln>
        </p:spPr>
        <p:txBody>
          <a:bodyPr>
            <a:spAutoFit/>
          </a:bodyPr>
          <a:lstStyle/>
          <a:p>
            <a:pPr marL="225425" indent="-225425" algn="r">
              <a:spcAft>
                <a:spcPct val="15000"/>
              </a:spcAft>
              <a:buFont typeface="Wingdings" pitchFamily="2" charset="2"/>
              <a:buChar char="§"/>
            </a:pPr>
            <a:r>
              <a:rPr lang="af-ZA" sz="2000" b="1">
                <a:latin typeface="Arial Narrow" pitchFamily="34" charset="0"/>
              </a:rPr>
              <a:t>Sarekat Islam (1912),  </a:t>
            </a:r>
          </a:p>
          <a:p>
            <a:pPr marL="225425" indent="-225425" algn="r">
              <a:spcAft>
                <a:spcPct val="15000"/>
              </a:spcAft>
              <a:buFont typeface="Wingdings" pitchFamily="2" charset="2"/>
              <a:buChar char="§"/>
            </a:pPr>
            <a:r>
              <a:rPr lang="af-ZA" sz="2000" b="1">
                <a:latin typeface="Arial Narrow" pitchFamily="34" charset="0"/>
              </a:rPr>
              <a:t>Muhammadiyah (1912),</a:t>
            </a:r>
          </a:p>
          <a:p>
            <a:pPr marL="225425" indent="-225425" algn="r">
              <a:spcAft>
                <a:spcPct val="15000"/>
              </a:spcAft>
              <a:buFont typeface="Wingdings" pitchFamily="2" charset="2"/>
              <a:buChar char="§"/>
            </a:pPr>
            <a:r>
              <a:rPr lang="af-ZA" sz="2000" b="1">
                <a:latin typeface="Arial Narrow" pitchFamily="34" charset="0"/>
              </a:rPr>
              <a:t>Indische Partij (1912),</a:t>
            </a:r>
          </a:p>
          <a:p>
            <a:pPr marL="225425" indent="-225425" algn="r">
              <a:spcAft>
                <a:spcPct val="15000"/>
              </a:spcAft>
              <a:buFont typeface="Wingdings" pitchFamily="2" charset="2"/>
              <a:buChar char="§"/>
            </a:pPr>
            <a:r>
              <a:rPr lang="af-ZA" sz="2000" b="1">
                <a:latin typeface="Arial Narrow" pitchFamily="34" charset="0"/>
              </a:rPr>
              <a:t>PKI (1921), </a:t>
            </a:r>
          </a:p>
          <a:p>
            <a:pPr marL="225425" indent="-225425" algn="r">
              <a:spcAft>
                <a:spcPct val="15000"/>
              </a:spcAft>
              <a:buFont typeface="Wingdings" pitchFamily="2" charset="2"/>
              <a:buChar char="§"/>
            </a:pPr>
            <a:r>
              <a:rPr lang="af-ZA" sz="2000" b="1">
                <a:latin typeface="Arial Narrow" pitchFamily="34" charset="0"/>
              </a:rPr>
              <a:t>PNI (1927),</a:t>
            </a:r>
          </a:p>
          <a:p>
            <a:pPr marL="225425" indent="-225425" algn="r">
              <a:spcAft>
                <a:spcPct val="15000"/>
              </a:spcAft>
              <a:buFont typeface="Wingdings" pitchFamily="2" charset="2"/>
              <a:buChar char="§"/>
            </a:pPr>
            <a:r>
              <a:rPr lang="af-ZA" sz="2000" b="1">
                <a:latin typeface="Arial Narrow" pitchFamily="34" charset="0"/>
              </a:rPr>
              <a:t>Partai Rakyat Indonesia (1930), </a:t>
            </a:r>
          </a:p>
          <a:p>
            <a:pPr marL="225425" indent="-225425" algn="r">
              <a:spcAft>
                <a:spcPct val="15000"/>
              </a:spcAft>
              <a:buFont typeface="Wingdings" pitchFamily="2" charset="2"/>
              <a:buChar char="§"/>
            </a:pPr>
            <a:r>
              <a:rPr lang="af-ZA" sz="2000" b="1">
                <a:latin typeface="Arial Narrow" pitchFamily="34" charset="0"/>
              </a:rPr>
              <a:t>Partai Indonesia (1931),</a:t>
            </a:r>
          </a:p>
          <a:p>
            <a:pPr marL="225425" indent="-225425" algn="r">
              <a:spcAft>
                <a:spcPct val="15000"/>
              </a:spcAft>
              <a:buFont typeface="Wingdings" pitchFamily="2" charset="2"/>
              <a:buChar char="§"/>
            </a:pPr>
            <a:r>
              <a:rPr lang="af-ZA" sz="2000" b="1">
                <a:latin typeface="Arial Narrow" pitchFamily="34" charset="0"/>
              </a:rPr>
              <a:t>Partai Indonesia Raya (1931).</a:t>
            </a:r>
            <a:endParaRPr lang="en-US" sz="2000" b="1">
              <a:latin typeface="Arial Narrow" pitchFamily="34" charset="0"/>
            </a:endParaRPr>
          </a:p>
        </p:txBody>
      </p:sp>
      <p:sp>
        <p:nvSpPr>
          <p:cNvPr id="27655" name="AutoShape 10"/>
          <p:cNvSpPr>
            <a:spLocks noChangeArrowheads="1"/>
          </p:cNvSpPr>
          <p:nvPr/>
        </p:nvSpPr>
        <p:spPr bwMode="auto">
          <a:xfrm>
            <a:off x="3581400" y="3886200"/>
            <a:ext cx="1600200" cy="914400"/>
          </a:xfrm>
          <a:prstGeom prst="notchedRightArrow">
            <a:avLst>
              <a:gd name="adj1" fmla="val 50000"/>
              <a:gd name="adj2" fmla="val 80225"/>
            </a:avLst>
          </a:prstGeom>
          <a:solidFill>
            <a:srgbClr val="FFFF66"/>
          </a:solidFill>
          <a:ln w="9525">
            <a:solidFill>
              <a:schemeClr val="tx1"/>
            </a:solidFill>
            <a:miter lim="800000"/>
            <a:headEnd/>
            <a:tailEnd/>
          </a:ln>
        </p:spPr>
        <p:txBody>
          <a:bodyPr wrap="none" anchor="ctr"/>
          <a:lstStyle/>
          <a:p>
            <a:endParaRPr lang="en-US">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6" name="Text Box 6"/>
          <p:cNvSpPr txBox="1">
            <a:spLocks noChangeArrowheads="1"/>
          </p:cNvSpPr>
          <p:nvPr/>
        </p:nvSpPr>
        <p:spPr bwMode="auto">
          <a:xfrm>
            <a:off x="685800" y="533400"/>
            <a:ext cx="8001000" cy="523875"/>
          </a:xfrm>
          <a:prstGeom prst="rect">
            <a:avLst/>
          </a:prstGeom>
          <a:noFill/>
          <a:ln w="38100">
            <a:noFill/>
            <a:miter lim="800000"/>
            <a:headEnd/>
            <a:tailEnd/>
          </a:ln>
          <a:effectLst/>
        </p:spPr>
        <p:txBody>
          <a:bodyPr>
            <a:spAutoFit/>
          </a:bodyPr>
          <a:lstStyle/>
          <a:p>
            <a:pPr marL="342900" indent="-342900">
              <a:spcBef>
                <a:spcPct val="50000"/>
              </a:spcBef>
              <a:buFontTx/>
              <a:buAutoNum type="arabicParenR" startAt="2"/>
              <a:defRPr/>
            </a:pPr>
            <a:r>
              <a:rPr lang="af-ZA" sz="2800" b="1" dirty="0">
                <a:solidFill>
                  <a:srgbClr val="66FF33"/>
                </a:solidFill>
                <a:effectLst>
                  <a:outerShdw blurRad="38100" dist="38100" dir="2700000" algn="tl">
                    <a:srgbClr val="000000">
                      <a:alpha val="43137"/>
                    </a:srgbClr>
                  </a:outerShdw>
                </a:effectLst>
                <a:latin typeface="Arial Narrow" pitchFamily="34" charset="0"/>
              </a:rPr>
              <a:t>MASA PASCA KEMERDEKAAN (TAHUN 1945 – 1965)</a:t>
            </a:r>
            <a:r>
              <a:rPr lang="en-US" sz="2800" b="1" dirty="0">
                <a:solidFill>
                  <a:srgbClr val="66FF33"/>
                </a:solidFill>
                <a:effectLst>
                  <a:outerShdw blurRad="38100" dist="38100" dir="2700000" algn="tl">
                    <a:srgbClr val="000000">
                      <a:alpha val="43137"/>
                    </a:srgbClr>
                  </a:outerShdw>
                </a:effectLst>
                <a:latin typeface="Arial Narrow" pitchFamily="34" charset="0"/>
              </a:rPr>
              <a:t> </a:t>
            </a:r>
          </a:p>
        </p:txBody>
      </p:sp>
      <p:sp>
        <p:nvSpPr>
          <p:cNvPr id="512007" name="Text Box 7"/>
          <p:cNvSpPr txBox="1">
            <a:spLocks noChangeArrowheads="1"/>
          </p:cNvSpPr>
          <p:nvPr/>
        </p:nvSpPr>
        <p:spPr bwMode="auto">
          <a:xfrm>
            <a:off x="609600" y="1219200"/>
            <a:ext cx="8001000" cy="830263"/>
          </a:xfrm>
          <a:prstGeom prst="rect">
            <a:avLst/>
          </a:prstGeom>
          <a:noFill/>
          <a:ln w="9525">
            <a:noFill/>
            <a:miter lim="800000"/>
            <a:headEnd/>
            <a:tailEnd/>
          </a:ln>
          <a:effectLst/>
        </p:spPr>
        <p:txBody>
          <a:bodyPr>
            <a:spAutoFit/>
          </a:bodyPr>
          <a:lstStyle/>
          <a:p>
            <a:pPr algn="r">
              <a:spcBef>
                <a:spcPct val="50000"/>
              </a:spcBef>
              <a:defRPr/>
            </a:pPr>
            <a:r>
              <a:rPr lang="af-ZA" b="1" dirty="0">
                <a:solidFill>
                  <a:schemeClr val="bg1">
                    <a:lumMod val="95000"/>
                  </a:schemeClr>
                </a:solidFill>
                <a:latin typeface="Arial Narrow" pitchFamily="34" charset="0"/>
              </a:rPr>
              <a:t>Tumbuh suburnya partai-partai politik, didasarkan pada Maklumat Pemerintah tanggal 3 November 1945</a:t>
            </a:r>
            <a:r>
              <a:rPr lang="en-US" b="1" dirty="0">
                <a:solidFill>
                  <a:schemeClr val="bg1">
                    <a:lumMod val="95000"/>
                  </a:schemeClr>
                </a:solidFill>
                <a:latin typeface="Arial Narrow" pitchFamily="34" charset="0"/>
              </a:rPr>
              <a:t>.</a:t>
            </a:r>
          </a:p>
        </p:txBody>
      </p:sp>
      <p:graphicFrame>
        <p:nvGraphicFramePr>
          <p:cNvPr id="512111" name="Group 111"/>
          <p:cNvGraphicFramePr>
            <a:graphicFrameLocks noGrp="1"/>
          </p:cNvGraphicFramePr>
          <p:nvPr>
            <p:ph/>
          </p:nvPr>
        </p:nvGraphicFramePr>
        <p:xfrm>
          <a:off x="685800" y="2433638"/>
          <a:ext cx="8001000" cy="3883152"/>
        </p:xfrm>
        <a:graphic>
          <a:graphicData uri="http://schemas.openxmlformats.org/drawingml/2006/table">
            <a:tbl>
              <a:tblPr/>
              <a:tblGrid>
                <a:gridCol w="1852613"/>
                <a:gridCol w="3176587"/>
                <a:gridCol w="1447800"/>
                <a:gridCol w="1524000"/>
              </a:tblGrid>
              <a:tr h="273050">
                <a:tc gridSpan="4">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1" i="0" u="none" strike="noStrike" cap="none" spc="300" normalizeH="0" baseline="0" dirty="0" smtClean="0">
                          <a:ln>
                            <a:noFill/>
                          </a:ln>
                          <a:solidFill>
                            <a:schemeClr val="bg1"/>
                          </a:solidFill>
                          <a:effectLst/>
                          <a:latin typeface="Arial Narrow" pitchFamily="34" charset="0"/>
                        </a:rPr>
                        <a:t>KLASIFIKASI PARTAI POLITIK MENURUT DASAR/ASASNYA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90513">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af-ZA" sz="1600" b="1" i="0" u="none" strike="noStrike" cap="none" normalizeH="0" baseline="0" dirty="0" smtClean="0">
                          <a:ln>
                            <a:noFill/>
                          </a:ln>
                          <a:solidFill>
                            <a:srgbClr val="FFFF00"/>
                          </a:solidFill>
                          <a:effectLst/>
                          <a:latin typeface="Arial Narrow" pitchFamily="34" charset="0"/>
                        </a:rPr>
                        <a:t>KETUHANAN</a:t>
                      </a:r>
                      <a:r>
                        <a:rPr kumimoji="0" lang="en-US" sz="1600" b="1" i="0" u="none" strike="noStrike" cap="none" normalizeH="0" baseline="0" dirty="0" smtClean="0">
                          <a:ln>
                            <a:noFill/>
                          </a:ln>
                          <a:solidFill>
                            <a:srgbClr val="FFFF00"/>
                          </a:solidFill>
                          <a:effectLst/>
                          <a:latin typeface="Arial Narrow"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af-ZA" sz="1600" b="1" i="0" u="none" strike="noStrike" cap="none" normalizeH="0" baseline="0" dirty="0" smtClean="0">
                          <a:ln>
                            <a:noFill/>
                          </a:ln>
                          <a:solidFill>
                            <a:srgbClr val="FFFF00"/>
                          </a:solidFill>
                          <a:effectLst/>
                          <a:latin typeface="Arial Narrow" pitchFamily="34" charset="0"/>
                        </a:rPr>
                        <a:t>KEBANGSAAN</a:t>
                      </a:r>
                      <a:r>
                        <a:rPr kumimoji="0" lang="en-US" sz="1600" b="1" i="0" u="none" strike="noStrike" cap="none" normalizeH="0" baseline="0" dirty="0" smtClean="0">
                          <a:ln>
                            <a:noFill/>
                          </a:ln>
                          <a:solidFill>
                            <a:srgbClr val="FFFF00"/>
                          </a:solidFill>
                          <a:effectLst/>
                          <a:latin typeface="Arial Narrow"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af-ZA" sz="1600" b="1" i="0" u="none" strike="noStrike" cap="none" normalizeH="0" baseline="0" dirty="0" smtClean="0">
                          <a:ln>
                            <a:noFill/>
                          </a:ln>
                          <a:solidFill>
                            <a:srgbClr val="FFFF00"/>
                          </a:solidFill>
                          <a:effectLst/>
                          <a:latin typeface="Arial Narrow" pitchFamily="34" charset="0"/>
                        </a:rPr>
                        <a:t>MARXISME</a:t>
                      </a:r>
                      <a:r>
                        <a:rPr kumimoji="0" lang="en-US" sz="1600" b="1" i="0" u="none" strike="noStrike" cap="none" normalizeH="0" baseline="0" dirty="0" smtClean="0">
                          <a:ln>
                            <a:noFill/>
                          </a:ln>
                          <a:solidFill>
                            <a:srgbClr val="FFFF00"/>
                          </a:solidFill>
                          <a:effectLst/>
                          <a:latin typeface="Arial Narrow"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af-ZA" sz="1600" b="1" i="0" u="none" strike="noStrike" cap="none" normalizeH="0" baseline="0" dirty="0" smtClean="0">
                          <a:ln>
                            <a:noFill/>
                          </a:ln>
                          <a:solidFill>
                            <a:srgbClr val="FFFF00"/>
                          </a:solidFill>
                          <a:effectLst/>
                          <a:latin typeface="Arial Narrow" pitchFamily="34" charset="0"/>
                        </a:rPr>
                        <a:t>NASIONALISME</a:t>
                      </a:r>
                      <a:r>
                        <a:rPr kumimoji="0" lang="en-US" sz="1600" b="1" i="0" u="none" strike="noStrike" cap="none" normalizeH="0" baseline="0" dirty="0" smtClean="0">
                          <a:ln>
                            <a:noFill/>
                          </a:ln>
                          <a:solidFill>
                            <a:srgbClr val="FFFF00"/>
                          </a:solidFill>
                          <a:effectLst/>
                          <a:latin typeface="Arial Narrow"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400">
                <a:tc>
                  <a:txBody>
                    <a:bodyPr/>
                    <a:lstStyle/>
                    <a:p>
                      <a:pPr marL="225425" marR="0" lvl="0" indent="-225425"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Partai Masjumi,</a:t>
                      </a:r>
                    </a:p>
                    <a:p>
                      <a:pPr marL="225425" marR="0" lvl="0" indent="-225425"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Partai Sjarikat Indonesia, </a:t>
                      </a:r>
                    </a:p>
                    <a:p>
                      <a:pPr marL="225425" marR="0" lvl="0" indent="-225425"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Pergerakan Tarbiya Islamiah (Perti),</a:t>
                      </a:r>
                    </a:p>
                    <a:p>
                      <a:pPr marL="225425" marR="0" lvl="0" indent="-225425"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Partai Kristen Indonesia (Parkindo),</a:t>
                      </a:r>
                    </a:p>
                    <a:p>
                      <a:pPr marL="225425" marR="0" lvl="0" indent="-225425"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Dll.</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6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38138" marR="0" lvl="0" indent="-338138"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smtClean="0">
                          <a:ln>
                            <a:noFill/>
                          </a:ln>
                          <a:solidFill>
                            <a:schemeClr val="tx1"/>
                          </a:solidFill>
                          <a:effectLst/>
                          <a:latin typeface="Arial Narrow" pitchFamily="34" charset="0"/>
                        </a:rPr>
                        <a:t>Partai Komunis Indonesia (PKI)</a:t>
                      </a:r>
                    </a:p>
                    <a:p>
                      <a:pPr marL="338138" marR="0" lvl="0" indent="-338138"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smtClean="0">
                          <a:ln>
                            <a:noFill/>
                          </a:ln>
                          <a:solidFill>
                            <a:schemeClr val="tx1"/>
                          </a:solidFill>
                          <a:effectLst/>
                          <a:latin typeface="Arial Narrow" pitchFamily="34" charset="0"/>
                        </a:rPr>
                        <a:t>Partai Sosialis Indonesia</a:t>
                      </a:r>
                    </a:p>
                    <a:p>
                      <a:pPr marL="338138" marR="0" lvl="0" indent="-338138"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smtClean="0">
                          <a:ln>
                            <a:noFill/>
                          </a:ln>
                          <a:solidFill>
                            <a:schemeClr val="tx1"/>
                          </a:solidFill>
                          <a:effectLst/>
                          <a:latin typeface="Arial Narrow" pitchFamily="34" charset="0"/>
                        </a:rPr>
                        <a:t>Partai Murba</a:t>
                      </a:r>
                    </a:p>
                    <a:p>
                      <a:pPr marL="338138" marR="0" lvl="0" indent="-338138"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smtClean="0">
                          <a:ln>
                            <a:noFill/>
                          </a:ln>
                          <a:solidFill>
                            <a:schemeClr val="tx1"/>
                          </a:solidFill>
                          <a:effectLst/>
                          <a:latin typeface="Arial Narrow" pitchFamily="34" charset="0"/>
                        </a:rPr>
                        <a:t>Partai Buruh</a:t>
                      </a:r>
                    </a:p>
                    <a:p>
                      <a:pPr marL="338138" marR="0" lvl="0" indent="-338138"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smtClean="0">
                          <a:ln>
                            <a:noFill/>
                          </a:ln>
                          <a:solidFill>
                            <a:schemeClr val="tx1"/>
                          </a:solidFill>
                          <a:effectLst/>
                          <a:latin typeface="Arial Narrow" pitchFamily="34" charset="0"/>
                        </a:rPr>
                        <a:t>Permai</a:t>
                      </a:r>
                      <a:endParaRPr kumimoji="0" lang="en-US" sz="16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Partai Demokrat Tionghoa (PTDI)</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Partai Indonesia Nasional (PIN)</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af-ZA" sz="1600" b="1" i="0" u="none" strike="noStrike" cap="none" normalizeH="0" baseline="0" dirty="0" smtClean="0">
                          <a:ln>
                            <a:noFill/>
                          </a:ln>
                          <a:solidFill>
                            <a:schemeClr val="tx1"/>
                          </a:solidFill>
                          <a:effectLst/>
                          <a:latin typeface="Arial Narrow" pitchFamily="34" charset="0"/>
                        </a:rPr>
                        <a:t>IPKI</a:t>
                      </a:r>
                      <a:endParaRPr kumimoji="0" lang="en-US" sz="16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95" name="Text Box 99"/>
          <p:cNvSpPr txBox="1">
            <a:spLocks noChangeArrowheads="1"/>
          </p:cNvSpPr>
          <p:nvPr/>
        </p:nvSpPr>
        <p:spPr bwMode="auto">
          <a:xfrm>
            <a:off x="2514600" y="3111500"/>
            <a:ext cx="3276600" cy="3194050"/>
          </a:xfrm>
          <a:prstGeom prst="rect">
            <a:avLst/>
          </a:prstGeom>
          <a:noFill/>
          <a:ln w="9525">
            <a:noFill/>
            <a:miter lim="800000"/>
            <a:headEnd/>
            <a:tailEnd/>
          </a:ln>
        </p:spPr>
        <p:txBody>
          <a:bodyPr>
            <a:spAutoFit/>
          </a:bodyPr>
          <a:lstStyle/>
          <a:p>
            <a:pPr marL="225425" indent="-225425">
              <a:spcAft>
                <a:spcPct val="20000"/>
              </a:spcAft>
              <a:buFont typeface="Wingdings" pitchFamily="2" charset="2"/>
              <a:buChar char="§"/>
            </a:pPr>
            <a:r>
              <a:rPr lang="af-ZA" sz="1800" b="1">
                <a:latin typeface="Arial Narrow" pitchFamily="34" charset="0"/>
              </a:rPr>
              <a:t>Partai Nasional Indonesia (PNI)</a:t>
            </a:r>
          </a:p>
          <a:p>
            <a:pPr marL="225425" indent="-225425">
              <a:spcAft>
                <a:spcPct val="20000"/>
              </a:spcAft>
              <a:buFont typeface="Wingdings" pitchFamily="2" charset="2"/>
              <a:buChar char="§"/>
            </a:pPr>
            <a:r>
              <a:rPr lang="af-ZA" sz="1800" b="1">
                <a:latin typeface="Arial Narrow" pitchFamily="34" charset="0"/>
              </a:rPr>
              <a:t>Partai Indonesia Raya (Parindra)</a:t>
            </a:r>
          </a:p>
          <a:p>
            <a:pPr marL="225425" indent="-225425">
              <a:spcAft>
                <a:spcPct val="20000"/>
              </a:spcAft>
              <a:buFont typeface="Wingdings" pitchFamily="2" charset="2"/>
              <a:buChar char="§"/>
            </a:pPr>
            <a:r>
              <a:rPr lang="af-ZA" sz="1800" b="1">
                <a:latin typeface="Arial Narrow" pitchFamily="34" charset="0"/>
              </a:rPr>
              <a:t>Partai Rakyat Indonesia (PRI)</a:t>
            </a:r>
          </a:p>
          <a:p>
            <a:pPr marL="225425" indent="-225425">
              <a:spcAft>
                <a:spcPct val="20000"/>
              </a:spcAft>
              <a:buFont typeface="Wingdings" pitchFamily="2" charset="2"/>
              <a:buChar char="§"/>
            </a:pPr>
            <a:r>
              <a:rPr lang="af-ZA" sz="1800" b="1">
                <a:latin typeface="Arial Narrow" pitchFamily="34" charset="0"/>
              </a:rPr>
              <a:t>Partai Demokrasi Rakyat (Banteng)</a:t>
            </a:r>
          </a:p>
          <a:p>
            <a:pPr marL="225425" indent="-225425">
              <a:spcAft>
                <a:spcPct val="20000"/>
              </a:spcAft>
              <a:buFont typeface="Wingdings" pitchFamily="2" charset="2"/>
              <a:buChar char="§"/>
            </a:pPr>
            <a:r>
              <a:rPr lang="af-ZA" sz="1800" b="1">
                <a:latin typeface="Arial Narrow" pitchFamily="34" charset="0"/>
              </a:rPr>
              <a:t>Partai Rakyat Nasional (PRN)</a:t>
            </a:r>
          </a:p>
          <a:p>
            <a:pPr marL="225425" indent="-225425">
              <a:spcAft>
                <a:spcPct val="20000"/>
              </a:spcAft>
              <a:buFont typeface="Wingdings" pitchFamily="2" charset="2"/>
              <a:buChar char="§"/>
            </a:pPr>
            <a:r>
              <a:rPr lang="af-ZA" sz="1800" b="1">
                <a:latin typeface="Arial Narrow" pitchFamily="34" charset="0"/>
              </a:rPr>
              <a:t>Partai Kebangsaan Indonesia (Parki)</a:t>
            </a:r>
          </a:p>
          <a:p>
            <a:pPr marL="225425" indent="-225425">
              <a:spcAft>
                <a:spcPct val="20000"/>
              </a:spcAft>
              <a:buFont typeface="Wingdings" pitchFamily="2" charset="2"/>
              <a:buChar char="§"/>
            </a:pPr>
            <a:r>
              <a:rPr lang="af-ZA" sz="1800" b="1">
                <a:latin typeface="Arial Narrow" pitchFamily="34" charset="0"/>
              </a:rPr>
              <a:t>Dll.</a:t>
            </a:r>
            <a:r>
              <a:rPr lang="en-US" sz="1800" b="1">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15000" r="-15000"/>
          </a:stretch>
        </a:blipFill>
        <a:effectLst/>
      </p:bgPr>
    </p:bg>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9"/>
          <p:cNvSpPr txBox="1">
            <a:spLocks noChangeArrowheads="1"/>
          </p:cNvSpPr>
          <p:nvPr/>
        </p:nvSpPr>
        <p:spPr bwMode="auto">
          <a:xfrm>
            <a:off x="685800" y="1219200"/>
            <a:ext cx="8001000" cy="3817938"/>
          </a:xfrm>
          <a:prstGeom prst="rect">
            <a:avLst/>
          </a:prstGeom>
          <a:noFill/>
          <a:ln w="9525">
            <a:solidFill>
              <a:srgbClr val="000000"/>
            </a:solidFill>
            <a:miter lim="800000"/>
            <a:headEnd/>
            <a:tailEnd/>
          </a:ln>
        </p:spPr>
        <p:txBody>
          <a:bodyPr/>
          <a:lstStyle/>
          <a:p>
            <a:pPr marL="400050" indent="-400050" algn="just"/>
            <a:r>
              <a:rPr lang="sv-SE" sz="2800" b="1">
                <a:solidFill>
                  <a:srgbClr val="FFFF66"/>
                </a:solidFill>
                <a:latin typeface="Arial Narrow" pitchFamily="34" charset="0"/>
              </a:rPr>
              <a:t>Alfian,</a:t>
            </a:r>
            <a:r>
              <a:rPr lang="sv-SE" sz="2800" b="1">
                <a:solidFill>
                  <a:schemeClr val="bg1"/>
                </a:solidFill>
                <a:latin typeface="Arial Narrow" pitchFamily="34" charset="0"/>
              </a:rPr>
              <a:t> </a:t>
            </a:r>
            <a:r>
              <a:rPr lang="sv-SE" b="1">
                <a:solidFill>
                  <a:srgbClr val="66FF33"/>
                </a:solidFill>
                <a:latin typeface="Arial Narrow" pitchFamily="34" charset="0"/>
              </a:rPr>
              <a:t>mengelompokkan partai politik hasil Pemilu 1955 :</a:t>
            </a:r>
          </a:p>
          <a:p>
            <a:pPr marL="400050" indent="-400050" algn="just"/>
            <a:endParaRPr lang="sv-SE" b="1">
              <a:solidFill>
                <a:srgbClr val="66FF33"/>
              </a:solidFill>
              <a:latin typeface="Arial Narrow" pitchFamily="34" charset="0"/>
            </a:endParaRPr>
          </a:p>
          <a:p>
            <a:pPr marL="400050" indent="-400050" algn="just">
              <a:spcAft>
                <a:spcPct val="30000"/>
              </a:spcAft>
              <a:buFont typeface="Garamond" pitchFamily="18" charset="0"/>
              <a:buAutoNum type="arabicPeriod"/>
            </a:pPr>
            <a:r>
              <a:rPr lang="sv-SE" b="1">
                <a:solidFill>
                  <a:schemeClr val="bg1"/>
                </a:solidFill>
                <a:latin typeface="Arial Narrow" pitchFamily="34" charset="0"/>
              </a:rPr>
              <a:t>Aliran Nasionalis </a:t>
            </a:r>
            <a:r>
              <a:rPr lang="sv-SE" b="1">
                <a:solidFill>
                  <a:srgbClr val="FF0000"/>
                </a:solidFill>
                <a:latin typeface="Arial Narrow" pitchFamily="34" charset="0"/>
              </a:rPr>
              <a:t>(Partai Buruh, PNI, PRN, PIR Hazairin, Parindra, SKI, dan PIR-Wongsonegoro).</a:t>
            </a:r>
          </a:p>
          <a:p>
            <a:pPr marL="400050" indent="-400050">
              <a:spcAft>
                <a:spcPct val="30000"/>
              </a:spcAft>
              <a:buFont typeface="Garamond" pitchFamily="18" charset="0"/>
              <a:buAutoNum type="arabicPeriod"/>
            </a:pPr>
            <a:r>
              <a:rPr lang="sv-SE" b="1">
                <a:solidFill>
                  <a:schemeClr val="bg1"/>
                </a:solidFill>
                <a:latin typeface="Arial Narrow" pitchFamily="34" charset="0"/>
              </a:rPr>
              <a:t>Partai Islam  </a:t>
            </a:r>
            <a:r>
              <a:rPr lang="sv-SE" b="1">
                <a:solidFill>
                  <a:srgbClr val="FF0000"/>
                </a:solidFill>
                <a:latin typeface="Arial Narrow" pitchFamily="34" charset="0"/>
              </a:rPr>
              <a:t>(Masjumi, NU, PSII, dan Perti).</a:t>
            </a:r>
          </a:p>
          <a:p>
            <a:pPr marL="400050" indent="-400050">
              <a:spcAft>
                <a:spcPct val="30000"/>
              </a:spcAft>
              <a:buFont typeface="Garamond" pitchFamily="18" charset="0"/>
              <a:buAutoNum type="arabicPeriod"/>
            </a:pPr>
            <a:r>
              <a:rPr lang="sv-SE" b="1">
                <a:solidFill>
                  <a:schemeClr val="bg1"/>
                </a:solidFill>
                <a:latin typeface="Arial Narrow" pitchFamily="34" charset="0"/>
              </a:rPr>
              <a:t>Aliran Komunis </a:t>
            </a:r>
            <a:r>
              <a:rPr lang="sv-SE" b="1">
                <a:solidFill>
                  <a:srgbClr val="FF0000"/>
                </a:solidFill>
                <a:latin typeface="Arial Narrow" pitchFamily="34" charset="0"/>
              </a:rPr>
              <a:t>(PKI)</a:t>
            </a:r>
          </a:p>
          <a:p>
            <a:pPr marL="400050" indent="-400050">
              <a:spcAft>
                <a:spcPct val="30000"/>
              </a:spcAft>
              <a:buFont typeface="Garamond" pitchFamily="18" charset="0"/>
              <a:buAutoNum type="arabicPeriod"/>
            </a:pPr>
            <a:r>
              <a:rPr lang="sv-SE" b="1">
                <a:solidFill>
                  <a:schemeClr val="bg1"/>
                </a:solidFill>
                <a:latin typeface="Arial Narrow" pitchFamily="34" charset="0"/>
              </a:rPr>
              <a:t>Aliran Sosialis  </a:t>
            </a:r>
            <a:r>
              <a:rPr lang="sv-SE" b="1">
                <a:solidFill>
                  <a:srgbClr val="FF0000"/>
                </a:solidFill>
                <a:latin typeface="Arial Narrow" pitchFamily="34" charset="0"/>
              </a:rPr>
              <a:t>(PSI, dan GTI).</a:t>
            </a:r>
          </a:p>
          <a:p>
            <a:pPr marL="400050" indent="-400050">
              <a:buFont typeface="Garamond" pitchFamily="18" charset="0"/>
              <a:buAutoNum type="arabicPeriod"/>
            </a:pPr>
            <a:r>
              <a:rPr lang="sv-SE" b="1">
                <a:solidFill>
                  <a:schemeClr val="bg1"/>
                </a:solidFill>
                <a:latin typeface="Arial Narrow" pitchFamily="34" charset="0"/>
              </a:rPr>
              <a:t>Aliran Kristen </a:t>
            </a:r>
            <a:r>
              <a:rPr lang="sv-SE" b="1">
                <a:solidFill>
                  <a:srgbClr val="FF0000"/>
                </a:solidFill>
                <a:latin typeface="Arial Narrow" pitchFamily="34" charset="0"/>
              </a:rPr>
              <a:t>(Partai Katolik, dan Parkindo).</a:t>
            </a:r>
            <a:endParaRPr lang="en-US" b="1">
              <a:solidFill>
                <a:srgbClr val="FF00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16000" r="-16000"/>
          </a:stretch>
        </a:blipFill>
        <a:effectLst/>
      </p:bgPr>
    </p:bg>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609600" y="1371600"/>
            <a:ext cx="8001000" cy="2124075"/>
          </a:xfrm>
          <a:prstGeom prst="rect">
            <a:avLst/>
          </a:prstGeom>
          <a:noFill/>
          <a:ln w="9525">
            <a:noFill/>
            <a:miter lim="800000"/>
            <a:headEnd/>
            <a:tailEnd/>
          </a:ln>
        </p:spPr>
        <p:txBody>
          <a:bodyPr>
            <a:spAutoFit/>
          </a:bodyPr>
          <a:lstStyle/>
          <a:p>
            <a:pPr>
              <a:spcBef>
                <a:spcPct val="50000"/>
              </a:spcBef>
            </a:pPr>
            <a:r>
              <a:rPr lang="af-ZA" b="1">
                <a:solidFill>
                  <a:srgbClr val="FFFF00"/>
                </a:solidFill>
                <a:latin typeface="Arial Narrow" pitchFamily="34" charset="0"/>
              </a:rPr>
              <a:t>Kehidupan politik masa demokrasi liberal (1955–1959), banyak ditandai pergantian kabinet. </a:t>
            </a:r>
          </a:p>
          <a:p>
            <a:pPr>
              <a:spcBef>
                <a:spcPct val="50000"/>
              </a:spcBef>
            </a:pPr>
            <a:r>
              <a:rPr lang="af-ZA" b="1">
                <a:solidFill>
                  <a:srgbClr val="FFFF00"/>
                </a:solidFill>
                <a:latin typeface="Arial Narrow" pitchFamily="34" charset="0"/>
              </a:rPr>
              <a:t>Persaingan antar elit partai politik besar, telah membawa negara pada instabilitas politik, sehingga mandeknya pembangunan ekonomi dan rawannya keamanan.</a:t>
            </a:r>
            <a:r>
              <a:rPr lang="en-US" b="1">
                <a:solidFill>
                  <a:srgbClr val="FFFF00"/>
                </a:solidFill>
                <a:latin typeface="Arial Narrow" pitchFamily="34" charset="0"/>
              </a:rPr>
              <a:t> </a:t>
            </a:r>
          </a:p>
        </p:txBody>
      </p:sp>
      <p:sp>
        <p:nvSpPr>
          <p:cNvPr id="542726" name="Text Box 6"/>
          <p:cNvSpPr txBox="1">
            <a:spLocks noChangeArrowheads="1"/>
          </p:cNvSpPr>
          <p:nvPr/>
        </p:nvSpPr>
        <p:spPr bwMode="auto">
          <a:xfrm>
            <a:off x="2286000" y="4232275"/>
            <a:ext cx="6172200" cy="1938338"/>
          </a:xfrm>
          <a:prstGeom prst="rect">
            <a:avLst/>
          </a:prstGeom>
          <a:noFill/>
          <a:ln w="57150">
            <a:noFill/>
            <a:miter lim="800000"/>
            <a:headEnd/>
            <a:tailEnd/>
          </a:ln>
          <a:effectLst/>
        </p:spPr>
        <p:txBody>
          <a:bodyPr>
            <a:spAutoFit/>
          </a:bodyPr>
          <a:lstStyle/>
          <a:p>
            <a:pPr algn="r">
              <a:spcBef>
                <a:spcPct val="50000"/>
              </a:spcBef>
              <a:defRPr/>
            </a:pPr>
            <a:r>
              <a:rPr lang="af-ZA" b="1" dirty="0">
                <a:solidFill>
                  <a:schemeClr val="tx1">
                    <a:lumMod val="95000"/>
                    <a:lumOff val="5000"/>
                  </a:schemeClr>
                </a:solidFill>
                <a:latin typeface="Arial Narrow" pitchFamily="34" charset="0"/>
              </a:rPr>
              <a:t>Akibat konflik berkepanjangan pada Badan Konstituante (merumuskan UUD yang bersifat), mendorong Presiden Soekarno mengeluarkan Dekrit Presiden 5 Juli 1959 yang selanjutnya melahirkan demokrasi terpimpin.</a:t>
            </a:r>
            <a:r>
              <a:rPr lang="en-US" b="1" dirty="0">
                <a:solidFill>
                  <a:schemeClr val="tx1">
                    <a:lumMod val="95000"/>
                    <a:lumOff val="5000"/>
                  </a:schemeClr>
                </a:solidFill>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3" name="Text Box 5"/>
          <p:cNvSpPr txBox="1">
            <a:spLocks noChangeArrowheads="1"/>
          </p:cNvSpPr>
          <p:nvPr/>
        </p:nvSpPr>
        <p:spPr bwMode="auto">
          <a:xfrm>
            <a:off x="838200" y="457200"/>
            <a:ext cx="5943600" cy="461963"/>
          </a:xfrm>
          <a:prstGeom prst="rect">
            <a:avLst/>
          </a:prstGeom>
          <a:noFill/>
          <a:ln w="38100">
            <a:noFill/>
            <a:miter lim="800000"/>
            <a:headEnd/>
            <a:tailEnd/>
          </a:ln>
          <a:effectLst/>
        </p:spPr>
        <p:txBody>
          <a:bodyPr>
            <a:spAutoFit/>
          </a:bodyPr>
          <a:lstStyle/>
          <a:p>
            <a:pPr marL="342900" indent="-342900">
              <a:spcBef>
                <a:spcPct val="50000"/>
              </a:spcBef>
              <a:buFontTx/>
              <a:buAutoNum type="arabicParenR" startAt="3"/>
              <a:defRPr/>
            </a:pPr>
            <a:r>
              <a:rPr lang="af-ZA" b="1" dirty="0">
                <a:solidFill>
                  <a:srgbClr val="FFFF00"/>
                </a:solidFill>
                <a:effectLst>
                  <a:outerShdw blurRad="38100" dist="38100" dir="2700000" algn="tl">
                    <a:srgbClr val="000000">
                      <a:alpha val="43137"/>
                    </a:srgbClr>
                  </a:outerShdw>
                </a:effectLst>
                <a:latin typeface="Arial Narrow" pitchFamily="34" charset="0"/>
              </a:rPr>
              <a:t>MASA ORDE BARU (TAHUN 1966 - 1998)</a:t>
            </a:r>
            <a:endParaRPr lang="en-US"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31747" name="Text Box 6"/>
          <p:cNvSpPr txBox="1">
            <a:spLocks noChangeArrowheads="1"/>
          </p:cNvSpPr>
          <p:nvPr/>
        </p:nvSpPr>
        <p:spPr bwMode="auto">
          <a:xfrm>
            <a:off x="685800" y="1828800"/>
            <a:ext cx="2362200" cy="3416300"/>
          </a:xfrm>
          <a:prstGeom prst="rect">
            <a:avLst/>
          </a:prstGeom>
          <a:noFill/>
          <a:ln w="38100">
            <a:noFill/>
            <a:miter lim="800000"/>
            <a:headEnd/>
            <a:tailEnd/>
          </a:ln>
        </p:spPr>
        <p:txBody>
          <a:bodyPr>
            <a:spAutoFit/>
          </a:bodyPr>
          <a:lstStyle/>
          <a:p>
            <a:pPr algn="ctr">
              <a:spcBef>
                <a:spcPct val="50000"/>
              </a:spcBef>
              <a:defRPr/>
            </a:pPr>
            <a:r>
              <a:rPr lang="af-ZA" b="1" dirty="0">
                <a:solidFill>
                  <a:srgbClr val="66FF33"/>
                </a:solidFill>
                <a:effectLst>
                  <a:outerShdw blurRad="38100" dist="38100" dir="2700000" algn="tl">
                    <a:srgbClr val="000000">
                      <a:alpha val="43137"/>
                    </a:srgbClr>
                  </a:outerShdw>
                </a:effectLst>
                <a:latin typeface="Arial Narrow" pitchFamily="34" charset="0"/>
              </a:rPr>
              <a:t>Orde Baru (1966) melakukan pembenahan institusi politik, karena jumlah parpol yang banyak, tidak menjamin stabilitas politik</a:t>
            </a:r>
            <a:r>
              <a:rPr lang="en-US" b="1" dirty="0">
                <a:solidFill>
                  <a:srgbClr val="66FF33"/>
                </a:solidFill>
                <a:effectLst>
                  <a:outerShdw blurRad="38100" dist="38100" dir="2700000" algn="tl">
                    <a:srgbClr val="000000">
                      <a:alpha val="43137"/>
                    </a:srgbClr>
                  </a:outerShdw>
                </a:effectLst>
                <a:latin typeface="Arial Narrow" pitchFamily="34" charset="0"/>
              </a:rPr>
              <a:t> </a:t>
            </a:r>
          </a:p>
        </p:txBody>
      </p:sp>
      <p:sp>
        <p:nvSpPr>
          <p:cNvPr id="514055" name="Text Box 7"/>
          <p:cNvSpPr txBox="1">
            <a:spLocks noChangeArrowheads="1"/>
          </p:cNvSpPr>
          <p:nvPr/>
        </p:nvSpPr>
        <p:spPr bwMode="auto">
          <a:xfrm>
            <a:off x="3886200" y="1371600"/>
            <a:ext cx="5029200" cy="4154488"/>
          </a:xfrm>
          <a:prstGeom prst="rect">
            <a:avLst/>
          </a:prstGeom>
          <a:noFill/>
          <a:ln w="9525">
            <a:noFill/>
            <a:miter lim="800000"/>
            <a:headEnd/>
            <a:tailEnd/>
          </a:ln>
          <a:effectLst/>
        </p:spPr>
        <p:txBody>
          <a:bodyPr>
            <a:spAutoFit/>
          </a:bodyPr>
          <a:lstStyle/>
          <a:p>
            <a:pPr marL="342900" indent="-342900">
              <a:defRPr/>
            </a:pPr>
            <a:r>
              <a:rPr lang="af-ZA" b="1" dirty="0">
                <a:effectLst>
                  <a:outerShdw blurRad="38100" dist="38100" dir="2700000" algn="tl">
                    <a:srgbClr val="000000">
                      <a:alpha val="43137"/>
                    </a:srgbClr>
                  </a:outerShdw>
                </a:effectLst>
                <a:latin typeface="Arial Narrow" pitchFamily="34" charset="0"/>
              </a:rPr>
              <a:t>PARPOL PESERTA PEMILU 1971 :</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Golongan Karya (Golkar),</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Nasional Indonesia (PNI),</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Nahdatul Ulama (NU),</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Katolik,</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Murba,</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Syarikat Islam Indonesia (PSII),</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Ikatan Pendukung Kemerdekaan Indonesia (IPKI),</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Kristen Indonesia (Parkindo),</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Muslimin Indonesia (Parmusi),</a:t>
            </a:r>
          </a:p>
          <a:p>
            <a:pPr marL="342900" indent="-342900">
              <a:buFontTx/>
              <a:buChar char="•"/>
              <a:defRPr/>
            </a:pPr>
            <a:r>
              <a:rPr lang="af-ZA" sz="2000" b="1" dirty="0">
                <a:solidFill>
                  <a:schemeClr val="bg1">
                    <a:lumMod val="95000"/>
                  </a:schemeClr>
                </a:solidFill>
                <a:effectLst>
                  <a:outerShdw blurRad="38100" dist="38100" dir="2700000" algn="tl">
                    <a:srgbClr val="000000">
                      <a:alpha val="43137"/>
                    </a:srgbClr>
                  </a:outerShdw>
                </a:effectLst>
                <a:latin typeface="Arial Narrow" pitchFamily="34" charset="0"/>
              </a:rPr>
              <a:t>Partai Islam Perti (Persatuan Tarbiyah Islamiyah)</a:t>
            </a:r>
            <a:r>
              <a:rPr lang="en-US" sz="2000" b="1" dirty="0">
                <a:solidFill>
                  <a:schemeClr val="bg1">
                    <a:lumMod val="95000"/>
                  </a:schemeClr>
                </a:solidFill>
                <a:effectLst>
                  <a:outerShdw blurRad="38100" dist="38100" dir="2700000" algn="tl">
                    <a:srgbClr val="000000">
                      <a:alpha val="43137"/>
                    </a:srgbClr>
                  </a:outerShdw>
                </a:effectLst>
                <a:latin typeface="Arial Narrow" pitchFamily="34" charset="0"/>
              </a:rPr>
              <a:t>.</a:t>
            </a:r>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7"/>
          <p:cNvSpPr txBox="1">
            <a:spLocks noChangeArrowheads="1"/>
          </p:cNvSpPr>
          <p:nvPr/>
        </p:nvSpPr>
        <p:spPr bwMode="auto">
          <a:xfrm>
            <a:off x="609600" y="838200"/>
            <a:ext cx="8001000" cy="461963"/>
          </a:xfrm>
          <a:prstGeom prst="rect">
            <a:avLst/>
          </a:prstGeom>
          <a:noFill/>
          <a:ln w="9525">
            <a:noFill/>
            <a:miter lim="800000"/>
            <a:headEnd/>
            <a:tailEnd/>
          </a:ln>
        </p:spPr>
        <p:txBody>
          <a:bodyPr>
            <a:spAutoFit/>
          </a:bodyPr>
          <a:lstStyle/>
          <a:p>
            <a:pPr>
              <a:spcBef>
                <a:spcPct val="50000"/>
              </a:spcBef>
            </a:pPr>
            <a:r>
              <a:rPr lang="af-ZA" b="1">
                <a:solidFill>
                  <a:srgbClr val="FFFF00"/>
                </a:solidFill>
                <a:latin typeface="Arial Narrow" pitchFamily="34" charset="0"/>
              </a:rPr>
              <a:t>Hasil Pemilu 1971, menunjukkan kemenangan Golongan Karya</a:t>
            </a:r>
          </a:p>
        </p:txBody>
      </p:sp>
      <p:sp>
        <p:nvSpPr>
          <p:cNvPr id="515110" name="Text Box 38"/>
          <p:cNvSpPr txBox="1">
            <a:spLocks noChangeArrowheads="1"/>
          </p:cNvSpPr>
          <p:nvPr/>
        </p:nvSpPr>
        <p:spPr bwMode="auto">
          <a:xfrm>
            <a:off x="685800" y="3638550"/>
            <a:ext cx="2133600" cy="1631950"/>
          </a:xfrm>
          <a:prstGeom prst="rect">
            <a:avLst/>
          </a:prstGeom>
          <a:solidFill>
            <a:schemeClr val="tx2">
              <a:lumMod val="50000"/>
              <a:alpha val="46000"/>
            </a:schemeClr>
          </a:solidFill>
          <a:ln w="38100">
            <a:noFill/>
            <a:prstDash val="lgDashDotDot"/>
            <a:miter lim="800000"/>
            <a:headEnd/>
            <a:tailEnd/>
          </a:ln>
          <a:effectLst/>
        </p:spPr>
        <p:txBody>
          <a:bodyPr>
            <a:spAutoFit/>
          </a:bodyPr>
          <a:lstStyle/>
          <a:p>
            <a:pPr algn="ctr">
              <a:spcBef>
                <a:spcPct val="50000"/>
              </a:spcBef>
              <a:defRPr/>
            </a:pPr>
            <a:r>
              <a:rPr lang="af-ZA" sz="2000" b="1" dirty="0">
                <a:solidFill>
                  <a:srgbClr val="FFFF00"/>
                </a:solidFill>
                <a:latin typeface="Arial Narrow" pitchFamily="34" charset="0"/>
              </a:rPr>
              <a:t>Berdasarkan UU No. 3 Tahun 1975, Pemilu 1977 dan 1982 hanya diikuti 3 (tiga) peserta :</a:t>
            </a:r>
            <a:endParaRPr lang="en-US" sz="2000" b="1" dirty="0">
              <a:solidFill>
                <a:srgbClr val="FFFF00"/>
              </a:solidFill>
              <a:latin typeface="Arial Narrow" pitchFamily="34" charset="0"/>
            </a:endParaRPr>
          </a:p>
        </p:txBody>
      </p:sp>
      <p:sp>
        <p:nvSpPr>
          <p:cNvPr id="32772" name="Text Box 39"/>
          <p:cNvSpPr txBox="1">
            <a:spLocks noChangeArrowheads="1"/>
          </p:cNvSpPr>
          <p:nvPr/>
        </p:nvSpPr>
        <p:spPr bwMode="auto">
          <a:xfrm>
            <a:off x="2819400" y="4876800"/>
            <a:ext cx="6019800" cy="1323975"/>
          </a:xfrm>
          <a:prstGeom prst="rect">
            <a:avLst/>
          </a:prstGeom>
          <a:solidFill>
            <a:srgbClr val="FFFF00">
              <a:alpha val="52940"/>
            </a:srgbClr>
          </a:solidFill>
          <a:ln w="9525">
            <a:noFill/>
            <a:miter lim="800000"/>
            <a:headEnd/>
            <a:tailEnd/>
          </a:ln>
        </p:spPr>
        <p:txBody>
          <a:bodyPr>
            <a:spAutoFit/>
          </a:bodyPr>
          <a:lstStyle/>
          <a:p>
            <a:pPr marL="457200" indent="-457200">
              <a:buFont typeface="Calibri" pitchFamily="32" charset="0"/>
              <a:buAutoNum type="arabicPeriod"/>
            </a:pPr>
            <a:r>
              <a:rPr lang="af-ZA" sz="2000" b="1">
                <a:solidFill>
                  <a:srgbClr val="000099"/>
                </a:solidFill>
                <a:latin typeface="Arial Narrow" pitchFamily="34" charset="0"/>
              </a:rPr>
              <a:t>PPP (ke-Islaman dan ideologi Islam)</a:t>
            </a:r>
          </a:p>
          <a:p>
            <a:pPr marL="457200" indent="-457200">
              <a:buFont typeface="Calibri" pitchFamily="32" charset="0"/>
              <a:buAutoNum type="arabicPeriod"/>
            </a:pPr>
            <a:r>
              <a:rPr lang="af-ZA" sz="2000" b="1">
                <a:solidFill>
                  <a:srgbClr val="000099"/>
                </a:solidFill>
                <a:latin typeface="Arial Narrow" pitchFamily="34" charset="0"/>
              </a:rPr>
              <a:t>Golongan Karya  (kekaryaan dan keadilan sosial)</a:t>
            </a:r>
          </a:p>
          <a:p>
            <a:pPr marL="457200" indent="-457200">
              <a:buFont typeface="Calibri" pitchFamily="32" charset="0"/>
              <a:buAutoNum type="arabicPeriod"/>
            </a:pPr>
            <a:r>
              <a:rPr lang="af-ZA" sz="2000" b="1">
                <a:solidFill>
                  <a:srgbClr val="000099"/>
                </a:solidFill>
                <a:latin typeface="Arial Narrow" pitchFamily="34" charset="0"/>
              </a:rPr>
              <a:t>PDI (demokrasi, kebangsaan/ nasionalisme dan keadilan).</a:t>
            </a:r>
            <a:endParaRPr lang="en-US" sz="2000" b="1">
              <a:solidFill>
                <a:srgbClr val="000099"/>
              </a:solidFill>
              <a:latin typeface="Arial Narrow" pitchFamily="34" charset="0"/>
            </a:endParaRPr>
          </a:p>
        </p:txBody>
      </p:sp>
      <p:sp>
        <p:nvSpPr>
          <p:cNvPr id="32773" name="Text Box 40"/>
          <p:cNvSpPr txBox="1">
            <a:spLocks noChangeArrowheads="1"/>
          </p:cNvSpPr>
          <p:nvPr/>
        </p:nvSpPr>
        <p:spPr bwMode="auto">
          <a:xfrm>
            <a:off x="838200" y="1295400"/>
            <a:ext cx="7848600" cy="1938338"/>
          </a:xfrm>
          <a:prstGeom prst="rect">
            <a:avLst/>
          </a:prstGeom>
          <a:noFill/>
          <a:ln w="9525">
            <a:noFill/>
            <a:miter lim="800000"/>
            <a:headEnd/>
            <a:tailEnd/>
          </a:ln>
        </p:spPr>
        <p:txBody>
          <a:bodyPr>
            <a:spAutoFit/>
          </a:bodyPr>
          <a:lstStyle/>
          <a:p>
            <a:pPr algn="r"/>
            <a:r>
              <a:rPr lang="af-ZA" b="1">
                <a:solidFill>
                  <a:schemeClr val="bg1"/>
                </a:solidFill>
                <a:latin typeface="Arial Narrow" pitchFamily="34" charset="0"/>
              </a:rPr>
              <a:t>Terjadi penyederhanaan partai politik ; </a:t>
            </a:r>
          </a:p>
          <a:p>
            <a:pPr algn="r"/>
            <a:r>
              <a:rPr lang="af-ZA" b="1">
                <a:solidFill>
                  <a:srgbClr val="66FF33"/>
                </a:solidFill>
                <a:latin typeface="Arial Narrow" pitchFamily="34" charset="0"/>
              </a:rPr>
              <a:t>Partai berbasis Islam </a:t>
            </a:r>
            <a:r>
              <a:rPr lang="af-ZA" b="1">
                <a:solidFill>
                  <a:schemeClr val="bg1"/>
                </a:solidFill>
                <a:latin typeface="Arial Narrow" pitchFamily="34" charset="0"/>
              </a:rPr>
              <a:t>(NU, Parmusi, PSII, dan Partai Islam) menjadi Partai Persatuan Pembangunan (PPP); </a:t>
            </a:r>
          </a:p>
          <a:p>
            <a:pPr algn="r"/>
            <a:r>
              <a:rPr lang="af-ZA" b="1">
                <a:solidFill>
                  <a:srgbClr val="FF0000"/>
                </a:solidFill>
                <a:latin typeface="Arial Narrow" pitchFamily="34" charset="0"/>
              </a:rPr>
              <a:t>Partai berbasis sosialis dan nasionalis </a:t>
            </a:r>
            <a:r>
              <a:rPr lang="af-ZA" b="1">
                <a:solidFill>
                  <a:schemeClr val="bg1"/>
                </a:solidFill>
                <a:latin typeface="Arial Narrow" pitchFamily="34" charset="0"/>
              </a:rPr>
              <a:t>(Parkindo, Partai Katolik, PNI, Murba dan IPKI) menjadi Partai Demokrasi Indonesia (PDI). </a:t>
            </a:r>
            <a:endParaRPr lang="en-US" b="1">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6361" name="Group 265"/>
          <p:cNvGraphicFramePr>
            <a:graphicFrameLocks noGrp="1"/>
          </p:cNvGraphicFramePr>
          <p:nvPr>
            <p:ph sz="half" idx="2"/>
          </p:nvPr>
        </p:nvGraphicFramePr>
        <p:xfrm>
          <a:off x="914400" y="1524000"/>
          <a:ext cx="7620000" cy="4800600"/>
        </p:xfrm>
        <a:graphic>
          <a:graphicData uri="http://schemas.openxmlformats.org/drawingml/2006/table">
            <a:tbl>
              <a:tblPr/>
              <a:tblGrid>
                <a:gridCol w="533400"/>
                <a:gridCol w="914400"/>
                <a:gridCol w="2057400"/>
                <a:gridCol w="2057400"/>
                <a:gridCol w="2057400"/>
              </a:tblGrid>
              <a:tr h="519959">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No</a:t>
                      </a:r>
                      <a:endParaRPr kumimoji="0" lang="af-ZA" sz="16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Tahun Pemilu</a:t>
                      </a:r>
                      <a:endParaRPr kumimoji="0" lang="af-ZA" sz="16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8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Partai Politik Peserta Pemilu</a:t>
                      </a:r>
                      <a:endParaRPr kumimoji="0" lang="af-ZA" sz="18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1158765">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af-ZA" sz="16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Partai Persatuan Pembangunan  (PPP)</a:t>
                      </a:r>
                      <a:endParaRPr kumimoji="0" lang="af-ZA" sz="16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Golongan Karya (Golkar)</a:t>
                      </a:r>
                      <a:endParaRPr kumimoji="0" lang="af-ZA" sz="16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Partai Demokrasi Indonesia (PDI)</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51995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1971</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14.833.942 (96)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34.348.673 (236)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5.516.849 (30)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08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2.</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1977</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18.722.138 (99)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39.313.354 (232)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5.459.987 (29)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83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3.</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1982</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20.871.880 (94)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48.334.724 (242)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5.919.702 (24)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08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4.</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1987</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13.701.428 (61)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62.783.680 (299)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9.324.708 (40)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95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5.</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1992</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16.624.647 (62)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66.599.331 (282)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14.565.556 (56)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95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smtClean="0">
                          <a:ln>
                            <a:noFill/>
                          </a:ln>
                          <a:solidFill>
                            <a:srgbClr val="000000"/>
                          </a:solidFill>
                          <a:effectLst/>
                          <a:latin typeface="Arial Narrow" pitchFamily="34" charset="0"/>
                          <a:ea typeface="Times New Roman" pitchFamily="18" charset="0"/>
                          <a:cs typeface="Arial" charset="0"/>
                        </a:rPr>
                        <a:t>6.</a:t>
                      </a:r>
                      <a:endParaRPr kumimoji="0" lang="af-ZA" sz="1600" b="1" i="0" u="none" strike="noStrike" cap="none" normalizeH="0" baseline="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000000"/>
                          </a:solidFill>
                          <a:effectLst/>
                          <a:latin typeface="Arial Narrow" pitchFamily="34" charset="0"/>
                          <a:ea typeface="Times New Roman" pitchFamily="18" charset="0"/>
                          <a:cs typeface="Arial" charset="0"/>
                        </a:rPr>
                        <a:t>1997</a:t>
                      </a:r>
                      <a:endParaRPr kumimoji="0" lang="af-ZA" sz="1600" b="1"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66FF33"/>
                          </a:solidFill>
                          <a:effectLst/>
                          <a:latin typeface="Arial Narrow" pitchFamily="34" charset="0"/>
                          <a:ea typeface="Times New Roman" pitchFamily="18" charset="0"/>
                          <a:cs typeface="Arial" charset="0"/>
                        </a:rPr>
                        <a:t>25.340.028 (89)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FF00"/>
                          </a:solidFill>
                          <a:effectLst/>
                          <a:latin typeface="Arial Narrow" pitchFamily="34" charset="0"/>
                          <a:ea typeface="Times New Roman" pitchFamily="18" charset="0"/>
                          <a:cs typeface="Arial" charset="0"/>
                        </a:rPr>
                        <a:t>84.187.907 (325)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457200" algn="l"/>
                        </a:tabLst>
                      </a:pPr>
                      <a:r>
                        <a:rPr kumimoji="0" lang="af-ZA" sz="1600" b="1" i="0" u="none" strike="noStrike" cap="none" normalizeH="0" baseline="0" dirty="0" smtClean="0">
                          <a:ln>
                            <a:noFill/>
                          </a:ln>
                          <a:solidFill>
                            <a:srgbClr val="FF0000"/>
                          </a:solidFill>
                          <a:effectLst/>
                          <a:latin typeface="Arial Narrow" pitchFamily="34" charset="0"/>
                          <a:ea typeface="Times New Roman" pitchFamily="18" charset="0"/>
                          <a:cs typeface="Arial" charset="0"/>
                        </a:rPr>
                        <a:t>3.463.225 (11)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46" name="Text Box 5"/>
          <p:cNvSpPr txBox="1">
            <a:spLocks noChangeArrowheads="1"/>
          </p:cNvSpPr>
          <p:nvPr/>
        </p:nvSpPr>
        <p:spPr bwMode="auto">
          <a:xfrm>
            <a:off x="762000" y="533400"/>
            <a:ext cx="7848600" cy="830263"/>
          </a:xfrm>
          <a:prstGeom prst="rect">
            <a:avLst/>
          </a:prstGeom>
          <a:noFill/>
          <a:ln w="9525">
            <a:noFill/>
            <a:miter lim="800000"/>
            <a:headEnd/>
            <a:tailEnd/>
          </a:ln>
        </p:spPr>
        <p:txBody>
          <a:bodyPr>
            <a:spAutoFit/>
          </a:bodyPr>
          <a:lstStyle/>
          <a:p>
            <a:pPr algn="ctr">
              <a:spcBef>
                <a:spcPct val="50000"/>
              </a:spcBef>
            </a:pPr>
            <a:r>
              <a:rPr lang="af-ZA" b="1">
                <a:solidFill>
                  <a:schemeClr val="bg1"/>
                </a:solidFill>
                <a:latin typeface="Arial Narrow" pitchFamily="34" charset="0"/>
              </a:rPr>
              <a:t>PERBANDINGAN PEROLEHAN SUARA PARTAI PESERTA PEMILU SELAMA ORDE BARU</a:t>
            </a:r>
            <a:r>
              <a:rPr lang="en-US" b="1">
                <a:solidFill>
                  <a:schemeClr val="bg1"/>
                </a:solidFill>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ChangeArrowheads="1"/>
          </p:cNvSpPr>
          <p:nvPr/>
        </p:nvSpPr>
        <p:spPr bwMode="auto">
          <a:xfrm>
            <a:off x="3048000" y="533400"/>
            <a:ext cx="3962400" cy="1066800"/>
          </a:xfrm>
          <a:prstGeom prst="rect">
            <a:avLst/>
          </a:prstGeom>
          <a:noFill/>
          <a:ln w="38100">
            <a:noFill/>
            <a:miter lim="800000"/>
            <a:headEnd/>
            <a:tailEnd/>
          </a:ln>
          <a:effectLst/>
        </p:spPr>
        <p:txBody>
          <a:bodyPr anchor="ctr"/>
          <a:lstStyle/>
          <a:p>
            <a:pPr algn="ctr" eaLnBrk="1" hangingPunct="1">
              <a:defRPr/>
            </a:pPr>
            <a:r>
              <a:rPr lang="en-US" sz="3200" b="1" dirty="0" err="1">
                <a:solidFill>
                  <a:srgbClr val="FFFF00"/>
                </a:solidFill>
                <a:effectLst>
                  <a:outerShdw blurRad="38100" dist="38100" dir="2700000" algn="tl">
                    <a:srgbClr val="000000">
                      <a:alpha val="43137"/>
                    </a:srgbClr>
                  </a:outerShdw>
                </a:effectLst>
                <a:latin typeface="Arial Narrow" pitchFamily="34" charset="0"/>
              </a:rPr>
              <a:t>Waktu</a:t>
            </a:r>
            <a:r>
              <a:rPr lang="en-US" sz="3200" b="1" dirty="0">
                <a:solidFill>
                  <a:srgbClr val="FFFF00"/>
                </a:solidFill>
                <a:effectLst>
                  <a:outerShdw blurRad="38100" dist="38100" dir="2700000" algn="tl">
                    <a:srgbClr val="000000">
                      <a:alpha val="43137"/>
                    </a:srgbClr>
                  </a:outerShdw>
                </a:effectLst>
                <a:latin typeface="Arial Narrow" pitchFamily="34" charset="0"/>
              </a:rPr>
              <a:t> : 4 x 45 </a:t>
            </a:r>
            <a:r>
              <a:rPr lang="en-US" sz="3200" b="1" dirty="0" err="1">
                <a:solidFill>
                  <a:srgbClr val="FFFF00"/>
                </a:solidFill>
                <a:effectLst>
                  <a:outerShdw blurRad="38100" dist="38100" dir="2700000" algn="tl">
                    <a:srgbClr val="000000">
                      <a:alpha val="43137"/>
                    </a:srgbClr>
                  </a:outerShdw>
                </a:effectLst>
                <a:latin typeface="Arial Narrow" pitchFamily="34" charset="0"/>
              </a:rPr>
              <a:t>Menit</a:t>
            </a:r>
            <a:endParaRPr lang="en-US" sz="32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495619" name="Rectangle 3"/>
          <p:cNvSpPr>
            <a:spLocks noChangeArrowheads="1"/>
          </p:cNvSpPr>
          <p:nvPr/>
        </p:nvSpPr>
        <p:spPr bwMode="auto">
          <a:xfrm>
            <a:off x="533400" y="2438400"/>
            <a:ext cx="3276600" cy="2362200"/>
          </a:xfrm>
          <a:prstGeom prst="rect">
            <a:avLst/>
          </a:prstGeom>
          <a:noFill/>
          <a:ln w="38100">
            <a:noFill/>
            <a:miter lim="800000"/>
            <a:headEnd/>
            <a:tailEnd/>
          </a:ln>
          <a:effectLst/>
        </p:spPr>
        <p:txBody>
          <a:bodyPr/>
          <a:lstStyle/>
          <a:p>
            <a:pPr marL="400050" indent="-400050" eaLnBrk="1" hangingPunct="1">
              <a:lnSpc>
                <a:spcPct val="80000"/>
              </a:lnSpc>
              <a:buClr>
                <a:schemeClr val="accent1"/>
              </a:buClr>
              <a:buFont typeface="Wingdings" pitchFamily="2" charset="2"/>
              <a:buNone/>
              <a:defRPr/>
            </a:pPr>
            <a:r>
              <a:rPr lang="en-US" sz="2800" b="1" dirty="0">
                <a:effectLst>
                  <a:outerShdw blurRad="38100" dist="38100" dir="2700000" algn="tl">
                    <a:srgbClr val="000000">
                      <a:alpha val="43137"/>
                    </a:srgbClr>
                  </a:outerShdw>
                </a:effectLst>
                <a:latin typeface="Arial Narrow" pitchFamily="34" charset="0"/>
              </a:rPr>
              <a:t>STANDAR </a:t>
            </a:r>
          </a:p>
          <a:p>
            <a:pPr marL="400050" indent="-400050" eaLnBrk="1" hangingPunct="1">
              <a:lnSpc>
                <a:spcPct val="80000"/>
              </a:lnSpc>
              <a:buClr>
                <a:schemeClr val="accent1"/>
              </a:buClr>
              <a:buFont typeface="Wingdings" pitchFamily="2" charset="2"/>
              <a:buNone/>
              <a:defRPr/>
            </a:pPr>
            <a:r>
              <a:rPr lang="en-US" sz="2800" b="1" dirty="0">
                <a:effectLst>
                  <a:outerShdw blurRad="38100" dist="38100" dir="2700000" algn="tl">
                    <a:srgbClr val="000000">
                      <a:alpha val="43137"/>
                    </a:srgbClr>
                  </a:outerShdw>
                </a:effectLst>
                <a:latin typeface="Arial Narrow" pitchFamily="34" charset="0"/>
              </a:rPr>
              <a:t>KOMPETENSI :</a:t>
            </a:r>
          </a:p>
          <a:p>
            <a:pPr marL="400050" indent="-400050" eaLnBrk="1" hangingPunct="1">
              <a:buClr>
                <a:schemeClr val="accent1"/>
              </a:buClr>
              <a:buFont typeface="Wingdings" pitchFamily="2" charset="2"/>
              <a:buNone/>
              <a:defRPr/>
            </a:pPr>
            <a:r>
              <a:rPr lang="af-ZA" b="1" dirty="0">
                <a:solidFill>
                  <a:schemeClr val="bg1"/>
                </a:solidFill>
                <a:effectLst>
                  <a:outerShdw blurRad="38100" dist="38100" dir="2700000" algn="tl">
                    <a:srgbClr val="000000">
                      <a:alpha val="43137"/>
                    </a:srgbClr>
                  </a:outerShdw>
                </a:effectLst>
                <a:latin typeface="Arial Narrow" pitchFamily="34" charset="0"/>
              </a:rPr>
              <a:t>6. Menganalisis  Sistem Politik di Indonesia</a:t>
            </a:r>
            <a:endParaRPr lang="en-US" sz="20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495620" name="Text Box 4"/>
          <p:cNvSpPr txBox="1">
            <a:spLocks noChangeArrowheads="1"/>
          </p:cNvSpPr>
          <p:nvPr/>
        </p:nvSpPr>
        <p:spPr bwMode="auto">
          <a:xfrm>
            <a:off x="5105400" y="3048000"/>
            <a:ext cx="3581400" cy="2000250"/>
          </a:xfrm>
          <a:prstGeom prst="rect">
            <a:avLst/>
          </a:prstGeom>
          <a:noFill/>
          <a:ln w="38100">
            <a:noFill/>
            <a:prstDash val="lgDashDotDot"/>
            <a:miter lim="800000"/>
            <a:headEnd/>
            <a:tailEnd/>
          </a:ln>
          <a:effectLst/>
        </p:spPr>
        <p:txBody>
          <a:bodyPr>
            <a:spAutoFit/>
          </a:bodyPr>
          <a:lstStyle/>
          <a:p>
            <a:pPr marL="739775" indent="-739775" algn="r" eaLnBrk="1" hangingPunct="1">
              <a:defRPr/>
            </a:pPr>
            <a:r>
              <a:rPr lang="en-US" sz="2800" b="1" dirty="0">
                <a:solidFill>
                  <a:srgbClr val="003300"/>
                </a:solidFill>
                <a:effectLst>
                  <a:outerShdw blurRad="38100" dist="38100" dir="2700000" algn="tl">
                    <a:srgbClr val="000000">
                      <a:alpha val="43137"/>
                    </a:srgbClr>
                  </a:outerShdw>
                </a:effectLst>
                <a:latin typeface="Arial Narrow" pitchFamily="34" charset="0"/>
              </a:rPr>
              <a:t>KOMPETENSI DASAR :</a:t>
            </a:r>
          </a:p>
          <a:p>
            <a:pPr marL="463550" indent="-463550" algn="r">
              <a:defRPr/>
            </a:pPr>
            <a:r>
              <a:rPr lang="en-US" b="1" dirty="0">
                <a:solidFill>
                  <a:schemeClr val="bg1"/>
                </a:solidFill>
                <a:effectLst>
                  <a:outerShdw blurRad="38100" dist="38100" dir="2700000" algn="tl">
                    <a:srgbClr val="000000">
                      <a:alpha val="43137"/>
                    </a:srgbClr>
                  </a:outerShdw>
                </a:effectLst>
                <a:latin typeface="Arial Narrow" pitchFamily="34" charset="0"/>
              </a:rPr>
              <a:t>6.1. </a:t>
            </a:r>
            <a:r>
              <a:rPr lang="af-ZA" b="1" dirty="0">
                <a:solidFill>
                  <a:schemeClr val="bg1"/>
                </a:solidFill>
                <a:effectLst>
                  <a:outerShdw blurRad="38100" dist="38100" dir="2700000" algn="tl">
                    <a:srgbClr val="000000">
                      <a:alpha val="43137"/>
                    </a:srgbClr>
                  </a:outerShdw>
                </a:effectLst>
                <a:latin typeface="Arial Narrow" pitchFamily="34" charset="0"/>
              </a:rPr>
              <a:t>Mendeskripsikan Infrastruktur Dan Suprastruktur Politik Di Indonesia.</a:t>
            </a:r>
          </a:p>
        </p:txBody>
      </p:sp>
      <p:sp>
        <p:nvSpPr>
          <p:cNvPr id="495621" name="AutoShape 5"/>
          <p:cNvSpPr>
            <a:spLocks noChangeArrowheads="1"/>
          </p:cNvSpPr>
          <p:nvPr/>
        </p:nvSpPr>
        <p:spPr bwMode="auto">
          <a:xfrm rot="-5400000">
            <a:off x="2838450" y="4171950"/>
            <a:ext cx="2933700" cy="533400"/>
          </a:xfrm>
          <a:prstGeom prst="downArrow">
            <a:avLst>
              <a:gd name="adj1" fmla="val 50000"/>
              <a:gd name="adj2" fmla="val 25000"/>
            </a:avLst>
          </a:prstGeom>
          <a:noFill/>
          <a:ln w="9525">
            <a:noFill/>
            <a:miter lim="800000"/>
            <a:headEnd/>
            <a:tailEnd/>
          </a:ln>
          <a:effectLst/>
        </p:spPr>
        <p:txBody>
          <a:bodyPr vert="eaVert" wrap="none" anchor="ctr"/>
          <a:lstStyle/>
          <a:p>
            <a:pPr>
              <a:defRPr/>
            </a:pPr>
            <a:endParaRPr lang="en-US" b="1">
              <a:effectLst>
                <a:outerShdw blurRad="38100" dist="38100" dir="2700000" algn="tl">
                  <a:srgbClr val="000000">
                    <a:alpha val="43137"/>
                  </a:srgbClr>
                </a:outerShdw>
              </a:effectLst>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762000" y="304800"/>
            <a:ext cx="7620000" cy="461963"/>
          </a:xfrm>
          <a:prstGeom prst="rect">
            <a:avLst/>
          </a:prstGeom>
          <a:noFill/>
          <a:ln w="38100">
            <a:noFill/>
            <a:miter lim="800000"/>
            <a:headEnd/>
            <a:tailEnd/>
          </a:ln>
        </p:spPr>
        <p:txBody>
          <a:bodyPr>
            <a:spAutoFit/>
          </a:bodyPr>
          <a:lstStyle/>
          <a:p>
            <a:pPr marL="342900" indent="-342900">
              <a:spcBef>
                <a:spcPct val="50000"/>
              </a:spcBef>
              <a:buFontTx/>
              <a:buAutoNum type="arabicParenR" startAt="4"/>
              <a:defRPr/>
            </a:pPr>
            <a:r>
              <a:rPr lang="af-ZA" b="1" dirty="0">
                <a:solidFill>
                  <a:srgbClr val="FFFF00"/>
                </a:solidFill>
                <a:effectLst>
                  <a:outerShdw blurRad="38100" dist="38100" dir="2700000" algn="tl">
                    <a:srgbClr val="000000">
                      <a:alpha val="43137"/>
                    </a:srgbClr>
                  </a:outerShdw>
                </a:effectLst>
                <a:latin typeface="Arial Narrow" pitchFamily="34" charset="0"/>
              </a:rPr>
              <a:t>MASA/ ERA REFORMASI (TAHUN 1999 S.D. SEKARANG)</a:t>
            </a:r>
            <a:endParaRPr lang="en-US"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34819" name="Text Box 5"/>
          <p:cNvSpPr txBox="1">
            <a:spLocks noChangeArrowheads="1"/>
          </p:cNvSpPr>
          <p:nvPr/>
        </p:nvSpPr>
        <p:spPr bwMode="auto">
          <a:xfrm>
            <a:off x="762000" y="838200"/>
            <a:ext cx="7848600" cy="708025"/>
          </a:xfrm>
          <a:prstGeom prst="rect">
            <a:avLst/>
          </a:prstGeom>
          <a:noFill/>
          <a:ln w="9525">
            <a:noFill/>
            <a:miter lim="800000"/>
            <a:headEnd/>
            <a:tailEnd/>
          </a:ln>
        </p:spPr>
        <p:txBody>
          <a:bodyPr>
            <a:spAutoFit/>
          </a:bodyPr>
          <a:lstStyle/>
          <a:p>
            <a:pPr algn="r">
              <a:spcBef>
                <a:spcPct val="50000"/>
              </a:spcBef>
            </a:pPr>
            <a:r>
              <a:rPr lang="af-ZA" sz="2000" b="1">
                <a:solidFill>
                  <a:schemeClr val="bg1"/>
                </a:solidFill>
                <a:latin typeface="Arial Narrow" pitchFamily="34" charset="0"/>
              </a:rPr>
              <a:t>Berdasarkan UU No. 3/1999, partai-partai politik di Indonesia diberikan kesempatan hidup kembali mengikuti pemilu multi partai</a:t>
            </a:r>
            <a:endParaRPr lang="en-US" sz="2000" b="1">
              <a:solidFill>
                <a:schemeClr val="bg1"/>
              </a:solidFill>
              <a:latin typeface="Arial Narrow" pitchFamily="34" charset="0"/>
            </a:endParaRPr>
          </a:p>
        </p:txBody>
      </p:sp>
      <p:graphicFrame>
        <p:nvGraphicFramePr>
          <p:cNvPr id="517198" name="Group 78"/>
          <p:cNvGraphicFramePr>
            <a:graphicFrameLocks noGrp="1"/>
          </p:cNvGraphicFramePr>
          <p:nvPr/>
        </p:nvGraphicFramePr>
        <p:xfrm>
          <a:off x="457200" y="1828800"/>
          <a:ext cx="8382002" cy="4800600"/>
        </p:xfrm>
        <a:graphic>
          <a:graphicData uri="http://schemas.openxmlformats.org/drawingml/2006/table">
            <a:tbl>
              <a:tblPr/>
              <a:tblGrid>
                <a:gridCol w="529012"/>
                <a:gridCol w="3720197"/>
                <a:gridCol w="529012"/>
                <a:gridCol w="3603781"/>
              </a:tblGrid>
              <a:tr h="54501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af-ZA" sz="1800" b="1" i="0" u="none" strike="noStrike" cap="none" normalizeH="0" baseline="0" dirty="0" smtClean="0">
                          <a:ln>
                            <a:noFill/>
                          </a:ln>
                          <a:solidFill>
                            <a:srgbClr val="000000"/>
                          </a:solidFill>
                          <a:effectLst/>
                          <a:latin typeface="Trebuchet MS" pitchFamily="34" charset="0"/>
                          <a:ea typeface="Times New Roman" pitchFamily="18" charset="0"/>
                          <a:cs typeface="Arial" charset="0"/>
                        </a:rPr>
                        <a:t>NO</a:t>
                      </a:r>
                      <a:endParaRPr kumimoji="0" lang="af-ZA" sz="1800" b="1" i="0" u="none" strike="noStrike" cap="none" normalizeH="0" baseline="0" dirty="0" smtClean="0">
                        <a:ln>
                          <a:noFill/>
                        </a:ln>
                        <a:solidFill>
                          <a:schemeClr val="tx1"/>
                        </a:solidFill>
                        <a:effectLst/>
                        <a:latin typeface="Trebuchet MS"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af-ZA" sz="1800" b="1" i="0" u="none" strike="noStrike" cap="none" normalizeH="0" baseline="0" dirty="0" smtClean="0">
                          <a:ln>
                            <a:noFill/>
                          </a:ln>
                          <a:solidFill>
                            <a:srgbClr val="000000"/>
                          </a:solidFill>
                          <a:effectLst/>
                          <a:latin typeface="Trebuchet MS" pitchFamily="34" charset="0"/>
                          <a:ea typeface="Times New Roman" pitchFamily="18" charset="0"/>
                          <a:cs typeface="Arial" charset="0"/>
                        </a:rPr>
                        <a:t>NAMA PARTAI POLITIK</a:t>
                      </a:r>
                      <a:endParaRPr kumimoji="0" lang="af-ZA" sz="1800" b="1" i="0" u="none" strike="noStrike" cap="none" normalizeH="0" baseline="0" dirty="0" smtClean="0">
                        <a:ln>
                          <a:noFill/>
                        </a:ln>
                        <a:solidFill>
                          <a:schemeClr val="tx1"/>
                        </a:solidFill>
                        <a:effectLst/>
                        <a:latin typeface="Trebuchet MS"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af-ZA" sz="1800" b="1" i="0" u="none" strike="noStrike" cap="none" normalizeH="0" baseline="0" dirty="0" smtClean="0">
                          <a:ln>
                            <a:noFill/>
                          </a:ln>
                          <a:solidFill>
                            <a:srgbClr val="000000"/>
                          </a:solidFill>
                          <a:effectLst/>
                          <a:latin typeface="Trebuchet MS" pitchFamily="34" charset="0"/>
                          <a:ea typeface="Times New Roman" pitchFamily="18" charset="0"/>
                          <a:cs typeface="Arial" charset="0"/>
                        </a:rPr>
                        <a:t>NO</a:t>
                      </a:r>
                      <a:endParaRPr kumimoji="0" lang="af-ZA" sz="1800" b="1" i="0" u="none" strike="noStrike" cap="none" normalizeH="0" baseline="0" dirty="0" smtClean="0">
                        <a:ln>
                          <a:noFill/>
                        </a:ln>
                        <a:solidFill>
                          <a:schemeClr val="tx1"/>
                        </a:solidFill>
                        <a:effectLst/>
                        <a:latin typeface="Trebuchet MS"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af-ZA" sz="1800" b="1" i="0" u="none" strike="noStrike" cap="none" normalizeH="0" baseline="0" dirty="0" smtClean="0">
                          <a:ln>
                            <a:noFill/>
                          </a:ln>
                          <a:solidFill>
                            <a:srgbClr val="000000"/>
                          </a:solidFill>
                          <a:effectLst/>
                          <a:latin typeface="Trebuchet MS" pitchFamily="34" charset="0"/>
                          <a:ea typeface="Times New Roman" pitchFamily="18" charset="0"/>
                          <a:cs typeface="Arial" charset="0"/>
                        </a:rPr>
                        <a:t>NAMA PARTAI POLITIK</a:t>
                      </a:r>
                      <a:endParaRPr kumimoji="0" lang="af-ZA" sz="1800" b="1" i="0" u="none" strike="noStrike" cap="none" normalizeH="0" baseline="0" dirty="0" smtClean="0">
                        <a:ln>
                          <a:noFill/>
                        </a:ln>
                        <a:solidFill>
                          <a:schemeClr val="tx1"/>
                        </a:solidFill>
                        <a:effectLst/>
                        <a:latin typeface="Trebuchet MS"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4255582">
                <a:tc>
                  <a:txBody>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1.</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4.</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5.</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6.</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7.</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8.</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9.</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10.</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11.</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Indonesia Baru (PIB)</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Kristen Indonesia (Krisna)</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Nasional Indonesia (PNI)</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Aliansi Demokrat Indonesia</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 Kebangkitan Muslim Indonesia </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Umat Islam (PUI)</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Kebangkitan Umat (PKU)</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Partai Masyumi Baru (PMB)</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 Persatuan Pembangunan (PPP)</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 Syarikat Islam Indonesia (PSII)</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smtClean="0">
                          <a:ln>
                            <a:noFill/>
                          </a:ln>
                          <a:solidFill>
                            <a:srgbClr val="000000"/>
                          </a:solidFill>
                          <a:effectLst/>
                          <a:latin typeface="Trebuchet MS" pitchFamily="34" charset="0"/>
                          <a:ea typeface="Times New Roman" pitchFamily="18" charset="0"/>
                          <a:cs typeface="Arial" charset="0"/>
                        </a:rPr>
                        <a:t>P. Demokrasi Indonesia Perj (PDIP)</a:t>
                      </a:r>
                      <a:endParaRPr kumimoji="0" lang="en-US" sz="16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12.</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13.</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14.</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15.</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16.</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17.</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18.</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19.</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20.</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21.</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ea typeface="Times New Roman" pitchFamily="18" charset="0"/>
                          <a:cs typeface="Arial" charset="0"/>
                        </a:rPr>
                        <a:t>48.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Kebangsaan Merdeka (PKM)</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 Demokrasi Kasih Bangsa (PDKB)</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Amanat Nasional (PAN)</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Rakyat Demokrat (PRD)</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 Syarikat Islam Indonesia 1905</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Katolik Demokrat</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Pilihan Rakyat (Pilar)</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Rakyat Indonesia (PARI)</a:t>
                      </a:r>
                      <a:endParaRPr kumimoji="0" lang="en-US" sz="1600" b="0" i="0" u="none" strike="noStrike" cap="none" normalizeH="0" baseline="0" dirty="0" smtClean="0">
                        <a:ln>
                          <a:noFill/>
                        </a:ln>
                        <a:solidFill>
                          <a:schemeClr val="tx1"/>
                        </a:solidFill>
                        <a:effectLst/>
                        <a:latin typeface="Trebuchet MS"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Partai Bulan Bintang (PBB)</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rgbClr val="000000"/>
                          </a:solidFill>
                          <a:effectLst/>
                          <a:latin typeface="Trebuchet MS" pitchFamily="34" charset="0"/>
                        </a:rPr>
                        <a:t>................</a:t>
                      </a: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af-ZA" sz="1600" b="0" i="0" u="none" strike="noStrike" cap="none" normalizeH="0" baseline="0" dirty="0" smtClean="0">
                          <a:ln>
                            <a:noFill/>
                          </a:ln>
                          <a:solidFill>
                            <a:schemeClr val="tx1"/>
                          </a:solidFill>
                          <a:effectLst/>
                          <a:latin typeface="Trebuchet MS" pitchFamily="34" charset="0"/>
                        </a:rPr>
                        <a:t>Partai Pekerja Indonesia</a:t>
                      </a:r>
                      <a:r>
                        <a:rPr kumimoji="0" lang="en-US" sz="1600" b="0" i="0" u="none" strike="noStrike" cap="none" normalizeH="0" baseline="0" dirty="0" smtClean="0">
                          <a:ln>
                            <a:noFill/>
                          </a:ln>
                          <a:solidFill>
                            <a:schemeClr val="tx1"/>
                          </a:solidFill>
                          <a:effectLst/>
                          <a:latin typeface="Trebuchet MS" pitchFamily="34" charset="0"/>
                        </a:rPr>
                        <a:t> </a:t>
                      </a:r>
                      <a:endParaRPr kumimoji="0" lang="af-ZA" sz="1600" b="0" i="0" u="none" strike="noStrike" cap="none" normalizeH="0" baseline="0" dirty="0" smtClean="0">
                        <a:ln>
                          <a:noFill/>
                        </a:ln>
                        <a:solidFill>
                          <a:schemeClr val="tx1"/>
                        </a:solidFill>
                        <a:effectLst/>
                        <a:latin typeface="Trebuchet MS"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685800" y="609600"/>
            <a:ext cx="7924800" cy="523875"/>
          </a:xfrm>
          <a:prstGeom prst="rect">
            <a:avLst/>
          </a:prstGeom>
          <a:noFill/>
          <a:ln w="38100">
            <a:noFill/>
            <a:prstDash val="lgDashDotDot"/>
            <a:miter lim="800000"/>
            <a:headEnd/>
            <a:tailEnd/>
          </a:ln>
        </p:spPr>
        <p:txBody>
          <a:bodyPr>
            <a:spAutoFit/>
          </a:bodyPr>
          <a:lstStyle/>
          <a:p>
            <a:pPr marL="342900" indent="-342900">
              <a:spcBef>
                <a:spcPct val="50000"/>
              </a:spcBef>
              <a:buFontTx/>
              <a:buAutoNum type="alphaLcPeriod" startAt="3"/>
              <a:defRPr/>
            </a:pPr>
            <a:r>
              <a:rPr lang="af-ZA" sz="2800" b="1" dirty="0">
                <a:solidFill>
                  <a:srgbClr val="FFFF00"/>
                </a:solidFill>
                <a:effectLst>
                  <a:outerShdw blurRad="38100" dist="38100" dir="2700000" algn="tl">
                    <a:srgbClr val="000000">
                      <a:alpha val="43137"/>
                    </a:srgbClr>
                  </a:outerShdw>
                </a:effectLst>
                <a:latin typeface="Arial Narrow" pitchFamily="34" charset="0"/>
              </a:rPr>
              <a:t>KELOMPOK KEPENTINGAN (</a:t>
            </a:r>
            <a:r>
              <a:rPr lang="af-ZA" sz="2800" b="1" i="1" dirty="0">
                <a:solidFill>
                  <a:srgbClr val="FFFF00"/>
                </a:solidFill>
                <a:effectLst>
                  <a:outerShdw blurRad="38100" dist="38100" dir="2700000" algn="tl">
                    <a:srgbClr val="000000">
                      <a:alpha val="43137"/>
                    </a:srgbClr>
                  </a:outerShdw>
                </a:effectLst>
                <a:latin typeface="Arial Narrow" pitchFamily="34" charset="0"/>
              </a:rPr>
              <a:t>INTEREST GROUP</a:t>
            </a:r>
            <a:r>
              <a:rPr lang="af-ZA" sz="2800" b="1" dirty="0">
                <a:solidFill>
                  <a:srgbClr val="FFFF00"/>
                </a:solidFill>
                <a:effectLst>
                  <a:outerShdw blurRad="38100" dist="38100" dir="2700000" algn="tl">
                    <a:srgbClr val="000000">
                      <a:alpha val="43137"/>
                    </a:srgbClr>
                  </a:outerShdw>
                </a:effectLst>
                <a:latin typeface="Arial Narrow" pitchFamily="34" charset="0"/>
              </a:rPr>
              <a:t>)</a:t>
            </a:r>
            <a:endParaRPr lang="en-US" sz="28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35843" name="Text Box 7"/>
          <p:cNvSpPr txBox="1">
            <a:spLocks noChangeArrowheads="1"/>
          </p:cNvSpPr>
          <p:nvPr/>
        </p:nvSpPr>
        <p:spPr bwMode="auto">
          <a:xfrm>
            <a:off x="685800" y="1468438"/>
            <a:ext cx="7924800" cy="4678362"/>
          </a:xfrm>
          <a:prstGeom prst="rect">
            <a:avLst/>
          </a:prstGeom>
          <a:solidFill>
            <a:schemeClr val="tx2">
              <a:lumMod val="50000"/>
              <a:alpha val="56000"/>
            </a:schemeClr>
          </a:solidFill>
          <a:ln w="9525">
            <a:noFill/>
            <a:miter lim="800000"/>
            <a:headEnd/>
            <a:tailEnd/>
          </a:ln>
        </p:spPr>
        <p:txBody>
          <a:bodyPr>
            <a:spAutoFit/>
          </a:bodyPr>
          <a:lstStyle/>
          <a:p>
            <a:pPr marL="342900" indent="-342900">
              <a:spcAft>
                <a:spcPct val="30000"/>
              </a:spcAft>
              <a:defRPr/>
            </a:pPr>
            <a:r>
              <a:rPr lang="af-ZA" sz="2800" b="1" dirty="0">
                <a:solidFill>
                  <a:schemeClr val="bg1"/>
                </a:solidFill>
                <a:latin typeface="Arial Narrow" pitchFamily="34" charset="0"/>
              </a:rPr>
              <a:t>Jenis-jenis kelompok kepentingan :</a:t>
            </a:r>
          </a:p>
          <a:p>
            <a:pPr marL="342900" indent="-342900">
              <a:spcAft>
                <a:spcPct val="30000"/>
              </a:spcAft>
              <a:buFont typeface="Wingdings" pitchFamily="2" charset="2"/>
              <a:buChar char="§"/>
              <a:defRPr/>
            </a:pPr>
            <a:r>
              <a:rPr lang="af-ZA" b="1" dirty="0">
                <a:solidFill>
                  <a:srgbClr val="66FF33"/>
                </a:solidFill>
                <a:latin typeface="Arial Narrow" pitchFamily="34" charset="0"/>
              </a:rPr>
              <a:t>Kelompok Anomik</a:t>
            </a:r>
            <a:r>
              <a:rPr lang="en-US" b="1" dirty="0">
                <a:solidFill>
                  <a:srgbClr val="66FF33"/>
                </a:solidFill>
                <a:latin typeface="Arial Narrow" pitchFamily="34" charset="0"/>
              </a:rPr>
              <a:t> (</a:t>
            </a:r>
            <a:r>
              <a:rPr lang="en-US" b="1" dirty="0" err="1">
                <a:solidFill>
                  <a:srgbClr val="66FF33"/>
                </a:solidFill>
                <a:latin typeface="Arial Narrow" pitchFamily="34" charset="0"/>
              </a:rPr>
              <a:t>kelompok</a:t>
            </a:r>
            <a:r>
              <a:rPr lang="en-US" b="1" dirty="0">
                <a:solidFill>
                  <a:srgbClr val="66FF33"/>
                </a:solidFill>
                <a:latin typeface="Arial Narrow" pitchFamily="34" charset="0"/>
              </a:rPr>
              <a:t> </a:t>
            </a:r>
            <a:r>
              <a:rPr lang="en-US" b="1" dirty="0" err="1">
                <a:solidFill>
                  <a:srgbClr val="66FF33"/>
                </a:solidFill>
                <a:latin typeface="Arial Narrow" pitchFamily="34" charset="0"/>
              </a:rPr>
              <a:t>spontan</a:t>
            </a:r>
            <a:r>
              <a:rPr lang="en-US" b="1" dirty="0">
                <a:solidFill>
                  <a:srgbClr val="66FF33"/>
                </a:solidFill>
                <a:latin typeface="Arial Narrow" pitchFamily="34" charset="0"/>
              </a:rPr>
              <a:t> </a:t>
            </a:r>
            <a:r>
              <a:rPr lang="en-US" b="1" dirty="0" err="1">
                <a:solidFill>
                  <a:srgbClr val="66FF33"/>
                </a:solidFill>
                <a:latin typeface="Arial Narrow" pitchFamily="34" charset="0"/>
              </a:rPr>
              <a:t>dan</a:t>
            </a:r>
            <a:r>
              <a:rPr lang="en-US" b="1" dirty="0">
                <a:solidFill>
                  <a:srgbClr val="66FF33"/>
                </a:solidFill>
                <a:latin typeface="Arial Narrow" pitchFamily="34" charset="0"/>
              </a:rPr>
              <a:t> </a:t>
            </a:r>
            <a:r>
              <a:rPr lang="en-US" b="1" dirty="0" err="1">
                <a:solidFill>
                  <a:srgbClr val="66FF33"/>
                </a:solidFill>
                <a:latin typeface="Arial Narrow" pitchFamily="34" charset="0"/>
              </a:rPr>
              <a:t>tidak</a:t>
            </a:r>
            <a:r>
              <a:rPr lang="en-US" b="1" dirty="0">
                <a:solidFill>
                  <a:srgbClr val="66FF33"/>
                </a:solidFill>
                <a:latin typeface="Arial Narrow" pitchFamily="34" charset="0"/>
              </a:rPr>
              <a:t> </a:t>
            </a:r>
            <a:r>
              <a:rPr lang="en-US" b="1" dirty="0" err="1">
                <a:solidFill>
                  <a:srgbClr val="66FF33"/>
                </a:solidFill>
                <a:latin typeface="Arial Narrow" pitchFamily="34" charset="0"/>
              </a:rPr>
              <a:t>memiliki</a:t>
            </a:r>
            <a:r>
              <a:rPr lang="en-US" b="1" dirty="0">
                <a:solidFill>
                  <a:srgbClr val="66FF33"/>
                </a:solidFill>
                <a:latin typeface="Arial Narrow" pitchFamily="34" charset="0"/>
              </a:rPr>
              <a:t> </a:t>
            </a:r>
            <a:r>
              <a:rPr lang="en-US" b="1" dirty="0" err="1">
                <a:solidFill>
                  <a:srgbClr val="66FF33"/>
                </a:solidFill>
                <a:latin typeface="Arial Narrow" pitchFamily="34" charset="0"/>
              </a:rPr>
              <a:t>nilai</a:t>
            </a:r>
            <a:r>
              <a:rPr lang="en-US" b="1" dirty="0">
                <a:solidFill>
                  <a:srgbClr val="66FF33"/>
                </a:solidFill>
                <a:latin typeface="Arial Narrow" pitchFamily="34" charset="0"/>
              </a:rPr>
              <a:t>/</a:t>
            </a:r>
            <a:r>
              <a:rPr lang="en-US" b="1" dirty="0" err="1">
                <a:solidFill>
                  <a:srgbClr val="66FF33"/>
                </a:solidFill>
                <a:latin typeface="Arial Narrow" pitchFamily="34" charset="0"/>
              </a:rPr>
              <a:t>norma</a:t>
            </a:r>
            <a:r>
              <a:rPr lang="en-US" b="1" dirty="0">
                <a:solidFill>
                  <a:srgbClr val="66FF33"/>
                </a:solidFill>
                <a:latin typeface="Arial Narrow" pitchFamily="34" charset="0"/>
              </a:rPr>
              <a:t>),</a:t>
            </a:r>
          </a:p>
          <a:p>
            <a:pPr marL="342900" indent="-342900">
              <a:spcAft>
                <a:spcPct val="30000"/>
              </a:spcAft>
              <a:buFont typeface="Wingdings" pitchFamily="2" charset="2"/>
              <a:buChar char="§"/>
              <a:defRPr/>
            </a:pPr>
            <a:r>
              <a:rPr lang="en-US" b="1" dirty="0" err="1">
                <a:solidFill>
                  <a:srgbClr val="66FF33"/>
                </a:solidFill>
                <a:latin typeface="Arial Narrow" pitchFamily="34" charset="0"/>
              </a:rPr>
              <a:t>Kelompok</a:t>
            </a:r>
            <a:r>
              <a:rPr lang="en-US" b="1" dirty="0">
                <a:solidFill>
                  <a:srgbClr val="66FF33"/>
                </a:solidFill>
                <a:latin typeface="Arial Narrow" pitchFamily="34" charset="0"/>
              </a:rPr>
              <a:t> </a:t>
            </a:r>
            <a:r>
              <a:rPr lang="en-US" b="1" dirty="0" err="1">
                <a:solidFill>
                  <a:srgbClr val="66FF33"/>
                </a:solidFill>
                <a:latin typeface="Arial Narrow" pitchFamily="34" charset="0"/>
              </a:rPr>
              <a:t>Asosiasional</a:t>
            </a:r>
            <a:r>
              <a:rPr lang="en-US" b="1" dirty="0">
                <a:solidFill>
                  <a:srgbClr val="66FF33"/>
                </a:solidFill>
                <a:latin typeface="Arial Narrow" pitchFamily="34" charset="0"/>
              </a:rPr>
              <a:t> (</a:t>
            </a:r>
            <a:r>
              <a:rPr lang="af-ZA" b="1" dirty="0">
                <a:solidFill>
                  <a:srgbClr val="66FF33"/>
                </a:solidFill>
                <a:latin typeface="Arial Narrow" pitchFamily="34" charset="0"/>
              </a:rPr>
              <a:t>biasanya jarang terorganisir dan kegiatannya kadang-kadang),</a:t>
            </a:r>
          </a:p>
          <a:p>
            <a:pPr marL="342900" indent="-342900">
              <a:spcAft>
                <a:spcPct val="30000"/>
              </a:spcAft>
              <a:buFont typeface="Wingdings" pitchFamily="2" charset="2"/>
              <a:buChar char="§"/>
              <a:defRPr/>
            </a:pPr>
            <a:r>
              <a:rPr lang="af-ZA" b="1" dirty="0">
                <a:solidFill>
                  <a:srgbClr val="66FF33"/>
                </a:solidFill>
                <a:latin typeface="Arial Narrow" pitchFamily="34" charset="0"/>
              </a:rPr>
              <a:t>Kelompok Institusional ( merupakan kelompok pendukung kepentingan institusional; seperti partai politik, korporasi bisnis, dll.), </a:t>
            </a:r>
          </a:p>
          <a:p>
            <a:pPr marL="342900" indent="-342900">
              <a:spcAft>
                <a:spcPct val="30000"/>
              </a:spcAft>
              <a:buFont typeface="Wingdings" pitchFamily="2" charset="2"/>
              <a:buChar char="§"/>
              <a:defRPr/>
            </a:pPr>
            <a:r>
              <a:rPr lang="af-ZA" b="1" dirty="0">
                <a:solidFill>
                  <a:srgbClr val="66FF33"/>
                </a:solidFill>
                <a:latin typeface="Arial Narrow" pitchFamily="34" charset="0"/>
              </a:rPr>
              <a:t>Kelompok Assosiasonal (merupakan kelompok yang terorga-nisir yang menyatakan kepentingan dari suatu kelompok dan memiliki prosedur teratur).</a:t>
            </a:r>
            <a:endParaRPr lang="en-US" b="1" dirty="0">
              <a:solidFill>
                <a:srgbClr val="66FF33"/>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2" name="Text Box 4"/>
          <p:cNvSpPr txBox="1">
            <a:spLocks noChangeArrowheads="1"/>
          </p:cNvSpPr>
          <p:nvPr/>
        </p:nvSpPr>
        <p:spPr bwMode="auto">
          <a:xfrm>
            <a:off x="685800" y="533400"/>
            <a:ext cx="7848600" cy="1200150"/>
          </a:xfrm>
          <a:prstGeom prst="rect">
            <a:avLst/>
          </a:prstGeom>
          <a:solidFill>
            <a:schemeClr val="tx1">
              <a:lumMod val="95000"/>
              <a:lumOff val="5000"/>
              <a:alpha val="46000"/>
            </a:schemeClr>
          </a:solidFill>
          <a:ln w="9525">
            <a:noFill/>
            <a:miter lim="800000"/>
            <a:headEnd/>
            <a:tailEnd/>
          </a:ln>
          <a:effectLst/>
        </p:spPr>
        <p:txBody>
          <a:bodyPr>
            <a:spAutoFit/>
          </a:bodyPr>
          <a:lstStyle/>
          <a:p>
            <a:pPr algn="ctr">
              <a:spcBef>
                <a:spcPct val="50000"/>
              </a:spcBef>
              <a:defRPr/>
            </a:pPr>
            <a:r>
              <a:rPr lang="af-ZA" b="1" dirty="0">
                <a:solidFill>
                  <a:srgbClr val="FFFF00"/>
                </a:solidFill>
                <a:latin typeface="Arial Narrow" pitchFamily="34" charset="0"/>
              </a:rPr>
              <a:t>Kegiatan kelompok kepentingan di dalam suatu negara,  sangat bergantung kepada sistem politik pemerintah apakah menerapkan sistem kepartaian tunggal/ dua partai/ lebih.</a:t>
            </a:r>
            <a:r>
              <a:rPr lang="en-US" b="1" dirty="0">
                <a:solidFill>
                  <a:srgbClr val="FFFF00"/>
                </a:solidFill>
                <a:latin typeface="Arial Narrow" pitchFamily="34" charset="0"/>
              </a:rPr>
              <a:t> </a:t>
            </a:r>
          </a:p>
        </p:txBody>
      </p:sp>
      <p:sp>
        <p:nvSpPr>
          <p:cNvPr id="555014" name="Text Box 6"/>
          <p:cNvSpPr txBox="1">
            <a:spLocks noChangeArrowheads="1"/>
          </p:cNvSpPr>
          <p:nvPr/>
        </p:nvSpPr>
        <p:spPr bwMode="auto">
          <a:xfrm>
            <a:off x="228600" y="2667000"/>
            <a:ext cx="3733800" cy="3046413"/>
          </a:xfrm>
          <a:prstGeom prst="rect">
            <a:avLst/>
          </a:prstGeom>
          <a:solidFill>
            <a:schemeClr val="tx2">
              <a:lumMod val="50000"/>
              <a:alpha val="50000"/>
            </a:schemeClr>
          </a:solidFill>
          <a:ln w="38100">
            <a:noFill/>
            <a:prstDash val="dashDot"/>
            <a:miter lim="800000"/>
            <a:headEnd/>
            <a:tailEnd/>
          </a:ln>
          <a:effectLst/>
        </p:spPr>
        <p:txBody>
          <a:bodyPr>
            <a:spAutoFit/>
          </a:bodyPr>
          <a:lstStyle/>
          <a:p>
            <a:pPr algn="ctr">
              <a:spcBef>
                <a:spcPct val="50000"/>
              </a:spcBef>
              <a:defRPr/>
            </a:pPr>
            <a:r>
              <a:rPr lang="af-ZA" b="1" dirty="0">
                <a:solidFill>
                  <a:srgbClr val="66FF33"/>
                </a:solidFill>
                <a:latin typeface="Arial Narrow" pitchFamily="34" charset="0"/>
              </a:rPr>
              <a:t>Pada sistem partai tunggal, kelompok kepentingan sangat dibatasi, karena pemerintahan totaliter. Pada umumnya dianut oleh negara komunis (Rusia, RRC, Vietnam, Korea Utara, Kuba dll.).</a:t>
            </a:r>
            <a:r>
              <a:rPr lang="en-US" b="1" dirty="0">
                <a:solidFill>
                  <a:srgbClr val="66FF33"/>
                </a:solidFill>
                <a:latin typeface="Arial Narrow" pitchFamily="34" charset="0"/>
              </a:rPr>
              <a:t> </a:t>
            </a:r>
          </a:p>
        </p:txBody>
      </p:sp>
      <p:sp>
        <p:nvSpPr>
          <p:cNvPr id="40964" name="Text Box 7"/>
          <p:cNvSpPr txBox="1">
            <a:spLocks noChangeArrowheads="1"/>
          </p:cNvSpPr>
          <p:nvPr/>
        </p:nvSpPr>
        <p:spPr bwMode="auto">
          <a:xfrm>
            <a:off x="5334000" y="3276600"/>
            <a:ext cx="3429000" cy="3046413"/>
          </a:xfrm>
          <a:prstGeom prst="rect">
            <a:avLst/>
          </a:prstGeom>
          <a:solidFill>
            <a:srgbClr val="FFFF66">
              <a:alpha val="30980"/>
            </a:srgbClr>
          </a:solidFill>
          <a:ln w="38100">
            <a:noFill/>
            <a:prstDash val="lgDashDotDot"/>
            <a:miter lim="800000"/>
            <a:headEnd/>
            <a:tailEnd/>
          </a:ln>
        </p:spPr>
        <p:txBody>
          <a:bodyPr>
            <a:spAutoFit/>
          </a:bodyPr>
          <a:lstStyle/>
          <a:p>
            <a:pPr algn="ctr">
              <a:spcBef>
                <a:spcPct val="50000"/>
              </a:spcBef>
            </a:pPr>
            <a:r>
              <a:rPr lang="af-ZA" b="1">
                <a:latin typeface="Arial Narrow" pitchFamily="34" charset="0"/>
              </a:rPr>
              <a:t>Pada sistem dua partai/ lebih, kelompok kepentingan berpeluang tumbuh dan berkembang dengan pesat. Pada umumnya dianut oleh   negara-negara yang Demokratis. </a:t>
            </a:r>
            <a:endParaRPr lang="en-US"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4"/>
          <p:cNvSpPr txBox="1">
            <a:spLocks noChangeArrowheads="1"/>
          </p:cNvSpPr>
          <p:nvPr/>
        </p:nvSpPr>
        <p:spPr bwMode="auto">
          <a:xfrm>
            <a:off x="762000" y="685800"/>
            <a:ext cx="7086600" cy="523875"/>
          </a:xfrm>
          <a:prstGeom prst="rect">
            <a:avLst/>
          </a:prstGeom>
          <a:noFill/>
          <a:ln w="38100">
            <a:noFill/>
            <a:prstDash val="lgDashDotDot"/>
            <a:miter lim="800000"/>
            <a:headEnd/>
            <a:tailEnd/>
          </a:ln>
        </p:spPr>
        <p:txBody>
          <a:bodyPr>
            <a:spAutoFit/>
          </a:bodyPr>
          <a:lstStyle/>
          <a:p>
            <a:pPr marL="342900" indent="-342900">
              <a:spcBef>
                <a:spcPct val="50000"/>
              </a:spcBef>
              <a:buFontTx/>
              <a:buAutoNum type="alphaLcPeriod" startAt="4"/>
            </a:pPr>
            <a:r>
              <a:rPr lang="af-ZA" sz="2800" b="1">
                <a:solidFill>
                  <a:srgbClr val="FFFF00"/>
                </a:solidFill>
                <a:latin typeface="Arial Narrow" pitchFamily="34" charset="0"/>
              </a:rPr>
              <a:t>KELOMPOK PENEKAN (</a:t>
            </a:r>
            <a:r>
              <a:rPr lang="af-ZA" sz="2800" b="1" i="1">
                <a:solidFill>
                  <a:srgbClr val="FFFF00"/>
                </a:solidFill>
                <a:latin typeface="Arial Narrow" pitchFamily="34" charset="0"/>
              </a:rPr>
              <a:t>PRESSURE GROUP</a:t>
            </a:r>
            <a:r>
              <a:rPr lang="af-ZA" sz="2800" b="1">
                <a:solidFill>
                  <a:srgbClr val="FFFF00"/>
                </a:solidFill>
                <a:latin typeface="Arial Narrow" pitchFamily="34" charset="0"/>
              </a:rPr>
              <a:t>)</a:t>
            </a:r>
            <a:r>
              <a:rPr lang="en-US" sz="2800" b="1">
                <a:solidFill>
                  <a:srgbClr val="FFFF00"/>
                </a:solidFill>
                <a:latin typeface="Arial Narrow" pitchFamily="34" charset="0"/>
              </a:rPr>
              <a:t> </a:t>
            </a:r>
          </a:p>
        </p:txBody>
      </p:sp>
      <p:sp>
        <p:nvSpPr>
          <p:cNvPr id="556037" name="Text Box 5"/>
          <p:cNvSpPr txBox="1">
            <a:spLocks noChangeArrowheads="1"/>
          </p:cNvSpPr>
          <p:nvPr/>
        </p:nvSpPr>
        <p:spPr bwMode="auto">
          <a:xfrm>
            <a:off x="609600" y="1371600"/>
            <a:ext cx="7924800" cy="1200150"/>
          </a:xfrm>
          <a:prstGeom prst="rect">
            <a:avLst/>
          </a:prstGeom>
          <a:solidFill>
            <a:schemeClr val="tx1">
              <a:lumMod val="95000"/>
              <a:lumOff val="5000"/>
              <a:alpha val="34000"/>
            </a:schemeClr>
          </a:solidFill>
          <a:ln w="9525">
            <a:noFill/>
            <a:miter lim="800000"/>
            <a:headEnd/>
            <a:tailEnd/>
          </a:ln>
          <a:effectLst/>
        </p:spPr>
        <p:txBody>
          <a:bodyPr>
            <a:spAutoFit/>
          </a:bodyPr>
          <a:lstStyle/>
          <a:p>
            <a:pPr>
              <a:spcBef>
                <a:spcPct val="50000"/>
              </a:spcBef>
              <a:defRPr/>
            </a:pPr>
            <a:r>
              <a:rPr lang="af-ZA" b="1" dirty="0">
                <a:solidFill>
                  <a:schemeClr val="bg1">
                    <a:lumMod val="95000"/>
                  </a:schemeClr>
                </a:solidFill>
                <a:latin typeface="Arial Narrow" pitchFamily="34" charset="0"/>
              </a:rPr>
              <a:t>Kelompok penekan, dapat dipergunakan rakyat untuk menyalurkan aspirasinya dengan sasaran mempengaruhi atau membentuk kebijaksanaan pemerintah.</a:t>
            </a:r>
            <a:r>
              <a:rPr lang="en-US" b="1" dirty="0">
                <a:solidFill>
                  <a:schemeClr val="bg1">
                    <a:lumMod val="95000"/>
                  </a:schemeClr>
                </a:solidFill>
                <a:latin typeface="Arial Narrow" pitchFamily="34" charset="0"/>
              </a:rPr>
              <a:t> </a:t>
            </a:r>
          </a:p>
        </p:txBody>
      </p:sp>
      <p:sp>
        <p:nvSpPr>
          <p:cNvPr id="41988" name="Text Box 6"/>
          <p:cNvSpPr txBox="1">
            <a:spLocks noChangeArrowheads="1"/>
          </p:cNvSpPr>
          <p:nvPr/>
        </p:nvSpPr>
        <p:spPr bwMode="auto">
          <a:xfrm>
            <a:off x="3733800" y="3581400"/>
            <a:ext cx="4953000" cy="2000250"/>
          </a:xfrm>
          <a:prstGeom prst="rect">
            <a:avLst/>
          </a:prstGeom>
          <a:solidFill>
            <a:schemeClr val="bg1">
              <a:alpha val="41176"/>
            </a:schemeClr>
          </a:solidFill>
          <a:ln w="9525">
            <a:noFill/>
            <a:miter lim="800000"/>
            <a:headEnd/>
            <a:tailEnd/>
          </a:ln>
        </p:spPr>
        <p:txBody>
          <a:bodyPr>
            <a:spAutoFit/>
          </a:bodyPr>
          <a:lstStyle/>
          <a:p>
            <a:pPr marL="338138" indent="-338138">
              <a:buFont typeface="Wingdings" pitchFamily="2" charset="2"/>
              <a:buChar char="ü"/>
            </a:pPr>
            <a:r>
              <a:rPr lang="af-ZA" sz="2000" b="1">
                <a:latin typeface="Arial Narrow" pitchFamily="34" charset="0"/>
              </a:rPr>
              <a:t>Lembaga Swadaya Masyarakat (LSM),  </a:t>
            </a:r>
          </a:p>
          <a:p>
            <a:pPr marL="338138" indent="-338138">
              <a:buFont typeface="Wingdings" pitchFamily="2" charset="2"/>
              <a:buChar char="ü"/>
            </a:pPr>
            <a:r>
              <a:rPr lang="af-ZA" sz="2000" b="1">
                <a:latin typeface="Arial Narrow" pitchFamily="34" charset="0"/>
              </a:rPr>
              <a:t>Organisasi sosial keagamaan, </a:t>
            </a:r>
          </a:p>
          <a:p>
            <a:pPr marL="338138" indent="-338138">
              <a:buFont typeface="Wingdings" pitchFamily="2" charset="2"/>
              <a:buChar char="ü"/>
            </a:pPr>
            <a:r>
              <a:rPr lang="af-ZA" sz="2000" b="1">
                <a:latin typeface="Arial Narrow" pitchFamily="34" charset="0"/>
              </a:rPr>
              <a:t>Organisasi Kepemudaan, </a:t>
            </a:r>
          </a:p>
          <a:p>
            <a:pPr marL="338138" indent="-338138">
              <a:buFont typeface="Wingdings" pitchFamily="2" charset="2"/>
              <a:buChar char="ü"/>
            </a:pPr>
            <a:r>
              <a:rPr lang="af-ZA" sz="2000" b="1">
                <a:latin typeface="Arial Narrow" pitchFamily="34" charset="0"/>
              </a:rPr>
              <a:t>Organisasi Lingkungan Hidup, </a:t>
            </a:r>
          </a:p>
          <a:p>
            <a:pPr marL="338138" indent="-338138">
              <a:buFont typeface="Wingdings" pitchFamily="2" charset="2"/>
              <a:buChar char="ü"/>
            </a:pPr>
            <a:r>
              <a:rPr lang="af-ZA" sz="2000" b="1">
                <a:latin typeface="Arial Narrow" pitchFamily="34" charset="0"/>
              </a:rPr>
              <a:t>Organisasi pembela Hukum dan HAM, </a:t>
            </a:r>
          </a:p>
          <a:p>
            <a:pPr marL="338138" indent="-338138">
              <a:buFont typeface="Wingdings" pitchFamily="2" charset="2"/>
              <a:buChar char="ü"/>
            </a:pPr>
            <a:r>
              <a:rPr lang="af-ZA" sz="2000" b="1">
                <a:latin typeface="Arial Narrow" pitchFamily="34" charset="0"/>
              </a:rPr>
              <a:t>Yayasan atau Badan hukum lainnya. </a:t>
            </a:r>
            <a:endParaRPr lang="en-US" sz="2000" b="1">
              <a:latin typeface="Arial Narrow" pitchFamily="34" charset="0"/>
            </a:endParaRPr>
          </a:p>
        </p:txBody>
      </p:sp>
      <p:sp>
        <p:nvSpPr>
          <p:cNvPr id="41989" name="AutoShape 8"/>
          <p:cNvSpPr>
            <a:spLocks noChangeArrowheads="1"/>
          </p:cNvSpPr>
          <p:nvPr/>
        </p:nvSpPr>
        <p:spPr bwMode="auto">
          <a:xfrm>
            <a:off x="533400" y="3657600"/>
            <a:ext cx="2146300" cy="1736725"/>
          </a:xfrm>
          <a:prstGeom prst="roundRect">
            <a:avLst>
              <a:gd name="adj" fmla="val 16667"/>
            </a:avLst>
          </a:prstGeom>
          <a:solidFill>
            <a:srgbClr val="FFFF66">
              <a:alpha val="36862"/>
            </a:srgbClr>
          </a:solidFill>
          <a:ln w="9525">
            <a:noFill/>
            <a:round/>
            <a:headEnd/>
            <a:tailEnd/>
          </a:ln>
        </p:spPr>
        <p:txBody>
          <a:bodyPr>
            <a:spAutoFit/>
          </a:bodyPr>
          <a:lstStyle/>
          <a:p>
            <a:pPr algn="ctr">
              <a:spcBef>
                <a:spcPct val="50000"/>
              </a:spcBef>
            </a:pPr>
            <a:r>
              <a:rPr lang="af-ZA" b="1">
                <a:latin typeface="Arial Narrow" pitchFamily="34" charset="0"/>
              </a:rPr>
              <a:t>Contoh institusi Kelompok penekan</a:t>
            </a:r>
            <a:endParaRPr lang="en-US" b="1">
              <a:latin typeface="Arial Narrow" pitchFamily="34" charset="0"/>
            </a:endParaRPr>
          </a:p>
        </p:txBody>
      </p:sp>
      <p:sp>
        <p:nvSpPr>
          <p:cNvPr id="37894" name="AutoShape 9"/>
          <p:cNvSpPr>
            <a:spLocks noChangeArrowheads="1"/>
          </p:cNvSpPr>
          <p:nvPr/>
        </p:nvSpPr>
        <p:spPr bwMode="auto">
          <a:xfrm>
            <a:off x="2743200" y="4038600"/>
            <a:ext cx="914400" cy="1066800"/>
          </a:xfrm>
          <a:prstGeom prst="notchedRightArrow">
            <a:avLst>
              <a:gd name="adj1" fmla="val 50000"/>
              <a:gd name="adj2" fmla="val 46393"/>
            </a:avLst>
          </a:prstGeom>
          <a:solidFill>
            <a:schemeClr val="tx2">
              <a:lumMod val="50000"/>
            </a:schemeClr>
          </a:solidFill>
          <a:ln w="9525">
            <a:noFill/>
            <a:miter lim="800000"/>
            <a:headEnd/>
            <a:tailEnd/>
          </a:ln>
        </p:spPr>
        <p:txBody>
          <a:bodyPr wrap="none" anchor="ctr"/>
          <a:lstStyle/>
          <a:p>
            <a:pPr>
              <a:defRPr/>
            </a:pPr>
            <a:endParaRPr lang="en-US"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381000" y="152400"/>
            <a:ext cx="8610600" cy="954088"/>
          </a:xfrm>
          <a:prstGeom prst="rect">
            <a:avLst/>
          </a:prstGeom>
          <a:noFill/>
          <a:ln w="38100">
            <a:noFill/>
            <a:prstDash val="lgDashDotDot"/>
            <a:miter lim="800000"/>
            <a:headEnd/>
            <a:tailEnd/>
          </a:ln>
        </p:spPr>
        <p:txBody>
          <a:bodyPr>
            <a:spAutoFit/>
          </a:bodyPr>
          <a:lstStyle/>
          <a:p>
            <a:pPr marL="342900" indent="-342900">
              <a:spcBef>
                <a:spcPct val="50000"/>
              </a:spcBef>
              <a:buFontTx/>
              <a:buAutoNum type="alphaLcPeriod" startAt="5"/>
            </a:pPr>
            <a:r>
              <a:rPr lang="af-ZA" sz="2800" b="1">
                <a:solidFill>
                  <a:srgbClr val="FFFF00"/>
                </a:solidFill>
                <a:latin typeface="Arial Narrow" pitchFamily="34" charset="0"/>
              </a:rPr>
              <a:t>MEDIA KOMUNIKASI POLITIK (</a:t>
            </a:r>
            <a:r>
              <a:rPr lang="af-ZA" sz="2800" b="1" i="1">
                <a:solidFill>
                  <a:srgbClr val="FFFF00"/>
                </a:solidFill>
                <a:latin typeface="Arial Narrow" pitchFamily="34" charset="0"/>
              </a:rPr>
              <a:t>POLITICAL COMMUNICATION MEDIA</a:t>
            </a:r>
            <a:r>
              <a:rPr lang="af-ZA" sz="2800" b="1">
                <a:solidFill>
                  <a:srgbClr val="FFFF00"/>
                </a:solidFill>
                <a:latin typeface="Arial Narrow" pitchFamily="34" charset="0"/>
              </a:rPr>
              <a:t>)</a:t>
            </a:r>
            <a:r>
              <a:rPr lang="en-US" sz="2800" b="1">
                <a:solidFill>
                  <a:srgbClr val="FFFF00"/>
                </a:solidFill>
                <a:latin typeface="Arial Narrow" pitchFamily="34" charset="0"/>
              </a:rPr>
              <a:t> </a:t>
            </a:r>
          </a:p>
        </p:txBody>
      </p:sp>
      <p:sp>
        <p:nvSpPr>
          <p:cNvPr id="43011" name="Text Box 5"/>
          <p:cNvSpPr txBox="1">
            <a:spLocks noChangeArrowheads="1"/>
          </p:cNvSpPr>
          <p:nvPr/>
        </p:nvSpPr>
        <p:spPr bwMode="auto">
          <a:xfrm>
            <a:off x="609600" y="1447800"/>
            <a:ext cx="7924800" cy="1200150"/>
          </a:xfrm>
          <a:prstGeom prst="rect">
            <a:avLst/>
          </a:prstGeom>
          <a:noFill/>
          <a:ln w="9525">
            <a:noFill/>
            <a:miter lim="800000"/>
            <a:headEnd/>
            <a:tailEnd/>
          </a:ln>
        </p:spPr>
        <p:txBody>
          <a:bodyPr>
            <a:spAutoFit/>
          </a:bodyPr>
          <a:lstStyle/>
          <a:p>
            <a:pPr algn="ctr">
              <a:spcBef>
                <a:spcPct val="50000"/>
              </a:spcBef>
            </a:pPr>
            <a:r>
              <a:rPr lang="af-ZA" b="1">
                <a:solidFill>
                  <a:schemeClr val="bg1"/>
                </a:solidFill>
                <a:latin typeface="Arial Narrow" pitchFamily="34" charset="0"/>
              </a:rPr>
              <a:t>Media komunikasi politik, dapat berfungsi untuk menyampaikan informasi dan persuasi mengenai politik baik dari pemerintah kepada masyarakat maupun sebaliknya. </a:t>
            </a:r>
          </a:p>
        </p:txBody>
      </p:sp>
      <p:sp>
        <p:nvSpPr>
          <p:cNvPr id="557062" name="Text Box 6"/>
          <p:cNvSpPr txBox="1">
            <a:spLocks noChangeArrowheads="1"/>
          </p:cNvSpPr>
          <p:nvPr/>
        </p:nvSpPr>
        <p:spPr bwMode="auto">
          <a:xfrm>
            <a:off x="4114800" y="4724400"/>
            <a:ext cx="3581400" cy="1631950"/>
          </a:xfrm>
          <a:prstGeom prst="rect">
            <a:avLst/>
          </a:prstGeom>
          <a:solidFill>
            <a:schemeClr val="tx2">
              <a:lumMod val="50000"/>
              <a:alpha val="50000"/>
            </a:schemeClr>
          </a:solidFill>
          <a:ln w="57150">
            <a:noFill/>
            <a:prstDash val="lgDashDot"/>
            <a:miter lim="800000"/>
            <a:headEnd/>
            <a:tailEnd/>
          </a:ln>
          <a:effectLst/>
        </p:spPr>
        <p:txBody>
          <a:bodyPr>
            <a:spAutoFit/>
          </a:bodyPr>
          <a:lstStyle/>
          <a:p>
            <a:pPr algn="ctr">
              <a:spcBef>
                <a:spcPct val="50000"/>
              </a:spcBef>
              <a:defRPr/>
            </a:pPr>
            <a:r>
              <a:rPr lang="af-ZA" sz="2000" b="1" dirty="0">
                <a:solidFill>
                  <a:srgbClr val="66FF33"/>
                </a:solidFill>
                <a:latin typeface="Arial Narrow" pitchFamily="34" charset="0"/>
              </a:rPr>
              <a:t>Dapat memainkan peran penting terhadap penyampaian informasi serta membentuk/mengubah pendapat umum dan sikap politik publik.</a:t>
            </a:r>
            <a:endParaRPr lang="en-US" sz="2000" b="1" dirty="0">
              <a:solidFill>
                <a:srgbClr val="66FF33"/>
              </a:solidFill>
              <a:latin typeface="Arial Narrow" pitchFamily="34" charset="0"/>
            </a:endParaRPr>
          </a:p>
        </p:txBody>
      </p:sp>
      <p:sp>
        <p:nvSpPr>
          <p:cNvPr id="557063" name="Text Box 7"/>
          <p:cNvSpPr txBox="1">
            <a:spLocks noChangeArrowheads="1"/>
          </p:cNvSpPr>
          <p:nvPr/>
        </p:nvSpPr>
        <p:spPr bwMode="auto">
          <a:xfrm>
            <a:off x="1447800" y="2819400"/>
            <a:ext cx="2895600" cy="1938338"/>
          </a:xfrm>
          <a:prstGeom prst="rect">
            <a:avLst/>
          </a:prstGeom>
          <a:solidFill>
            <a:schemeClr val="tx2">
              <a:lumMod val="50000"/>
              <a:alpha val="50000"/>
            </a:schemeClr>
          </a:solidFill>
          <a:ln w="57150">
            <a:noFill/>
            <a:prstDash val="lgDashDotDot"/>
            <a:miter lim="800000"/>
            <a:headEnd/>
            <a:tailEnd/>
          </a:ln>
          <a:effectLst/>
        </p:spPr>
        <p:txBody>
          <a:bodyPr>
            <a:spAutoFit/>
          </a:bodyPr>
          <a:lstStyle/>
          <a:p>
            <a:pPr algn="ctr">
              <a:spcBef>
                <a:spcPct val="50000"/>
              </a:spcBef>
              <a:defRPr/>
            </a:pPr>
            <a:r>
              <a:rPr lang="af-ZA" b="1" dirty="0">
                <a:solidFill>
                  <a:srgbClr val="66FF33"/>
                </a:solidFill>
                <a:latin typeface="Arial Narrow" pitchFamily="34" charset="0"/>
              </a:rPr>
              <a:t>Media komunikasi ; surat kabar, telefon, faximile, internet, televisi, radio, film, dan sebagainya.</a:t>
            </a:r>
            <a:endParaRPr lang="en-US" b="1" dirty="0">
              <a:solidFill>
                <a:srgbClr val="66FF33"/>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838200" y="1219200"/>
            <a:ext cx="6553200" cy="523875"/>
          </a:xfrm>
          <a:prstGeom prst="rect">
            <a:avLst/>
          </a:prstGeom>
          <a:noFill/>
          <a:ln w="38100">
            <a:noFill/>
            <a:prstDash val="lgDashDotDot"/>
            <a:miter lim="800000"/>
            <a:headEnd/>
            <a:tailEnd/>
          </a:ln>
        </p:spPr>
        <p:txBody>
          <a:bodyPr>
            <a:spAutoFit/>
          </a:bodyPr>
          <a:lstStyle/>
          <a:p>
            <a:pPr marL="342900" indent="-342900">
              <a:spcBef>
                <a:spcPct val="50000"/>
              </a:spcBef>
              <a:buFontTx/>
              <a:buAutoNum type="alphaLcPeriod" startAt="6"/>
              <a:defRPr/>
            </a:pPr>
            <a:r>
              <a:rPr lang="af-ZA" sz="2800" b="1" dirty="0">
                <a:solidFill>
                  <a:srgbClr val="FFFF66"/>
                </a:solidFill>
                <a:effectLst>
                  <a:outerShdw blurRad="38100" dist="38100" dir="2700000" algn="tl">
                    <a:srgbClr val="000000">
                      <a:alpha val="43137"/>
                    </a:srgbClr>
                  </a:outerShdw>
                </a:effectLst>
                <a:latin typeface="Arial Narrow" pitchFamily="34" charset="0"/>
              </a:rPr>
              <a:t>TOKOH POLITIK (</a:t>
            </a:r>
            <a:r>
              <a:rPr lang="af-ZA" sz="2800" b="1" i="1" dirty="0">
                <a:solidFill>
                  <a:srgbClr val="FFFF66"/>
                </a:solidFill>
                <a:effectLst>
                  <a:outerShdw blurRad="38100" dist="38100" dir="2700000" algn="tl">
                    <a:srgbClr val="000000">
                      <a:alpha val="43137"/>
                    </a:srgbClr>
                  </a:outerShdw>
                </a:effectLst>
                <a:latin typeface="Arial Narrow" pitchFamily="34" charset="0"/>
              </a:rPr>
              <a:t>POLITICAL FIGURE</a:t>
            </a:r>
            <a:r>
              <a:rPr lang="af-ZA" sz="2800" b="1" dirty="0">
                <a:solidFill>
                  <a:srgbClr val="FFFF66"/>
                </a:solidFill>
                <a:effectLst>
                  <a:outerShdw blurRad="38100" dist="38100" dir="2700000" algn="tl">
                    <a:srgbClr val="000000">
                      <a:alpha val="43137"/>
                    </a:srgbClr>
                  </a:outerShdw>
                </a:effectLst>
                <a:latin typeface="Arial Narrow" pitchFamily="34" charset="0"/>
              </a:rPr>
              <a:t>)</a:t>
            </a:r>
            <a:r>
              <a:rPr lang="en-US" sz="2800" b="1" dirty="0">
                <a:solidFill>
                  <a:srgbClr val="FFFF66"/>
                </a:solidFill>
                <a:effectLst>
                  <a:outerShdw blurRad="38100" dist="38100" dir="2700000" algn="tl">
                    <a:srgbClr val="000000">
                      <a:alpha val="43137"/>
                    </a:srgbClr>
                  </a:outerShdw>
                </a:effectLst>
                <a:latin typeface="Arial Narrow" pitchFamily="34" charset="0"/>
              </a:rPr>
              <a:t> </a:t>
            </a:r>
          </a:p>
        </p:txBody>
      </p:sp>
      <p:sp>
        <p:nvSpPr>
          <p:cNvPr id="44035" name="Text Box 5"/>
          <p:cNvSpPr txBox="1">
            <a:spLocks noChangeArrowheads="1"/>
          </p:cNvSpPr>
          <p:nvPr/>
        </p:nvSpPr>
        <p:spPr bwMode="auto">
          <a:xfrm>
            <a:off x="228600" y="2590800"/>
            <a:ext cx="6858000" cy="461963"/>
          </a:xfrm>
          <a:prstGeom prst="rect">
            <a:avLst/>
          </a:prstGeom>
          <a:noFill/>
          <a:ln w="9525">
            <a:noFill/>
            <a:miter lim="800000"/>
            <a:headEnd/>
            <a:tailEnd/>
          </a:ln>
        </p:spPr>
        <p:txBody>
          <a:bodyPr>
            <a:spAutoFit/>
          </a:bodyPr>
          <a:lstStyle/>
          <a:p>
            <a:pPr>
              <a:spcBef>
                <a:spcPct val="50000"/>
              </a:spcBef>
            </a:pPr>
            <a:r>
              <a:rPr lang="af-ZA" b="1">
                <a:solidFill>
                  <a:schemeClr val="bg1"/>
                </a:solidFill>
                <a:latin typeface="Arial Narrow" pitchFamily="34" charset="0"/>
              </a:rPr>
              <a:t>Pengangkatan tokoh politik dilakukan melalui proses :</a:t>
            </a:r>
            <a:endParaRPr lang="en-US" b="1">
              <a:solidFill>
                <a:schemeClr val="bg1"/>
              </a:solidFill>
              <a:latin typeface="Arial Narrow" pitchFamily="34" charset="0"/>
            </a:endParaRPr>
          </a:p>
        </p:txBody>
      </p:sp>
      <p:sp>
        <p:nvSpPr>
          <p:cNvPr id="558088" name="Text Box 8"/>
          <p:cNvSpPr txBox="1">
            <a:spLocks noChangeArrowheads="1"/>
          </p:cNvSpPr>
          <p:nvPr/>
        </p:nvSpPr>
        <p:spPr bwMode="auto">
          <a:xfrm>
            <a:off x="2514600" y="3200400"/>
            <a:ext cx="6096000" cy="1724025"/>
          </a:xfrm>
          <a:prstGeom prst="rect">
            <a:avLst/>
          </a:prstGeom>
          <a:solidFill>
            <a:schemeClr val="tx2">
              <a:lumMod val="50000"/>
              <a:alpha val="44000"/>
            </a:schemeClr>
          </a:solidFill>
          <a:ln w="9525">
            <a:noFill/>
            <a:miter lim="800000"/>
            <a:headEnd/>
            <a:tailEnd/>
          </a:ln>
          <a:effectLst/>
        </p:spPr>
        <p:txBody>
          <a:bodyPr>
            <a:spAutoFit/>
          </a:bodyPr>
          <a:lstStyle/>
          <a:p>
            <a:pPr marL="287338" indent="-287338">
              <a:spcAft>
                <a:spcPct val="30000"/>
              </a:spcAft>
              <a:buFont typeface="Wingdings" pitchFamily="2" charset="2"/>
              <a:buChar char="§"/>
              <a:defRPr/>
            </a:pPr>
            <a:r>
              <a:rPr lang="af-ZA" sz="2000" b="1" dirty="0">
                <a:solidFill>
                  <a:srgbClr val="66FF33"/>
                </a:solidFill>
                <a:latin typeface="Arial Narrow" pitchFamily="34" charset="0"/>
              </a:rPr>
              <a:t>Transformasi dari peranan-peranan non-politis (keagamaan, kebudayaan, status sosial, dll.) untuk memainkan peranan politik yang bersifat khusus.</a:t>
            </a:r>
            <a:endParaRPr lang="en-US" sz="2000" b="1" dirty="0">
              <a:solidFill>
                <a:srgbClr val="66FF33"/>
              </a:solidFill>
              <a:latin typeface="Arial Narrow" pitchFamily="34" charset="0"/>
            </a:endParaRPr>
          </a:p>
          <a:p>
            <a:pPr marL="287338" indent="-287338">
              <a:spcAft>
                <a:spcPct val="30000"/>
              </a:spcAft>
              <a:buFont typeface="Wingdings" pitchFamily="2" charset="2"/>
              <a:buChar char="§"/>
              <a:defRPr/>
            </a:pPr>
            <a:r>
              <a:rPr lang="af-ZA" sz="2000" b="1" dirty="0">
                <a:solidFill>
                  <a:srgbClr val="66FF33"/>
                </a:solidFill>
                <a:latin typeface="Arial Narrow" pitchFamily="34" charset="0"/>
              </a:rPr>
              <a:t>Pengangkatan dan penugasan untuk menjalankan tugas-tugas politik.</a:t>
            </a:r>
            <a:endParaRPr lang="en-US" sz="2000" b="1" dirty="0">
              <a:solidFill>
                <a:srgbClr val="66FF33"/>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8" name="Text Box 4"/>
          <p:cNvSpPr txBox="1">
            <a:spLocks noChangeArrowheads="1"/>
          </p:cNvSpPr>
          <p:nvPr/>
        </p:nvSpPr>
        <p:spPr bwMode="auto">
          <a:xfrm>
            <a:off x="1905000" y="1676400"/>
            <a:ext cx="5562600" cy="2271713"/>
          </a:xfrm>
          <a:prstGeom prst="rect">
            <a:avLst/>
          </a:prstGeom>
          <a:solidFill>
            <a:schemeClr val="tx1">
              <a:lumMod val="95000"/>
              <a:lumOff val="5000"/>
              <a:alpha val="44000"/>
            </a:schemeClr>
          </a:solidFill>
          <a:ln w="9525">
            <a:noFill/>
            <a:miter lim="800000"/>
            <a:headEnd/>
            <a:tailEnd/>
          </a:ln>
          <a:effectLst/>
        </p:spPr>
        <p:txBody>
          <a:bodyPr>
            <a:spAutoFit/>
          </a:bodyPr>
          <a:lstStyle/>
          <a:p>
            <a:pPr marL="342900" indent="-342900" algn="r">
              <a:spcAft>
                <a:spcPct val="30000"/>
              </a:spcAft>
              <a:buFont typeface="Wingdings" pitchFamily="2" charset="2"/>
              <a:buChar char="§"/>
              <a:defRPr/>
            </a:pPr>
            <a:r>
              <a:rPr lang="af-ZA" b="1" dirty="0">
                <a:solidFill>
                  <a:schemeClr val="bg1"/>
                </a:solidFill>
                <a:latin typeface="Arial Narrow" pitchFamily="34" charset="0"/>
              </a:rPr>
              <a:t>Legitimasi elit politik, </a:t>
            </a:r>
          </a:p>
          <a:p>
            <a:pPr marL="342900" indent="-342900" algn="r">
              <a:spcAft>
                <a:spcPct val="30000"/>
              </a:spcAft>
              <a:buFont typeface="Wingdings" pitchFamily="2" charset="2"/>
              <a:buChar char="§"/>
              <a:defRPr/>
            </a:pPr>
            <a:r>
              <a:rPr lang="af-ZA" b="1" dirty="0">
                <a:solidFill>
                  <a:schemeClr val="bg1"/>
                </a:solidFill>
                <a:latin typeface="Arial Narrow" pitchFamily="34" charset="0"/>
              </a:rPr>
              <a:t>Masalah kekuasaan,</a:t>
            </a:r>
          </a:p>
          <a:p>
            <a:pPr marL="342900" indent="-342900" algn="r">
              <a:spcAft>
                <a:spcPct val="30000"/>
              </a:spcAft>
              <a:buFont typeface="Wingdings" pitchFamily="2" charset="2"/>
              <a:buChar char="§"/>
              <a:defRPr/>
            </a:pPr>
            <a:r>
              <a:rPr lang="af-ZA" b="1" dirty="0">
                <a:solidFill>
                  <a:schemeClr val="bg1"/>
                </a:solidFill>
                <a:latin typeface="Arial Narrow" pitchFamily="34" charset="0"/>
              </a:rPr>
              <a:t>Representativitas elit politik, dan</a:t>
            </a:r>
          </a:p>
          <a:p>
            <a:pPr marL="342900" indent="-342900" algn="r">
              <a:spcAft>
                <a:spcPct val="30000"/>
              </a:spcAft>
              <a:buFont typeface="Wingdings" pitchFamily="2" charset="2"/>
              <a:buChar char="§"/>
              <a:defRPr/>
            </a:pPr>
            <a:r>
              <a:rPr lang="af-ZA" b="1" dirty="0">
                <a:solidFill>
                  <a:schemeClr val="bg1"/>
                </a:solidFill>
                <a:latin typeface="Arial Narrow" pitchFamily="34" charset="0"/>
              </a:rPr>
              <a:t>Hubungan antara pengangkatan tokoh-tokoh politik dengan perubahan politik.</a:t>
            </a:r>
            <a:endParaRPr lang="en-US" b="1" dirty="0">
              <a:solidFill>
                <a:schemeClr val="bg1"/>
              </a:solidFill>
              <a:latin typeface="Arial Narrow" pitchFamily="34" charset="0"/>
            </a:endParaRPr>
          </a:p>
        </p:txBody>
      </p:sp>
      <p:sp>
        <p:nvSpPr>
          <p:cNvPr id="45059" name="Text Box 5"/>
          <p:cNvSpPr txBox="1">
            <a:spLocks noChangeArrowheads="1"/>
          </p:cNvSpPr>
          <p:nvPr/>
        </p:nvSpPr>
        <p:spPr bwMode="auto">
          <a:xfrm>
            <a:off x="609600" y="457200"/>
            <a:ext cx="7696200" cy="954088"/>
          </a:xfrm>
          <a:prstGeom prst="rect">
            <a:avLst/>
          </a:prstGeom>
          <a:noFill/>
          <a:ln w="57150">
            <a:noFill/>
            <a:prstDash val="lgDashDotDot"/>
            <a:miter lim="800000"/>
            <a:headEnd/>
            <a:tailEnd/>
          </a:ln>
        </p:spPr>
        <p:txBody>
          <a:bodyPr>
            <a:spAutoFit/>
          </a:bodyPr>
          <a:lstStyle/>
          <a:p>
            <a:pPr>
              <a:spcBef>
                <a:spcPct val="50000"/>
              </a:spcBef>
            </a:pPr>
            <a:r>
              <a:rPr lang="af-ZA" sz="2800" b="1">
                <a:solidFill>
                  <a:srgbClr val="FFFF00"/>
                </a:solidFill>
                <a:latin typeface="Arial Narrow" pitchFamily="34" charset="0"/>
              </a:rPr>
              <a:t>Menurut Lester G. Seligman, bahwa proses pengangkatan tokoh-tokoh politik berkaitan dengan :</a:t>
            </a:r>
            <a:endParaRPr lang="en-US" sz="2800" b="1">
              <a:solidFill>
                <a:srgbClr val="FFFF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5"/>
          <p:cNvSpPr txBox="1">
            <a:spLocks noChangeArrowheads="1"/>
          </p:cNvSpPr>
          <p:nvPr/>
        </p:nvSpPr>
        <p:spPr bwMode="auto">
          <a:xfrm>
            <a:off x="609600" y="690563"/>
            <a:ext cx="5791200" cy="523875"/>
          </a:xfrm>
          <a:prstGeom prst="rect">
            <a:avLst/>
          </a:prstGeom>
          <a:noFill/>
          <a:ln w="9525">
            <a:noFill/>
            <a:miter lim="800000"/>
            <a:headEnd/>
            <a:tailEnd/>
          </a:ln>
        </p:spPr>
        <p:txBody>
          <a:bodyPr>
            <a:spAutoFit/>
          </a:bodyPr>
          <a:lstStyle/>
          <a:p>
            <a:pPr eaLnBrk="1" hangingPunct="1">
              <a:spcBef>
                <a:spcPct val="50000"/>
              </a:spcBef>
            </a:pPr>
            <a:r>
              <a:rPr lang="fi-FI" sz="2800" b="1">
                <a:solidFill>
                  <a:srgbClr val="FFFF66"/>
                </a:solidFill>
                <a:latin typeface="Arial Narrow" pitchFamily="34" charset="0"/>
              </a:rPr>
              <a:t>G. SUPRASTRUKTUR POLITIK</a:t>
            </a:r>
            <a:endParaRPr lang="en-US" sz="2800" b="1">
              <a:solidFill>
                <a:srgbClr val="FFFF66"/>
              </a:solidFill>
              <a:latin typeface="Arial Narrow" pitchFamily="34" charset="0"/>
            </a:endParaRPr>
          </a:p>
        </p:txBody>
      </p:sp>
      <p:sp>
        <p:nvSpPr>
          <p:cNvPr id="46083" name="Text Box 6"/>
          <p:cNvSpPr txBox="1">
            <a:spLocks noChangeArrowheads="1"/>
          </p:cNvSpPr>
          <p:nvPr/>
        </p:nvSpPr>
        <p:spPr bwMode="auto">
          <a:xfrm>
            <a:off x="838200" y="1524000"/>
            <a:ext cx="1981200" cy="1938338"/>
          </a:xfrm>
          <a:prstGeom prst="rect">
            <a:avLst/>
          </a:prstGeom>
          <a:solidFill>
            <a:srgbClr val="FFFF99">
              <a:alpha val="45097"/>
            </a:srgbClr>
          </a:solidFill>
          <a:ln w="57150">
            <a:noFill/>
            <a:prstDash val="lgDashDotDot"/>
            <a:miter lim="800000"/>
            <a:headEnd/>
            <a:tailEnd/>
          </a:ln>
        </p:spPr>
        <p:txBody>
          <a:bodyPr>
            <a:spAutoFit/>
          </a:bodyPr>
          <a:lstStyle/>
          <a:p>
            <a:pPr algn="ctr">
              <a:spcBef>
                <a:spcPct val="50000"/>
              </a:spcBef>
            </a:pPr>
            <a:r>
              <a:rPr lang="af-ZA" b="1">
                <a:latin typeface="Arial Narrow" pitchFamily="34" charset="0"/>
              </a:rPr>
              <a:t>Merupakan mesin politik resmi sebagai penggerak politik formal.</a:t>
            </a:r>
            <a:r>
              <a:rPr lang="en-US" b="1">
                <a:latin typeface="Arial Narrow" pitchFamily="34" charset="0"/>
              </a:rPr>
              <a:t> </a:t>
            </a:r>
          </a:p>
        </p:txBody>
      </p:sp>
      <p:sp>
        <p:nvSpPr>
          <p:cNvPr id="46084" name="Text Box 7"/>
          <p:cNvSpPr txBox="1">
            <a:spLocks noChangeArrowheads="1"/>
          </p:cNvSpPr>
          <p:nvPr/>
        </p:nvSpPr>
        <p:spPr bwMode="auto">
          <a:xfrm>
            <a:off x="3124200" y="2895600"/>
            <a:ext cx="5715000" cy="1631950"/>
          </a:xfrm>
          <a:prstGeom prst="rect">
            <a:avLst/>
          </a:prstGeom>
          <a:solidFill>
            <a:schemeClr val="bg1">
              <a:alpha val="45882"/>
            </a:schemeClr>
          </a:solidFill>
          <a:ln w="9525">
            <a:noFill/>
            <a:miter lim="800000"/>
            <a:headEnd/>
            <a:tailEnd/>
          </a:ln>
        </p:spPr>
        <p:txBody>
          <a:bodyPr>
            <a:spAutoFit/>
          </a:bodyPr>
          <a:lstStyle/>
          <a:p>
            <a:pPr>
              <a:spcBef>
                <a:spcPct val="50000"/>
              </a:spcBef>
            </a:pPr>
            <a:r>
              <a:rPr lang="af-ZA" sz="2000" b="1">
                <a:solidFill>
                  <a:srgbClr val="000066"/>
                </a:solidFill>
                <a:latin typeface="Arial Narrow" pitchFamily="34" charset="0"/>
              </a:rPr>
              <a:t>Pada Negara Monarki, pemerintahan dikuasai oleh keluarga bangsawan. Raja/Ratu, berperan sebagai lambang kebesaran/alat pemersatu. Kabinet dapat dibentuk berdasarkan pemilu (tergantung tingkat pendemokrasiannya). </a:t>
            </a:r>
            <a:endParaRPr lang="en-US" sz="2000" b="1">
              <a:solidFill>
                <a:srgbClr val="000066"/>
              </a:solidFill>
              <a:latin typeface="Arial Narrow" pitchFamily="34" charset="0"/>
            </a:endParaRPr>
          </a:p>
        </p:txBody>
      </p:sp>
      <p:sp>
        <p:nvSpPr>
          <p:cNvPr id="46085" name="Text Box 8"/>
          <p:cNvSpPr txBox="1">
            <a:spLocks noChangeArrowheads="1"/>
          </p:cNvSpPr>
          <p:nvPr/>
        </p:nvSpPr>
        <p:spPr bwMode="auto">
          <a:xfrm>
            <a:off x="3124200" y="4953000"/>
            <a:ext cx="5715000" cy="1323975"/>
          </a:xfrm>
          <a:prstGeom prst="rect">
            <a:avLst/>
          </a:prstGeom>
          <a:solidFill>
            <a:schemeClr val="bg1">
              <a:alpha val="45882"/>
            </a:schemeClr>
          </a:solidFill>
          <a:ln w="9525">
            <a:noFill/>
            <a:miter lim="800000"/>
            <a:headEnd/>
            <a:tailEnd/>
          </a:ln>
        </p:spPr>
        <p:txBody>
          <a:bodyPr>
            <a:spAutoFit/>
          </a:bodyPr>
          <a:lstStyle/>
          <a:p>
            <a:pPr>
              <a:spcBef>
                <a:spcPct val="50000"/>
              </a:spcBef>
            </a:pPr>
            <a:r>
              <a:rPr lang="af-ZA" sz="2000" b="1">
                <a:solidFill>
                  <a:srgbClr val="990000"/>
                </a:solidFill>
                <a:latin typeface="Arial Narrow" pitchFamily="34" charset="0"/>
              </a:rPr>
              <a:t>Pada Negara Republik, elit politik ada yang memegang kekuasaannya secara diktator. Namun juga banyak yang bersifat demokratis (tergantung Konstitusi/UUD negaranya). </a:t>
            </a:r>
            <a:endParaRPr lang="en-US" sz="2000" b="1">
              <a:solidFill>
                <a:srgbClr val="990000"/>
              </a:solidFill>
              <a:latin typeface="Arial Narrow" pitchFamily="34" charset="0"/>
            </a:endParaRPr>
          </a:p>
        </p:txBody>
      </p:sp>
      <p:sp>
        <p:nvSpPr>
          <p:cNvPr id="46086" name="AutoShape 9"/>
          <p:cNvSpPr>
            <a:spLocks noChangeArrowheads="1"/>
          </p:cNvSpPr>
          <p:nvPr/>
        </p:nvSpPr>
        <p:spPr bwMode="auto">
          <a:xfrm>
            <a:off x="2590800" y="1828800"/>
            <a:ext cx="304800" cy="1752600"/>
          </a:xfrm>
          <a:prstGeom prst="notchedRightArrow">
            <a:avLst>
              <a:gd name="adj1" fmla="val 50000"/>
              <a:gd name="adj2" fmla="val 25000"/>
            </a:avLst>
          </a:prstGeom>
          <a:noFill/>
          <a:ln w="9525">
            <a:noFill/>
            <a:miter lim="800000"/>
            <a:headEnd/>
            <a:tailEnd/>
          </a:ln>
        </p:spPr>
        <p:txBody>
          <a:bodyPr wrap="none" anchor="ctr"/>
          <a:lstStyle/>
          <a:p>
            <a:endParaRPr lang="en-US" b="1">
              <a:latin typeface="Arial Narrow" pitchFamily="34" charset="0"/>
            </a:endParaRPr>
          </a:p>
        </p:txBody>
      </p:sp>
      <p:sp>
        <p:nvSpPr>
          <p:cNvPr id="46087" name="AutoShape 10"/>
          <p:cNvSpPr>
            <a:spLocks noChangeArrowheads="1"/>
          </p:cNvSpPr>
          <p:nvPr/>
        </p:nvSpPr>
        <p:spPr bwMode="auto">
          <a:xfrm rot="-711937">
            <a:off x="1628775" y="4727575"/>
            <a:ext cx="914400" cy="762000"/>
          </a:xfrm>
          <a:prstGeom prst="curvedRightArrow">
            <a:avLst>
              <a:gd name="adj1" fmla="val 20000"/>
              <a:gd name="adj2" fmla="val 40000"/>
              <a:gd name="adj3" fmla="val 40000"/>
            </a:avLst>
          </a:prstGeom>
          <a:noFill/>
          <a:ln w="9525">
            <a:noFill/>
            <a:miter lim="800000"/>
            <a:headEnd/>
            <a:tailEnd/>
          </a:ln>
        </p:spPr>
        <p:txBody>
          <a:bodyPr wrap="none" anchor="ctr"/>
          <a:lstStyle/>
          <a:p>
            <a:endParaRPr lang="en-US"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5"/>
          <p:cNvSpPr txBox="1">
            <a:spLocks noChangeArrowheads="1"/>
          </p:cNvSpPr>
          <p:nvPr/>
        </p:nvSpPr>
        <p:spPr bwMode="auto">
          <a:xfrm>
            <a:off x="838200" y="1219200"/>
            <a:ext cx="7391400" cy="338138"/>
          </a:xfrm>
          <a:prstGeom prst="rect">
            <a:avLst/>
          </a:prstGeom>
          <a:noFill/>
          <a:ln w="9525">
            <a:noFill/>
            <a:miter lim="800000"/>
            <a:headEnd/>
            <a:tailEnd/>
          </a:ln>
        </p:spPr>
        <p:txBody>
          <a:bodyPr>
            <a:spAutoFit/>
          </a:bodyPr>
          <a:lstStyle/>
          <a:p>
            <a:pPr>
              <a:spcBef>
                <a:spcPct val="50000"/>
              </a:spcBef>
            </a:pPr>
            <a:endParaRPr lang="en-US" sz="1600" b="1">
              <a:latin typeface="Arial Narrow" pitchFamily="34" charset="0"/>
            </a:endParaRPr>
          </a:p>
        </p:txBody>
      </p:sp>
      <p:sp>
        <p:nvSpPr>
          <p:cNvPr id="47107" name="Text Box 7"/>
          <p:cNvSpPr txBox="1">
            <a:spLocks noChangeArrowheads="1"/>
          </p:cNvSpPr>
          <p:nvPr/>
        </p:nvSpPr>
        <p:spPr bwMode="auto">
          <a:xfrm>
            <a:off x="685800" y="990600"/>
            <a:ext cx="8001000" cy="2092325"/>
          </a:xfrm>
          <a:prstGeom prst="rect">
            <a:avLst/>
          </a:prstGeom>
          <a:noFill/>
          <a:ln w="9525">
            <a:noFill/>
            <a:miter lim="800000"/>
            <a:headEnd/>
            <a:tailEnd/>
          </a:ln>
        </p:spPr>
        <p:txBody>
          <a:bodyPr>
            <a:spAutoFit/>
          </a:bodyPr>
          <a:lstStyle/>
          <a:p>
            <a:pPr marL="338138" indent="-338138"/>
            <a:r>
              <a:rPr lang="af-ZA" sz="2000" b="1">
                <a:solidFill>
                  <a:srgbClr val="FFFF66"/>
                </a:solidFill>
                <a:latin typeface="Arial Narrow" pitchFamily="34" charset="0"/>
              </a:rPr>
              <a:t>Perkembangan ketatanegaraan modern, pd umumnya </a:t>
            </a:r>
          </a:p>
          <a:p>
            <a:pPr marL="338138" indent="-338138">
              <a:spcAft>
                <a:spcPct val="25000"/>
              </a:spcAft>
            </a:pPr>
            <a:r>
              <a:rPr lang="af-ZA" sz="2000" b="1">
                <a:solidFill>
                  <a:srgbClr val="FFFF66"/>
                </a:solidFill>
                <a:latin typeface="Arial Narrow" pitchFamily="34" charset="0"/>
              </a:rPr>
              <a:t>elit politik pemerintah dibagi dalam kekuasaan :</a:t>
            </a:r>
          </a:p>
          <a:p>
            <a:pPr marL="338138" indent="-338138">
              <a:buFont typeface="Wingdings" pitchFamily="2" charset="2"/>
              <a:buChar char="§"/>
            </a:pPr>
            <a:r>
              <a:rPr lang="af-ZA" sz="2000" b="1">
                <a:solidFill>
                  <a:schemeClr val="bg1"/>
                </a:solidFill>
                <a:latin typeface="Arial Narrow" pitchFamily="34" charset="0"/>
              </a:rPr>
              <a:t>Eksekutif (pelaksana undang-undang), </a:t>
            </a:r>
          </a:p>
          <a:p>
            <a:pPr marL="338138" indent="-338138">
              <a:buFont typeface="Wingdings" pitchFamily="2" charset="2"/>
              <a:buChar char="§"/>
            </a:pPr>
            <a:r>
              <a:rPr lang="af-ZA" sz="2000" b="1">
                <a:solidFill>
                  <a:schemeClr val="bg1"/>
                </a:solidFill>
                <a:latin typeface="Arial Narrow" pitchFamily="34" charset="0"/>
              </a:rPr>
              <a:t>Legislatif (pembuat undang-undang), dan </a:t>
            </a:r>
          </a:p>
          <a:p>
            <a:pPr marL="338138" indent="-338138">
              <a:spcAft>
                <a:spcPct val="25000"/>
              </a:spcAft>
              <a:buFont typeface="Wingdings" pitchFamily="2" charset="2"/>
              <a:buChar char="§"/>
            </a:pPr>
            <a:r>
              <a:rPr lang="af-ZA" sz="2000" b="1">
                <a:solidFill>
                  <a:schemeClr val="bg1"/>
                </a:solidFill>
                <a:latin typeface="Arial Narrow" pitchFamily="34" charset="0"/>
              </a:rPr>
              <a:t>Yudikatif (mengadili pelanggaran undang-undang) </a:t>
            </a:r>
          </a:p>
          <a:p>
            <a:pPr marL="338138" indent="-338138"/>
            <a:r>
              <a:rPr lang="af-ZA" sz="2000" b="1">
                <a:solidFill>
                  <a:srgbClr val="FFFF66"/>
                </a:solidFill>
                <a:latin typeface="Arial Narrow" pitchFamily="34" charset="0"/>
              </a:rPr>
              <a:t>dengan sistem pembagian atau pemisahan kekuasaan.</a:t>
            </a:r>
            <a:endParaRPr lang="en-US" sz="2000" b="1">
              <a:solidFill>
                <a:srgbClr val="FFFF66"/>
              </a:solidFill>
              <a:latin typeface="Arial Narrow" pitchFamily="34" charset="0"/>
            </a:endParaRPr>
          </a:p>
        </p:txBody>
      </p:sp>
      <p:sp>
        <p:nvSpPr>
          <p:cNvPr id="47108" name="Text Box 8"/>
          <p:cNvSpPr txBox="1">
            <a:spLocks noChangeArrowheads="1"/>
          </p:cNvSpPr>
          <p:nvPr/>
        </p:nvSpPr>
        <p:spPr bwMode="auto">
          <a:xfrm>
            <a:off x="5105400" y="4191000"/>
            <a:ext cx="3505200" cy="1323975"/>
          </a:xfrm>
          <a:prstGeom prst="rect">
            <a:avLst/>
          </a:prstGeom>
          <a:solidFill>
            <a:srgbClr val="FFFF00">
              <a:alpha val="32156"/>
            </a:srgbClr>
          </a:solidFill>
          <a:ln w="9525">
            <a:solidFill>
              <a:srgbClr val="C00000"/>
            </a:solidFill>
            <a:miter lim="800000"/>
            <a:headEnd/>
            <a:tailEnd/>
          </a:ln>
        </p:spPr>
        <p:txBody>
          <a:bodyPr>
            <a:spAutoFit/>
          </a:bodyPr>
          <a:lstStyle/>
          <a:p>
            <a:pPr algn="ctr">
              <a:spcBef>
                <a:spcPct val="50000"/>
              </a:spcBef>
            </a:pPr>
            <a:r>
              <a:rPr lang="af-ZA" sz="2000" b="1">
                <a:latin typeface="Arial Narrow" pitchFamily="34" charset="0"/>
              </a:rPr>
              <a:t>Didukung infra struktur politik (rakyat, partai politik dan ormas), dalam pemerintahan melalui wakil-wakilnya.</a:t>
            </a:r>
            <a:endParaRPr lang="en-US" sz="2000" b="1">
              <a:latin typeface="Arial Narrow" pitchFamily="34" charset="0"/>
            </a:endParaRPr>
          </a:p>
        </p:txBody>
      </p:sp>
      <p:sp>
        <p:nvSpPr>
          <p:cNvPr id="47109" name="AutoShape 9"/>
          <p:cNvSpPr>
            <a:spLocks noChangeArrowheads="1"/>
          </p:cNvSpPr>
          <p:nvPr/>
        </p:nvSpPr>
        <p:spPr bwMode="auto">
          <a:xfrm>
            <a:off x="381000" y="4114800"/>
            <a:ext cx="2819400" cy="1039813"/>
          </a:xfrm>
          <a:prstGeom prst="flowChartMultidocument">
            <a:avLst/>
          </a:prstGeom>
          <a:solidFill>
            <a:srgbClr val="FFFF00">
              <a:alpha val="50980"/>
            </a:srgbClr>
          </a:solidFill>
          <a:ln w="28575">
            <a:solidFill>
              <a:srgbClr val="A50021">
                <a:alpha val="65097"/>
              </a:srgbClr>
            </a:solidFill>
            <a:miter lim="800000"/>
            <a:headEnd/>
            <a:tailEnd/>
          </a:ln>
        </p:spPr>
        <p:txBody>
          <a:bodyPr>
            <a:spAutoFit/>
          </a:bodyPr>
          <a:lstStyle/>
          <a:p>
            <a:pPr algn="ctr"/>
            <a:r>
              <a:rPr lang="af-ZA" b="1">
                <a:solidFill>
                  <a:srgbClr val="000066"/>
                </a:solidFill>
                <a:latin typeface="Arial Narrow" pitchFamily="34" charset="0"/>
              </a:rPr>
              <a:t>Supra struktur politik mantap</a:t>
            </a:r>
            <a:endParaRPr lang="en-US" b="1">
              <a:solidFill>
                <a:srgbClr val="000066"/>
              </a:solidFill>
              <a:latin typeface="Arial Narrow" pitchFamily="34" charset="0"/>
            </a:endParaRPr>
          </a:p>
        </p:txBody>
      </p:sp>
      <p:grpSp>
        <p:nvGrpSpPr>
          <p:cNvPr id="2" name="Group 13"/>
          <p:cNvGrpSpPr>
            <a:grpSpLocks/>
          </p:cNvGrpSpPr>
          <p:nvPr/>
        </p:nvGrpSpPr>
        <p:grpSpPr bwMode="auto">
          <a:xfrm>
            <a:off x="3352800" y="3962400"/>
            <a:ext cx="1562100" cy="990600"/>
            <a:chOff x="1968" y="2736"/>
            <a:chExt cx="984" cy="624"/>
          </a:xfrm>
          <a:noFill/>
        </p:grpSpPr>
        <p:sp>
          <p:nvSpPr>
            <p:cNvPr id="43016" name="AutoShape 10"/>
            <p:cNvSpPr>
              <a:spLocks noChangeArrowheads="1"/>
            </p:cNvSpPr>
            <p:nvPr/>
          </p:nvSpPr>
          <p:spPr bwMode="auto">
            <a:xfrm>
              <a:off x="1968" y="2736"/>
              <a:ext cx="960" cy="624"/>
            </a:xfrm>
            <a:prstGeom prst="homePlate">
              <a:avLst>
                <a:gd name="adj" fmla="val 38462"/>
              </a:avLst>
            </a:prstGeom>
            <a:grpFill/>
            <a:ln w="9525">
              <a:noFill/>
              <a:miter lim="800000"/>
              <a:headEnd/>
              <a:tailEnd/>
            </a:ln>
          </p:spPr>
          <p:txBody>
            <a:bodyPr wrap="none" anchor="ctr"/>
            <a:lstStyle/>
            <a:p>
              <a:pPr>
                <a:defRPr/>
              </a:pPr>
              <a:endParaRPr lang="en-US" sz="2000" b="1">
                <a:latin typeface="Arial Narrow" pitchFamily="34" charset="0"/>
              </a:endParaRPr>
            </a:p>
          </p:txBody>
        </p:sp>
        <p:sp>
          <p:nvSpPr>
            <p:cNvPr id="561163" name="Text Box 11"/>
            <p:cNvSpPr txBox="1">
              <a:spLocks noChangeArrowheads="1"/>
            </p:cNvSpPr>
            <p:nvPr/>
          </p:nvSpPr>
          <p:spPr bwMode="auto">
            <a:xfrm>
              <a:off x="2112" y="3024"/>
              <a:ext cx="840" cy="252"/>
            </a:xfrm>
            <a:prstGeom prst="rect">
              <a:avLst/>
            </a:prstGeom>
            <a:grpFill/>
            <a:ln w="9525">
              <a:noFill/>
              <a:miter lim="800000"/>
              <a:headEnd/>
              <a:tailEnd/>
            </a:ln>
            <a:effectLst/>
          </p:spPr>
          <p:txBody>
            <a:bodyPr>
              <a:spAutoFit/>
            </a:bodyPr>
            <a:lstStyle/>
            <a:p>
              <a:pPr>
                <a:spcBef>
                  <a:spcPct val="50000"/>
                </a:spcBef>
                <a:defRPr/>
              </a:pPr>
              <a:r>
                <a:rPr lang="en-US" sz="2000" b="1" dirty="0">
                  <a:latin typeface="Arial Narrow" pitchFamily="34" charset="0"/>
                </a:rPr>
                <a:t>HARUS</a:t>
              </a:r>
            </a:p>
          </p:txBody>
        </p:sp>
      </p:grpSp>
      <p:sp>
        <p:nvSpPr>
          <p:cNvPr id="11" name="Right Arrow 10"/>
          <p:cNvSpPr/>
          <p:nvPr/>
        </p:nvSpPr>
        <p:spPr>
          <a:xfrm>
            <a:off x="3581400" y="4038600"/>
            <a:ext cx="1219200" cy="1143000"/>
          </a:xfrm>
          <a:prstGeom prst="rightArrow">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newsfla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609600" y="533400"/>
            <a:ext cx="7924800" cy="1384300"/>
          </a:xfrm>
          <a:prstGeom prst="rect">
            <a:avLst/>
          </a:prstGeom>
          <a:noFill/>
          <a:ln w="9525">
            <a:noFill/>
            <a:miter lim="800000"/>
            <a:headEnd/>
            <a:tailEnd/>
          </a:ln>
        </p:spPr>
        <p:txBody>
          <a:bodyPr>
            <a:spAutoFit/>
          </a:bodyPr>
          <a:lstStyle/>
          <a:p>
            <a:pPr algn="r">
              <a:spcBef>
                <a:spcPct val="50000"/>
              </a:spcBef>
            </a:pPr>
            <a:r>
              <a:rPr lang="af-ZA" sz="2800" b="1">
                <a:solidFill>
                  <a:srgbClr val="FFFF00"/>
                </a:solidFill>
                <a:latin typeface="Arial Narrow" pitchFamily="34" charset="0"/>
              </a:rPr>
              <a:t>Mekanisme pemerintahan (</a:t>
            </a:r>
            <a:r>
              <a:rPr lang="af-ZA" sz="2800" b="1" i="1">
                <a:solidFill>
                  <a:srgbClr val="FFFF00"/>
                </a:solidFill>
                <a:latin typeface="Arial Narrow" pitchFamily="34" charset="0"/>
              </a:rPr>
              <a:t>infrastruktur dan suprastruktur politik</a:t>
            </a:r>
            <a:r>
              <a:rPr lang="af-ZA" sz="2800" b="1">
                <a:solidFill>
                  <a:srgbClr val="FFFF00"/>
                </a:solidFill>
                <a:latin typeface="Arial Narrow" pitchFamily="34" charset="0"/>
              </a:rPr>
              <a:t>) dapat memenuhi fungsinya, manakala Sistem Politik mampu :</a:t>
            </a:r>
            <a:r>
              <a:rPr lang="en-US" sz="2800" b="1">
                <a:solidFill>
                  <a:srgbClr val="FFFF00"/>
                </a:solidFill>
                <a:latin typeface="Arial Narrow" pitchFamily="34" charset="0"/>
              </a:rPr>
              <a:t> </a:t>
            </a:r>
          </a:p>
        </p:txBody>
      </p:sp>
      <p:sp>
        <p:nvSpPr>
          <p:cNvPr id="48131" name="Text Box 10"/>
          <p:cNvSpPr txBox="1">
            <a:spLocks noChangeArrowheads="1"/>
          </p:cNvSpPr>
          <p:nvPr/>
        </p:nvSpPr>
        <p:spPr bwMode="auto">
          <a:xfrm>
            <a:off x="685800" y="2273300"/>
            <a:ext cx="8153400" cy="3711575"/>
          </a:xfrm>
          <a:prstGeom prst="rect">
            <a:avLst/>
          </a:prstGeom>
          <a:noFill/>
          <a:ln w="9525">
            <a:noFill/>
            <a:miter lim="800000"/>
            <a:headEnd/>
            <a:tailEnd/>
          </a:ln>
        </p:spPr>
        <p:txBody>
          <a:bodyPr>
            <a:spAutoFit/>
          </a:bodyPr>
          <a:lstStyle/>
          <a:p>
            <a:pPr marL="342900" indent="-342900">
              <a:spcAft>
                <a:spcPct val="20000"/>
              </a:spcAft>
              <a:buFontTx/>
              <a:buAutoNum type="arabicPeriod"/>
            </a:pPr>
            <a:r>
              <a:rPr lang="af-ZA" b="1">
                <a:latin typeface="Arial Narrow" pitchFamily="34" charset="0"/>
              </a:rPr>
              <a:t>Mempertahankan pola (tata cara, norma-norma dan prosedur-prosedur yang berlaku).</a:t>
            </a:r>
          </a:p>
          <a:p>
            <a:pPr marL="342900" indent="-342900">
              <a:spcAft>
                <a:spcPct val="20000"/>
              </a:spcAft>
              <a:buFontTx/>
              <a:buAutoNum type="arabicPeriod"/>
            </a:pPr>
            <a:r>
              <a:rPr lang="af-ZA" b="1">
                <a:latin typeface="Arial Narrow" pitchFamily="34" charset="0"/>
              </a:rPr>
              <a:t>Menyelesaikan ketegangan (menyelesaikan, konflik dan perbedaan pendapat) yang memuaskan semua pihak.</a:t>
            </a:r>
          </a:p>
          <a:p>
            <a:pPr marL="342900" indent="-342900">
              <a:spcAft>
                <a:spcPct val="20000"/>
              </a:spcAft>
              <a:buFontTx/>
              <a:buAutoNum type="arabicPeriod"/>
            </a:pPr>
            <a:r>
              <a:rPr lang="af-ZA" b="1">
                <a:latin typeface="Arial Narrow" pitchFamily="34" charset="0"/>
              </a:rPr>
              <a:t>Melakukan perubahan (kemampuan adaptasi dengan perkembangan baik di dalam maupun luar negeri).</a:t>
            </a:r>
          </a:p>
          <a:p>
            <a:pPr marL="342900" indent="-342900">
              <a:spcAft>
                <a:spcPct val="20000"/>
              </a:spcAft>
              <a:buFontTx/>
              <a:buAutoNum type="arabicPeriod"/>
            </a:pPr>
            <a:r>
              <a:rPr lang="af-ZA" b="1">
                <a:latin typeface="Arial Narrow" pitchFamily="34" charset="0"/>
              </a:rPr>
              <a:t>Mewujudkan tujuan nasional (kristalisasi keinginan masyarakat untuk mencapai tujuan tersebut).</a:t>
            </a:r>
          </a:p>
          <a:p>
            <a:pPr marL="342900" indent="-342900">
              <a:spcAft>
                <a:spcPct val="20000"/>
              </a:spcAft>
              <a:buFontTx/>
              <a:buAutoNum type="arabicPeriod"/>
            </a:pPr>
            <a:r>
              <a:rPr lang="af-ZA" b="1">
                <a:latin typeface="Arial Narrow" pitchFamily="34" charset="0"/>
              </a:rPr>
              <a:t>Mengintegrasikan dan menjamin keutuhan seluruh sistem.</a:t>
            </a:r>
            <a:endParaRPr lang="en-US" b="1">
              <a:latin typeface="Arial Narrow" pitchFamily="34" charset="0"/>
            </a:endParaRPr>
          </a:p>
        </p:txBody>
      </p:sp>
    </p:spTree>
  </p:cSld>
  <p:clrMapOvr>
    <a:masterClrMapping/>
  </p:clrMapOvr>
  <p:transition spd="slow">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a:xfrm>
            <a:off x="228600" y="990600"/>
            <a:ext cx="3886200" cy="1143000"/>
          </a:xfrm>
          <a:ln w="57150"/>
        </p:spPr>
        <p:txBody>
          <a:bodyPr rtlCol="0">
            <a:normAutofit/>
          </a:bodyPr>
          <a:lstStyle/>
          <a:p>
            <a:pPr eaLnBrk="1" fontAlgn="auto" hangingPunct="1">
              <a:spcAft>
                <a:spcPts val="0"/>
              </a:spcAft>
              <a:defRPr/>
            </a:pPr>
            <a:r>
              <a:rPr lang="en-US" sz="3200" b="1" dirty="0" smtClean="0">
                <a:solidFill>
                  <a:srgbClr val="FFFF00"/>
                </a:solidFill>
                <a:effectLst>
                  <a:outerShdw blurRad="38100" dist="38100" dir="2700000" algn="tl">
                    <a:srgbClr val="000000">
                      <a:alpha val="43137"/>
                    </a:srgbClr>
                  </a:outerShdw>
                </a:effectLst>
                <a:latin typeface="Arial Narrow" pitchFamily="34" charset="0"/>
              </a:rPr>
              <a:t>(</a:t>
            </a:r>
            <a:r>
              <a:rPr lang="en-US" sz="3200" b="1" dirty="0" err="1" smtClean="0">
                <a:solidFill>
                  <a:srgbClr val="FFFF00"/>
                </a:solidFill>
                <a:effectLst>
                  <a:outerShdw blurRad="38100" dist="38100" dir="2700000" algn="tl">
                    <a:srgbClr val="000000">
                      <a:alpha val="43137"/>
                    </a:srgbClr>
                  </a:outerShdw>
                </a:effectLst>
                <a:latin typeface="Arial Narrow" pitchFamily="34" charset="0"/>
              </a:rPr>
              <a:t>Indikator</a:t>
            </a:r>
            <a:r>
              <a:rPr lang="en-US" sz="3200" b="1" dirty="0" smtClean="0">
                <a:solidFill>
                  <a:srgbClr val="FFFF00"/>
                </a:solidFill>
                <a:effectLst>
                  <a:outerShdw blurRad="38100" dist="38100" dir="2700000" algn="tl">
                    <a:srgbClr val="000000">
                      <a:alpha val="43137"/>
                    </a:srgbClr>
                  </a:outerShdw>
                </a:effectLst>
                <a:latin typeface="Arial Narrow" pitchFamily="34" charset="0"/>
              </a:rPr>
              <a:t>)</a:t>
            </a:r>
            <a:br>
              <a:rPr lang="en-US" sz="3200" b="1" dirty="0" smtClean="0">
                <a:solidFill>
                  <a:srgbClr val="FFFF00"/>
                </a:solidFill>
                <a:effectLst>
                  <a:outerShdw blurRad="38100" dist="38100" dir="2700000" algn="tl">
                    <a:srgbClr val="000000">
                      <a:alpha val="43137"/>
                    </a:srgbClr>
                  </a:outerShdw>
                </a:effectLst>
                <a:latin typeface="Arial Narrow" pitchFamily="34" charset="0"/>
              </a:rPr>
            </a:br>
            <a:r>
              <a:rPr lang="en-US" sz="2700" b="1" dirty="0" err="1" smtClean="0">
                <a:solidFill>
                  <a:srgbClr val="FFFF00"/>
                </a:solidFill>
                <a:effectLst>
                  <a:outerShdw blurRad="38100" dist="38100" dir="2700000" algn="tl">
                    <a:srgbClr val="000000">
                      <a:alpha val="43137"/>
                    </a:srgbClr>
                  </a:outerShdw>
                </a:effectLst>
                <a:latin typeface="Arial Narrow" pitchFamily="34" charset="0"/>
              </a:rPr>
              <a:t>Hasil</a:t>
            </a:r>
            <a:r>
              <a:rPr lang="en-US" sz="2700" b="1" dirty="0" smtClean="0">
                <a:solidFill>
                  <a:srgbClr val="FFFF00"/>
                </a:solidFill>
                <a:effectLst>
                  <a:outerShdw blurRad="38100" dist="38100" dir="2700000" algn="tl">
                    <a:srgbClr val="000000">
                      <a:alpha val="43137"/>
                    </a:srgbClr>
                  </a:outerShdw>
                </a:effectLst>
                <a:latin typeface="Arial Narrow" pitchFamily="34" charset="0"/>
              </a:rPr>
              <a:t> Yang </a:t>
            </a:r>
            <a:r>
              <a:rPr lang="en-US" sz="2700" b="1" dirty="0" err="1" smtClean="0">
                <a:solidFill>
                  <a:srgbClr val="FFFF00"/>
                </a:solidFill>
                <a:effectLst>
                  <a:outerShdw blurRad="38100" dist="38100" dir="2700000" algn="tl">
                    <a:srgbClr val="000000">
                      <a:alpha val="43137"/>
                    </a:srgbClr>
                  </a:outerShdw>
                </a:effectLst>
                <a:latin typeface="Arial Narrow" pitchFamily="34" charset="0"/>
              </a:rPr>
              <a:t>Diharapkan</a:t>
            </a:r>
            <a:r>
              <a:rPr lang="en-US" sz="2700" b="1" dirty="0" smtClean="0">
                <a:solidFill>
                  <a:srgbClr val="FFFF00"/>
                </a:solidFill>
                <a:effectLst>
                  <a:outerShdw blurRad="38100" dist="38100" dir="2700000" algn="tl">
                    <a:srgbClr val="000000">
                      <a:alpha val="43137"/>
                    </a:srgbClr>
                  </a:outerShdw>
                </a:effectLst>
                <a:latin typeface="Arial Narrow" pitchFamily="34" charset="0"/>
              </a:rPr>
              <a:t>:</a:t>
            </a:r>
          </a:p>
        </p:txBody>
      </p:sp>
      <p:sp>
        <p:nvSpPr>
          <p:cNvPr id="7171" name="Rectangle 3"/>
          <p:cNvSpPr>
            <a:spLocks noGrp="1" noChangeArrowheads="1"/>
          </p:cNvSpPr>
          <p:nvPr>
            <p:ph idx="1"/>
          </p:nvPr>
        </p:nvSpPr>
        <p:spPr>
          <a:xfrm>
            <a:off x="762000" y="3276600"/>
            <a:ext cx="7629525" cy="2667000"/>
          </a:xfrm>
          <a:solidFill>
            <a:schemeClr val="tx1">
              <a:alpha val="34117"/>
            </a:schemeClr>
          </a:solidFill>
        </p:spPr>
        <p:txBody>
          <a:bodyPr/>
          <a:lstStyle/>
          <a:p>
            <a:pPr marL="627063" indent="-627063" eaLnBrk="1" hangingPunct="1">
              <a:lnSpc>
                <a:spcPct val="80000"/>
              </a:lnSpc>
              <a:buClr>
                <a:srgbClr val="003300"/>
              </a:buClr>
              <a:buFont typeface="Wingdings" pitchFamily="2" charset="2"/>
              <a:buChar char="§"/>
            </a:pPr>
            <a:endParaRPr lang="it-IT" sz="2400" b="1" smtClean="0">
              <a:solidFill>
                <a:schemeClr val="bg1"/>
              </a:solidFill>
              <a:latin typeface="Arial Narrow" pitchFamily="34" charset="0"/>
            </a:endParaRPr>
          </a:p>
          <a:p>
            <a:pPr marL="627063" indent="-627063" eaLnBrk="1" hangingPunct="1">
              <a:lnSpc>
                <a:spcPct val="80000"/>
              </a:lnSpc>
              <a:buClr>
                <a:srgbClr val="003300"/>
              </a:buClr>
              <a:buFont typeface="Wingdings" pitchFamily="2" charset="2"/>
              <a:buChar char="§"/>
            </a:pPr>
            <a:r>
              <a:rPr lang="it-IT" sz="2400" b="1" smtClean="0">
                <a:solidFill>
                  <a:schemeClr val="bg1"/>
                </a:solidFill>
                <a:latin typeface="Arial Narrow" pitchFamily="34" charset="0"/>
              </a:rPr>
              <a:t>Menguraikan  Pengertian Sistem Politik.</a:t>
            </a:r>
          </a:p>
          <a:p>
            <a:pPr marL="627063" indent="-627063" eaLnBrk="1" hangingPunct="1">
              <a:lnSpc>
                <a:spcPct val="80000"/>
              </a:lnSpc>
              <a:buClr>
                <a:srgbClr val="003300"/>
              </a:buClr>
              <a:buFont typeface="Wingdings" pitchFamily="2" charset="2"/>
              <a:buChar char="§"/>
            </a:pPr>
            <a:r>
              <a:rPr lang="fi-FI" sz="2400" b="1" smtClean="0">
                <a:solidFill>
                  <a:schemeClr val="bg1"/>
                </a:solidFill>
                <a:latin typeface="Arial Narrow" pitchFamily="34" charset="0"/>
              </a:rPr>
              <a:t>Mendeskripsikan Ciri-ciri Umum,  Macam-macam Sistem Politik Dan Demokrasi Sebagai Sistem Politik.</a:t>
            </a:r>
          </a:p>
          <a:p>
            <a:pPr marL="627063" indent="-627063" eaLnBrk="1" hangingPunct="1">
              <a:lnSpc>
                <a:spcPct val="80000"/>
              </a:lnSpc>
              <a:buClr>
                <a:srgbClr val="003300"/>
              </a:buClr>
              <a:buFont typeface="Wingdings" pitchFamily="2" charset="2"/>
              <a:buChar char="§"/>
            </a:pPr>
            <a:r>
              <a:rPr lang="fi-FI" sz="2400" b="1" smtClean="0">
                <a:solidFill>
                  <a:schemeClr val="bg1"/>
                </a:solidFill>
                <a:latin typeface="Arial Narrow" pitchFamily="34" charset="0"/>
              </a:rPr>
              <a:t>Menganalisis Infrastruktur Politik Dari Masa Ke Masa Di Indonesia.</a:t>
            </a:r>
          </a:p>
          <a:p>
            <a:pPr marL="627063" indent="-627063" eaLnBrk="1" hangingPunct="1">
              <a:lnSpc>
                <a:spcPct val="80000"/>
              </a:lnSpc>
              <a:buClr>
                <a:srgbClr val="003300"/>
              </a:buClr>
              <a:buFont typeface="Wingdings" pitchFamily="2" charset="2"/>
              <a:buChar char="§"/>
            </a:pPr>
            <a:r>
              <a:rPr lang="fi-FI" sz="2400" b="1" smtClean="0">
                <a:solidFill>
                  <a:schemeClr val="bg1"/>
                </a:solidFill>
                <a:latin typeface="Arial Narrow" pitchFamily="34" charset="0"/>
              </a:rPr>
              <a:t>Menganalisis Suprastruktur Politik Di Indonesia. </a:t>
            </a:r>
          </a:p>
        </p:txBody>
      </p:sp>
    </p:spTree>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ChangeArrowheads="1"/>
          </p:cNvSpPr>
          <p:nvPr/>
        </p:nvSpPr>
        <p:spPr bwMode="auto">
          <a:xfrm>
            <a:off x="0" y="304800"/>
            <a:ext cx="3962400" cy="1066800"/>
          </a:xfrm>
          <a:prstGeom prst="rect">
            <a:avLst/>
          </a:prstGeom>
          <a:noFill/>
          <a:ln w="38100">
            <a:noFill/>
            <a:miter lim="800000"/>
            <a:headEnd/>
            <a:tailEnd/>
          </a:ln>
          <a:effectLst/>
        </p:spPr>
        <p:txBody>
          <a:bodyPr anchor="ctr"/>
          <a:lstStyle/>
          <a:p>
            <a:pPr algn="ctr" eaLnBrk="1" hangingPunct="1">
              <a:defRPr/>
            </a:pPr>
            <a:r>
              <a:rPr lang="en-US" sz="3200" b="1" dirty="0" err="1">
                <a:solidFill>
                  <a:srgbClr val="FFFF00"/>
                </a:solidFill>
                <a:effectLst>
                  <a:outerShdw blurRad="38100" dist="38100" dir="2700000" algn="tl">
                    <a:srgbClr val="000000"/>
                  </a:outerShdw>
                </a:effectLst>
                <a:latin typeface="Arial Narrow" pitchFamily="34" charset="0"/>
              </a:rPr>
              <a:t>Waktu</a:t>
            </a:r>
            <a:r>
              <a:rPr lang="en-US" sz="3200" b="1" dirty="0">
                <a:solidFill>
                  <a:srgbClr val="FFFF00"/>
                </a:solidFill>
                <a:effectLst>
                  <a:outerShdw blurRad="38100" dist="38100" dir="2700000" algn="tl">
                    <a:srgbClr val="000000"/>
                  </a:outerShdw>
                </a:effectLst>
                <a:latin typeface="Arial Narrow" pitchFamily="34" charset="0"/>
              </a:rPr>
              <a:t> : 4 x 45 </a:t>
            </a:r>
            <a:r>
              <a:rPr lang="en-US" sz="3200" b="1" dirty="0" err="1">
                <a:solidFill>
                  <a:srgbClr val="FFFF00"/>
                </a:solidFill>
                <a:effectLst>
                  <a:outerShdw blurRad="38100" dist="38100" dir="2700000" algn="tl">
                    <a:srgbClr val="000000"/>
                  </a:outerShdw>
                </a:effectLst>
                <a:latin typeface="Arial Narrow" pitchFamily="34" charset="0"/>
              </a:rPr>
              <a:t>Menit</a:t>
            </a:r>
            <a:endParaRPr lang="en-US" sz="3200" b="1" dirty="0">
              <a:solidFill>
                <a:srgbClr val="FFFF00"/>
              </a:solidFill>
              <a:effectLst>
                <a:outerShdw blurRad="38100" dist="38100" dir="2700000" algn="tl">
                  <a:srgbClr val="000000"/>
                </a:outerShdw>
              </a:effectLst>
              <a:latin typeface="Arial Narrow" pitchFamily="34" charset="0"/>
            </a:endParaRPr>
          </a:p>
        </p:txBody>
      </p:sp>
      <p:sp>
        <p:nvSpPr>
          <p:cNvPr id="46083" name="Rectangle 3"/>
          <p:cNvSpPr>
            <a:spLocks noChangeArrowheads="1"/>
          </p:cNvSpPr>
          <p:nvPr/>
        </p:nvSpPr>
        <p:spPr bwMode="auto">
          <a:xfrm>
            <a:off x="609600" y="2819400"/>
            <a:ext cx="3276600" cy="2362200"/>
          </a:xfrm>
          <a:prstGeom prst="rect">
            <a:avLst/>
          </a:prstGeom>
          <a:noFill/>
          <a:ln w="38100">
            <a:noFill/>
            <a:miter lim="800000"/>
            <a:headEnd/>
            <a:tailEnd/>
          </a:ln>
        </p:spPr>
        <p:txBody>
          <a:bodyPr/>
          <a:lstStyle/>
          <a:p>
            <a:pPr marL="400050" indent="-400050" eaLnBrk="1" hangingPunct="1">
              <a:lnSpc>
                <a:spcPct val="80000"/>
              </a:lnSpc>
              <a:buClr>
                <a:schemeClr val="accent1"/>
              </a:buClr>
              <a:buFont typeface="Wingdings" pitchFamily="2" charset="2"/>
              <a:buNone/>
              <a:defRPr/>
            </a:pPr>
            <a:r>
              <a:rPr lang="en-US" sz="2800" b="1" dirty="0" err="1">
                <a:solidFill>
                  <a:srgbClr val="66FF33"/>
                </a:solidFill>
                <a:latin typeface="Arial Narrow" pitchFamily="34" charset="0"/>
              </a:rPr>
              <a:t>Standar</a:t>
            </a:r>
            <a:r>
              <a:rPr lang="en-US" sz="2800" b="1" dirty="0">
                <a:solidFill>
                  <a:srgbClr val="66FF33"/>
                </a:solidFill>
                <a:latin typeface="Arial Narrow" pitchFamily="34" charset="0"/>
              </a:rPr>
              <a:t> </a:t>
            </a:r>
          </a:p>
          <a:p>
            <a:pPr marL="400050" indent="-400050" eaLnBrk="1" hangingPunct="1">
              <a:lnSpc>
                <a:spcPct val="80000"/>
              </a:lnSpc>
              <a:buClr>
                <a:schemeClr val="accent1"/>
              </a:buClr>
              <a:buFont typeface="Wingdings" pitchFamily="2" charset="2"/>
              <a:buNone/>
              <a:defRPr/>
            </a:pPr>
            <a:r>
              <a:rPr lang="en-US" sz="2800" b="1" dirty="0" err="1">
                <a:solidFill>
                  <a:srgbClr val="66FF33"/>
                </a:solidFill>
                <a:latin typeface="Arial Narrow" pitchFamily="34" charset="0"/>
              </a:rPr>
              <a:t>Kompetensi</a:t>
            </a:r>
            <a:r>
              <a:rPr lang="en-US" sz="2800" b="1" dirty="0">
                <a:solidFill>
                  <a:srgbClr val="66FF33"/>
                </a:solidFill>
                <a:latin typeface="Arial Narrow" pitchFamily="34" charset="0"/>
              </a:rPr>
              <a:t> :</a:t>
            </a:r>
          </a:p>
          <a:p>
            <a:pPr marL="400050" indent="-400050" eaLnBrk="1" hangingPunct="1">
              <a:buClr>
                <a:schemeClr val="accent1"/>
              </a:buClr>
              <a:buFont typeface="Wingdings" pitchFamily="2" charset="2"/>
              <a:buNone/>
              <a:defRPr/>
            </a:pPr>
            <a:r>
              <a:rPr lang="af-ZA" b="1" dirty="0">
                <a:solidFill>
                  <a:schemeClr val="tx1">
                    <a:lumMod val="95000"/>
                    <a:lumOff val="5000"/>
                  </a:schemeClr>
                </a:solidFill>
                <a:latin typeface="Arial Narrow" pitchFamily="34" charset="0"/>
              </a:rPr>
              <a:t>6. Menganalisis  Sistem Politik di Indonesia.</a:t>
            </a:r>
            <a:r>
              <a:rPr lang="af-ZA" sz="2000" b="1" dirty="0">
                <a:solidFill>
                  <a:schemeClr val="tx1">
                    <a:lumMod val="95000"/>
                    <a:lumOff val="5000"/>
                  </a:schemeClr>
                </a:solidFill>
                <a:latin typeface="Arial Narrow" pitchFamily="34" charset="0"/>
              </a:rPr>
              <a:t>.</a:t>
            </a:r>
            <a:endParaRPr lang="en-US" sz="2000" b="1" dirty="0">
              <a:solidFill>
                <a:schemeClr val="tx1">
                  <a:lumMod val="95000"/>
                  <a:lumOff val="5000"/>
                </a:schemeClr>
              </a:solidFill>
              <a:latin typeface="Arial Narrow" pitchFamily="34" charset="0"/>
            </a:endParaRPr>
          </a:p>
        </p:txBody>
      </p:sp>
      <p:sp>
        <p:nvSpPr>
          <p:cNvPr id="49156" name="Text Box 4"/>
          <p:cNvSpPr txBox="1">
            <a:spLocks noChangeArrowheads="1"/>
          </p:cNvSpPr>
          <p:nvPr/>
        </p:nvSpPr>
        <p:spPr bwMode="auto">
          <a:xfrm>
            <a:off x="4495800" y="2743200"/>
            <a:ext cx="4114800" cy="2986088"/>
          </a:xfrm>
          <a:prstGeom prst="rect">
            <a:avLst/>
          </a:prstGeom>
          <a:noFill/>
          <a:ln w="38100">
            <a:noFill/>
            <a:prstDash val="lgDashDotDot"/>
            <a:miter lim="800000"/>
            <a:headEnd/>
            <a:tailEnd/>
          </a:ln>
        </p:spPr>
        <p:txBody>
          <a:bodyPr>
            <a:spAutoFit/>
          </a:bodyPr>
          <a:lstStyle/>
          <a:p>
            <a:pPr marL="801688" indent="-801688" algn="r" eaLnBrk="1" hangingPunct="1"/>
            <a:r>
              <a:rPr lang="en-US" sz="2800" b="1">
                <a:solidFill>
                  <a:schemeClr val="bg1"/>
                </a:solidFill>
                <a:latin typeface="Arial Narrow" pitchFamily="34" charset="0"/>
              </a:rPr>
              <a:t>Kompetensi Dasar :</a:t>
            </a:r>
          </a:p>
          <a:p>
            <a:pPr marL="801688" indent="-801688" algn="r"/>
            <a:r>
              <a:rPr lang="en-US" sz="2000" b="1">
                <a:latin typeface="Arial Narrow" pitchFamily="34" charset="0"/>
              </a:rPr>
              <a:t>6.2. Mendeskripsikan  </a:t>
            </a:r>
          </a:p>
          <a:p>
            <a:pPr marL="801688" indent="-801688" algn="r"/>
            <a:r>
              <a:rPr lang="en-US" sz="2000" b="1">
                <a:latin typeface="Arial Narrow" pitchFamily="34" charset="0"/>
              </a:rPr>
              <a:t>       Perbedaan Sistem </a:t>
            </a:r>
          </a:p>
          <a:p>
            <a:pPr marL="801688" indent="-801688" algn="r"/>
            <a:r>
              <a:rPr lang="en-US" sz="2000" b="1">
                <a:latin typeface="Arial Narrow" pitchFamily="34" charset="0"/>
              </a:rPr>
              <a:t>       Politik Di Berbagai </a:t>
            </a:r>
          </a:p>
          <a:p>
            <a:pPr marL="801688" indent="-801688" algn="r"/>
            <a:r>
              <a:rPr lang="en-US" sz="2000" b="1">
                <a:latin typeface="Arial Narrow" pitchFamily="34" charset="0"/>
              </a:rPr>
              <a:t>       Negara.</a:t>
            </a:r>
            <a:r>
              <a:rPr lang="af-ZA" sz="2000" b="1">
                <a:latin typeface="Arial Narrow" pitchFamily="34" charset="0"/>
              </a:rPr>
              <a:t> </a:t>
            </a:r>
          </a:p>
          <a:p>
            <a:pPr marL="801688" indent="-801688" algn="r"/>
            <a:r>
              <a:rPr lang="en-US" sz="2000" b="1">
                <a:latin typeface="Arial Narrow" pitchFamily="34" charset="0"/>
              </a:rPr>
              <a:t>6.3. </a:t>
            </a:r>
            <a:r>
              <a:rPr lang="af-ZA" sz="2000" b="1">
                <a:latin typeface="Arial Narrow" pitchFamily="34" charset="0"/>
              </a:rPr>
              <a:t>Menampilkan </a:t>
            </a:r>
          </a:p>
          <a:p>
            <a:pPr marL="801688" indent="-801688" algn="r"/>
            <a:r>
              <a:rPr lang="af-ZA" sz="2000" b="1">
                <a:latin typeface="Arial Narrow" pitchFamily="34" charset="0"/>
              </a:rPr>
              <a:t>       Peran Serta Dalam </a:t>
            </a:r>
          </a:p>
          <a:p>
            <a:pPr marL="801688" indent="-801688" algn="r"/>
            <a:r>
              <a:rPr lang="af-ZA" sz="2000" b="1">
                <a:latin typeface="Arial Narrow" pitchFamily="34" charset="0"/>
              </a:rPr>
              <a:t>       Sistem Politik Di </a:t>
            </a:r>
          </a:p>
          <a:p>
            <a:pPr marL="801688" indent="-801688" algn="r"/>
            <a:r>
              <a:rPr lang="af-ZA" sz="2000" b="1">
                <a:latin typeface="Arial Narrow" pitchFamily="34" charset="0"/>
              </a:rPr>
              <a:t>       Indonesia.</a:t>
            </a:r>
          </a:p>
        </p:txBody>
      </p:sp>
      <p:sp>
        <p:nvSpPr>
          <p:cNvPr id="49157" name="AutoShape 5"/>
          <p:cNvSpPr>
            <a:spLocks noChangeArrowheads="1"/>
          </p:cNvSpPr>
          <p:nvPr/>
        </p:nvSpPr>
        <p:spPr bwMode="auto">
          <a:xfrm rot="-5400000">
            <a:off x="2686050" y="3829050"/>
            <a:ext cx="2933700" cy="381000"/>
          </a:xfrm>
          <a:prstGeom prst="downArrow">
            <a:avLst>
              <a:gd name="adj1" fmla="val 50000"/>
              <a:gd name="adj2" fmla="val 25000"/>
            </a:avLst>
          </a:prstGeom>
          <a:noFill/>
          <a:ln w="9525">
            <a:noFill/>
            <a:miter lim="800000"/>
            <a:headEnd/>
            <a:tailEnd/>
          </a:ln>
        </p:spPr>
        <p:txBody>
          <a:bodyPr vert="eaVert" wrap="none" anchor="ctr"/>
          <a:lstStyle/>
          <a:p>
            <a:endParaRPr lang="en-US">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66800" y="609600"/>
            <a:ext cx="6248400" cy="1143000"/>
          </a:xfrm>
        </p:spPr>
        <p:txBody>
          <a:bodyPr/>
          <a:lstStyle/>
          <a:p>
            <a:pPr eaLnBrk="1" hangingPunct="1"/>
            <a:r>
              <a:rPr lang="en-US" sz="3200" b="1" smtClean="0">
                <a:solidFill>
                  <a:srgbClr val="FFFF66"/>
                </a:solidFill>
                <a:latin typeface="Arial Narrow" pitchFamily="34" charset="0"/>
              </a:rPr>
              <a:t>(Indikator)</a:t>
            </a:r>
            <a:br>
              <a:rPr lang="en-US" sz="3200" b="1" smtClean="0">
                <a:solidFill>
                  <a:srgbClr val="FFFF66"/>
                </a:solidFill>
                <a:latin typeface="Arial Narrow" pitchFamily="34" charset="0"/>
              </a:rPr>
            </a:br>
            <a:r>
              <a:rPr lang="en-US" sz="3200" b="1" smtClean="0">
                <a:solidFill>
                  <a:srgbClr val="FFFF66"/>
                </a:solidFill>
                <a:latin typeface="Arial Narrow" pitchFamily="34" charset="0"/>
              </a:rPr>
              <a:t>Hasil Yang Diharapkan :</a:t>
            </a:r>
          </a:p>
        </p:txBody>
      </p:sp>
      <p:sp>
        <p:nvSpPr>
          <p:cNvPr id="50179" name="Rectangle 3"/>
          <p:cNvSpPr>
            <a:spLocks noGrp="1" noChangeArrowheads="1"/>
          </p:cNvSpPr>
          <p:nvPr>
            <p:ph idx="1"/>
          </p:nvPr>
        </p:nvSpPr>
        <p:spPr>
          <a:xfrm>
            <a:off x="828675" y="2590800"/>
            <a:ext cx="7629525" cy="2895600"/>
          </a:xfrm>
        </p:spPr>
        <p:txBody>
          <a:bodyPr/>
          <a:lstStyle/>
          <a:p>
            <a:pPr marL="627063" indent="-627063" eaLnBrk="1" hangingPunct="1">
              <a:lnSpc>
                <a:spcPct val="90000"/>
              </a:lnSpc>
              <a:spcBef>
                <a:spcPct val="40000"/>
              </a:spcBef>
              <a:buClr>
                <a:srgbClr val="FFFF00"/>
              </a:buClr>
              <a:buFont typeface="Wingdings" pitchFamily="2" charset="2"/>
              <a:buChar char="Ø"/>
            </a:pPr>
            <a:r>
              <a:rPr lang="fi-FI" sz="2400" b="1" smtClean="0">
                <a:solidFill>
                  <a:schemeClr val="bg1"/>
                </a:solidFill>
                <a:latin typeface="Arial Narrow" pitchFamily="34" charset="0"/>
              </a:rPr>
              <a:t>Mendeskripsikan</a:t>
            </a:r>
            <a:r>
              <a:rPr lang="it-IT" sz="2400" b="1" smtClean="0">
                <a:solidFill>
                  <a:schemeClr val="bg1"/>
                </a:solidFill>
                <a:latin typeface="Arial Narrow" pitchFamily="34" charset="0"/>
              </a:rPr>
              <a:t> Pendekatan Sistem Politik Negara.</a:t>
            </a:r>
          </a:p>
          <a:p>
            <a:pPr marL="627063" indent="-627063" eaLnBrk="1" hangingPunct="1">
              <a:lnSpc>
                <a:spcPct val="90000"/>
              </a:lnSpc>
              <a:spcBef>
                <a:spcPct val="40000"/>
              </a:spcBef>
              <a:buClr>
                <a:srgbClr val="FFFF00"/>
              </a:buClr>
              <a:buFont typeface="Wingdings" pitchFamily="2" charset="2"/>
              <a:buChar char="Ø"/>
            </a:pPr>
            <a:r>
              <a:rPr lang="fi-FI" sz="2400" b="1" smtClean="0">
                <a:solidFill>
                  <a:schemeClr val="bg1"/>
                </a:solidFill>
                <a:latin typeface="Arial Narrow" pitchFamily="34" charset="0"/>
              </a:rPr>
              <a:t>Menganalisis Perbedaan Sistem Politik Negara (Inggris, RRC, Dan Republik Indonesia).</a:t>
            </a:r>
          </a:p>
          <a:p>
            <a:pPr marL="627063" indent="-627063" eaLnBrk="1" hangingPunct="1">
              <a:lnSpc>
                <a:spcPct val="90000"/>
              </a:lnSpc>
              <a:spcBef>
                <a:spcPct val="40000"/>
              </a:spcBef>
              <a:buClr>
                <a:srgbClr val="FFFF00"/>
              </a:buClr>
              <a:buFont typeface="Wingdings" pitchFamily="2" charset="2"/>
              <a:buChar char="Ø"/>
            </a:pPr>
            <a:r>
              <a:rPr lang="fi-FI" sz="2400" b="1" smtClean="0">
                <a:solidFill>
                  <a:schemeClr val="bg1"/>
                </a:solidFill>
                <a:latin typeface="Arial Narrow" pitchFamily="34" charset="0"/>
              </a:rPr>
              <a:t>Menganalisis Partisipasi Politik Warga Negara.</a:t>
            </a:r>
          </a:p>
          <a:p>
            <a:pPr marL="627063" indent="-627063" eaLnBrk="1" hangingPunct="1">
              <a:lnSpc>
                <a:spcPct val="90000"/>
              </a:lnSpc>
              <a:spcBef>
                <a:spcPct val="40000"/>
              </a:spcBef>
              <a:buClr>
                <a:srgbClr val="FFFF00"/>
              </a:buClr>
              <a:buFont typeface="Wingdings" pitchFamily="2" charset="2"/>
              <a:buChar char="Ø"/>
            </a:pPr>
            <a:r>
              <a:rPr lang="fi-FI" sz="2400" b="1" smtClean="0">
                <a:solidFill>
                  <a:schemeClr val="bg1"/>
                </a:solidFill>
                <a:latin typeface="Arial Narrow" pitchFamily="34" charset="0"/>
              </a:rPr>
              <a:t>Menganalisis Faktor-faktor Pendukung Partisipasi Politik. </a:t>
            </a:r>
          </a:p>
        </p:txBody>
      </p:sp>
    </p:spTree>
  </p:cSld>
  <p:clrMapOvr>
    <a:masterClrMapping/>
  </p:clrMapOvr>
  <p:transition spd="slow">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WordArt 2"/>
          <p:cNvSpPr>
            <a:spLocks noChangeArrowheads="1" noChangeShapeType="1" noTextEdit="1"/>
          </p:cNvSpPr>
          <p:nvPr/>
        </p:nvSpPr>
        <p:spPr bwMode="auto">
          <a:xfrm>
            <a:off x="609600" y="228600"/>
            <a:ext cx="6096000" cy="1066800"/>
          </a:xfrm>
          <a:prstGeom prst="rect">
            <a:avLst/>
          </a:prstGeom>
        </p:spPr>
        <p:txBody>
          <a:bodyPr wrap="none" fromWordArt="1">
            <a:prstTxWarp prst="textWave1">
              <a:avLst>
                <a:gd name="adj1" fmla="val 13005"/>
                <a:gd name="adj2" fmla="val 0"/>
              </a:avLst>
            </a:prstTxWarp>
          </a:bodyPr>
          <a:lstStyle/>
          <a:p>
            <a:pPr algn="ctr"/>
            <a:r>
              <a:rPr lang="en-US" sz="3600" b="1" kern="10">
                <a:ln w="9525">
                  <a:noFill/>
                  <a:round/>
                  <a:headEnd/>
                  <a:tailEnd/>
                </a:ln>
                <a:solidFill>
                  <a:srgbClr val="FFFF66"/>
                </a:solidFill>
                <a:effectLst>
                  <a:outerShdw dist="38100" dir="2700000" algn="tl" rotWithShape="0">
                    <a:srgbClr val="000000">
                      <a:alpha val="43137"/>
                    </a:srgbClr>
                  </a:outerShdw>
                </a:effectLst>
                <a:latin typeface="Arial Narrow"/>
              </a:rPr>
              <a:t>PETA KONSEP (KD 6.2. dan 6.3.)</a:t>
            </a:r>
          </a:p>
        </p:txBody>
      </p:sp>
      <p:sp>
        <p:nvSpPr>
          <p:cNvPr id="51203" name="Text Box 4"/>
          <p:cNvSpPr txBox="1">
            <a:spLocks noChangeArrowheads="1"/>
          </p:cNvSpPr>
          <p:nvPr/>
        </p:nvSpPr>
        <p:spPr bwMode="auto">
          <a:xfrm>
            <a:off x="6629400" y="533400"/>
            <a:ext cx="1905000" cy="366713"/>
          </a:xfrm>
          <a:prstGeom prst="rect">
            <a:avLst/>
          </a:prstGeom>
          <a:noFill/>
          <a:ln w="9525">
            <a:noFill/>
            <a:miter lim="800000"/>
            <a:headEnd/>
            <a:tailEnd/>
          </a:ln>
        </p:spPr>
        <p:txBody>
          <a:bodyPr>
            <a:spAutoFit/>
          </a:bodyPr>
          <a:lstStyle/>
          <a:p>
            <a:pPr>
              <a:spcBef>
                <a:spcPct val="50000"/>
              </a:spcBef>
            </a:pPr>
            <a:endParaRPr lang="en-US" sz="1800">
              <a:latin typeface="Tahoma" pitchFamily="34" charset="0"/>
            </a:endParaRPr>
          </a:p>
        </p:txBody>
      </p:sp>
      <p:sp>
        <p:nvSpPr>
          <p:cNvPr id="51204" name="Rectangle 18"/>
          <p:cNvSpPr>
            <a:spLocks noChangeArrowheads="1"/>
          </p:cNvSpPr>
          <p:nvPr/>
        </p:nvSpPr>
        <p:spPr bwMode="auto">
          <a:xfrm>
            <a:off x="6172200" y="1265238"/>
            <a:ext cx="2133600" cy="1143000"/>
          </a:xfrm>
          <a:prstGeom prst="rect">
            <a:avLst/>
          </a:prstGeom>
          <a:noFill/>
          <a:ln w="9525">
            <a:noFill/>
            <a:miter lim="800000"/>
            <a:headEnd/>
            <a:tailEnd/>
          </a:ln>
        </p:spPr>
        <p:txBody>
          <a:bodyPr wrap="none" anchor="ctr"/>
          <a:lstStyle/>
          <a:p>
            <a:endParaRPr lang="en-US" sz="1800" b="1">
              <a:solidFill>
                <a:schemeClr val="bg1"/>
              </a:solidFill>
              <a:latin typeface="Tahoma" pitchFamily="34" charset="0"/>
            </a:endParaRPr>
          </a:p>
        </p:txBody>
      </p:sp>
      <p:grpSp>
        <p:nvGrpSpPr>
          <p:cNvPr id="51205" name="Group 55"/>
          <p:cNvGrpSpPr>
            <a:grpSpLocks/>
          </p:cNvGrpSpPr>
          <p:nvPr/>
        </p:nvGrpSpPr>
        <p:grpSpPr bwMode="auto">
          <a:xfrm>
            <a:off x="762000" y="1524000"/>
            <a:ext cx="7899400" cy="4724400"/>
            <a:chOff x="448" y="1008"/>
            <a:chExt cx="4976" cy="2976"/>
          </a:xfrm>
        </p:grpSpPr>
        <p:sp>
          <p:nvSpPr>
            <p:cNvPr id="51206" name="Line 6"/>
            <p:cNvSpPr>
              <a:spLocks noChangeShapeType="1"/>
            </p:cNvSpPr>
            <p:nvPr/>
          </p:nvSpPr>
          <p:spPr bwMode="auto">
            <a:xfrm>
              <a:off x="1120" y="1281"/>
              <a:ext cx="1" cy="696"/>
            </a:xfrm>
            <a:prstGeom prst="line">
              <a:avLst/>
            </a:prstGeom>
            <a:noFill/>
            <a:ln w="38100">
              <a:solidFill>
                <a:schemeClr val="tx1"/>
              </a:solidFill>
              <a:round/>
              <a:headEnd/>
              <a:tailEnd/>
            </a:ln>
          </p:spPr>
          <p:txBody>
            <a:bodyPr/>
            <a:lstStyle/>
            <a:p>
              <a:endParaRPr lang="en-US"/>
            </a:p>
          </p:txBody>
        </p:sp>
        <p:sp>
          <p:nvSpPr>
            <p:cNvPr id="51207" name="Line 7"/>
            <p:cNvSpPr>
              <a:spLocks noChangeShapeType="1"/>
            </p:cNvSpPr>
            <p:nvPr/>
          </p:nvSpPr>
          <p:spPr bwMode="auto">
            <a:xfrm flipV="1">
              <a:off x="1120" y="1277"/>
              <a:ext cx="464" cy="4"/>
            </a:xfrm>
            <a:prstGeom prst="line">
              <a:avLst/>
            </a:prstGeom>
            <a:noFill/>
            <a:ln w="38100">
              <a:solidFill>
                <a:schemeClr val="tx1"/>
              </a:solidFill>
              <a:round/>
              <a:headEnd/>
              <a:tailEnd/>
            </a:ln>
          </p:spPr>
          <p:txBody>
            <a:bodyPr/>
            <a:lstStyle/>
            <a:p>
              <a:endParaRPr lang="en-US"/>
            </a:p>
          </p:txBody>
        </p:sp>
        <p:sp>
          <p:nvSpPr>
            <p:cNvPr id="51208" name="Line 8"/>
            <p:cNvSpPr>
              <a:spLocks noChangeShapeType="1"/>
            </p:cNvSpPr>
            <p:nvPr/>
          </p:nvSpPr>
          <p:spPr bwMode="auto">
            <a:xfrm flipH="1">
              <a:off x="1104" y="2832"/>
              <a:ext cx="4" cy="496"/>
            </a:xfrm>
            <a:prstGeom prst="line">
              <a:avLst/>
            </a:prstGeom>
            <a:noFill/>
            <a:ln w="38100">
              <a:solidFill>
                <a:schemeClr val="tx1"/>
              </a:solidFill>
              <a:round/>
              <a:headEnd/>
              <a:tailEnd/>
            </a:ln>
          </p:spPr>
          <p:txBody>
            <a:bodyPr/>
            <a:lstStyle/>
            <a:p>
              <a:endParaRPr lang="en-US"/>
            </a:p>
          </p:txBody>
        </p:sp>
        <p:grpSp>
          <p:nvGrpSpPr>
            <p:cNvPr id="51209" name="Group 9"/>
            <p:cNvGrpSpPr>
              <a:grpSpLocks/>
            </p:cNvGrpSpPr>
            <p:nvPr/>
          </p:nvGrpSpPr>
          <p:grpSpPr bwMode="auto">
            <a:xfrm>
              <a:off x="1584" y="1033"/>
              <a:ext cx="2064" cy="484"/>
              <a:chOff x="1568" y="768"/>
              <a:chExt cx="2064" cy="484"/>
            </a:xfrm>
          </p:grpSpPr>
          <p:sp>
            <p:nvSpPr>
              <p:cNvPr id="51242" name="Rectangle 10"/>
              <p:cNvSpPr>
                <a:spLocks noChangeArrowheads="1"/>
              </p:cNvSpPr>
              <p:nvPr/>
            </p:nvSpPr>
            <p:spPr bwMode="auto">
              <a:xfrm>
                <a:off x="1568" y="768"/>
                <a:ext cx="2064" cy="484"/>
              </a:xfrm>
              <a:prstGeom prst="rect">
                <a:avLst/>
              </a:prstGeom>
              <a:solidFill>
                <a:schemeClr val="folHlink"/>
              </a:solidFill>
              <a:ln w="9525">
                <a:solidFill>
                  <a:schemeClr val="tx1"/>
                </a:solidFill>
                <a:miter lim="800000"/>
                <a:headEnd/>
                <a:tailEnd/>
              </a:ln>
            </p:spPr>
            <p:txBody>
              <a:bodyPr wrap="none" anchor="ctr"/>
              <a:lstStyle/>
              <a:p>
                <a:endParaRPr lang="en-US">
                  <a:latin typeface="Arial Narrow" pitchFamily="34" charset="0"/>
                </a:endParaRPr>
              </a:p>
            </p:txBody>
          </p:sp>
          <p:sp>
            <p:nvSpPr>
              <p:cNvPr id="567307" name="Text Box 11"/>
              <p:cNvSpPr txBox="1">
                <a:spLocks noChangeArrowheads="1"/>
              </p:cNvSpPr>
              <p:nvPr/>
            </p:nvSpPr>
            <p:spPr bwMode="auto">
              <a:xfrm>
                <a:off x="1632" y="796"/>
                <a:ext cx="1920" cy="404"/>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C0C0C0"/>
                      </a:outerShdw>
                    </a:effectLst>
                    <a:latin typeface="Arial Narrow" pitchFamily="34" charset="0"/>
                  </a:rPr>
                  <a:t>Pendekatan Sistem Politik Negara</a:t>
                </a:r>
              </a:p>
            </p:txBody>
          </p:sp>
        </p:grpSp>
        <p:sp>
          <p:nvSpPr>
            <p:cNvPr id="51210" name="Line 12"/>
            <p:cNvSpPr>
              <a:spLocks noChangeShapeType="1"/>
            </p:cNvSpPr>
            <p:nvPr/>
          </p:nvSpPr>
          <p:spPr bwMode="auto">
            <a:xfrm flipV="1">
              <a:off x="1105" y="3318"/>
              <a:ext cx="899" cy="1"/>
            </a:xfrm>
            <a:prstGeom prst="line">
              <a:avLst/>
            </a:prstGeom>
            <a:noFill/>
            <a:ln w="38100">
              <a:solidFill>
                <a:schemeClr val="tx1"/>
              </a:solidFill>
              <a:round/>
              <a:headEnd/>
              <a:tailEnd/>
            </a:ln>
          </p:spPr>
          <p:txBody>
            <a:bodyPr/>
            <a:lstStyle/>
            <a:p>
              <a:endParaRPr lang="en-US"/>
            </a:p>
          </p:txBody>
        </p:sp>
        <p:grpSp>
          <p:nvGrpSpPr>
            <p:cNvPr id="51211" name="Group 13"/>
            <p:cNvGrpSpPr>
              <a:grpSpLocks/>
            </p:cNvGrpSpPr>
            <p:nvPr/>
          </p:nvGrpSpPr>
          <p:grpSpPr bwMode="auto">
            <a:xfrm>
              <a:off x="2064" y="1852"/>
              <a:ext cx="2576" cy="308"/>
              <a:chOff x="2080" y="2053"/>
              <a:chExt cx="1584" cy="443"/>
            </a:xfrm>
          </p:grpSpPr>
          <p:sp>
            <p:nvSpPr>
              <p:cNvPr id="51240" name="Rectangle 14"/>
              <p:cNvSpPr>
                <a:spLocks noChangeArrowheads="1"/>
              </p:cNvSpPr>
              <p:nvPr/>
            </p:nvSpPr>
            <p:spPr bwMode="auto">
              <a:xfrm>
                <a:off x="2080" y="2053"/>
                <a:ext cx="1584" cy="443"/>
              </a:xfrm>
              <a:prstGeom prst="rect">
                <a:avLst/>
              </a:prstGeom>
              <a:solidFill>
                <a:schemeClr val="folHlink"/>
              </a:solidFill>
              <a:ln w="9525">
                <a:solidFill>
                  <a:schemeClr val="tx1"/>
                </a:solidFill>
                <a:miter lim="800000"/>
                <a:headEnd/>
                <a:tailEnd/>
              </a:ln>
            </p:spPr>
            <p:txBody>
              <a:bodyPr wrap="none" anchor="ctr"/>
              <a:lstStyle/>
              <a:p>
                <a:pPr algn="ctr"/>
                <a:endParaRPr lang="en-US" sz="1800" b="1">
                  <a:solidFill>
                    <a:schemeClr val="bg1"/>
                  </a:solidFill>
                  <a:latin typeface="Arial Narrow" pitchFamily="34" charset="0"/>
                </a:endParaRPr>
              </a:p>
            </p:txBody>
          </p:sp>
          <p:sp>
            <p:nvSpPr>
              <p:cNvPr id="567311" name="Text Box 15"/>
              <p:cNvSpPr txBox="1">
                <a:spLocks noChangeArrowheads="1"/>
              </p:cNvSpPr>
              <p:nvPr/>
            </p:nvSpPr>
            <p:spPr bwMode="auto">
              <a:xfrm>
                <a:off x="2133" y="2065"/>
                <a:ext cx="1478" cy="335"/>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C0C0C0"/>
                      </a:outerShdw>
                    </a:effectLst>
                    <a:latin typeface="Arial Narrow" pitchFamily="34" charset="0"/>
                  </a:rPr>
                  <a:t>Perbedaan Sistem Politik Negara</a:t>
                </a:r>
              </a:p>
            </p:txBody>
          </p:sp>
        </p:grpSp>
        <p:sp>
          <p:nvSpPr>
            <p:cNvPr id="567315" name="Text Box 19"/>
            <p:cNvSpPr txBox="1">
              <a:spLocks noChangeArrowheads="1"/>
            </p:cNvSpPr>
            <p:nvPr/>
          </p:nvSpPr>
          <p:spPr bwMode="auto">
            <a:xfrm>
              <a:off x="3952" y="1008"/>
              <a:ext cx="944" cy="577"/>
            </a:xfrm>
            <a:prstGeom prst="rect">
              <a:avLst/>
            </a:prstGeom>
            <a:solidFill>
              <a:srgbClr val="A50021"/>
            </a:solidFill>
            <a:ln w="9525">
              <a:noFill/>
              <a:miter lim="800000"/>
              <a:headEnd/>
              <a:tailEnd/>
            </a:ln>
            <a:effectLst/>
          </p:spPr>
          <p:txBody>
            <a:bodyPr>
              <a:spAutoFit/>
            </a:bodyPr>
            <a:lstStyle/>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Inggris</a:t>
              </a:r>
            </a:p>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RRC</a:t>
              </a:r>
            </a:p>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Indonesia</a:t>
              </a:r>
            </a:p>
          </p:txBody>
        </p:sp>
        <p:grpSp>
          <p:nvGrpSpPr>
            <p:cNvPr id="51213" name="Group 24"/>
            <p:cNvGrpSpPr>
              <a:grpSpLocks/>
            </p:cNvGrpSpPr>
            <p:nvPr/>
          </p:nvGrpSpPr>
          <p:grpSpPr bwMode="auto">
            <a:xfrm>
              <a:off x="2208" y="2692"/>
              <a:ext cx="1296" cy="428"/>
              <a:chOff x="1632" y="2784"/>
              <a:chExt cx="1440" cy="264"/>
            </a:xfrm>
          </p:grpSpPr>
          <p:sp>
            <p:nvSpPr>
              <p:cNvPr id="51238" name="Rectangle 25"/>
              <p:cNvSpPr>
                <a:spLocks noChangeArrowheads="1"/>
              </p:cNvSpPr>
              <p:nvPr/>
            </p:nvSpPr>
            <p:spPr bwMode="auto">
              <a:xfrm>
                <a:off x="1632" y="2784"/>
                <a:ext cx="1440" cy="264"/>
              </a:xfrm>
              <a:prstGeom prst="rect">
                <a:avLst/>
              </a:prstGeom>
              <a:solidFill>
                <a:srgbClr val="0000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22" name="Text Box 26"/>
              <p:cNvSpPr txBox="1">
                <a:spLocks noChangeArrowheads="1"/>
              </p:cNvSpPr>
              <p:nvPr/>
            </p:nvSpPr>
            <p:spPr bwMode="auto">
              <a:xfrm>
                <a:off x="1680" y="2784"/>
                <a:ext cx="1344" cy="249"/>
              </a:xfrm>
              <a:prstGeom prst="rect">
                <a:avLst/>
              </a:prstGeom>
              <a:solidFill>
                <a:srgbClr val="000099"/>
              </a:solid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000000"/>
                      </a:outerShdw>
                    </a:effectLst>
                    <a:latin typeface="Arial Narrow" pitchFamily="34" charset="0"/>
                  </a:rPr>
                  <a:t>Partisipasi Politik WN</a:t>
                </a:r>
              </a:p>
            </p:txBody>
          </p:sp>
        </p:grpSp>
        <p:grpSp>
          <p:nvGrpSpPr>
            <p:cNvPr id="51214" name="Group 27"/>
            <p:cNvGrpSpPr>
              <a:grpSpLocks/>
            </p:cNvGrpSpPr>
            <p:nvPr/>
          </p:nvGrpSpPr>
          <p:grpSpPr bwMode="auto">
            <a:xfrm>
              <a:off x="2208" y="3273"/>
              <a:ext cx="1296" cy="615"/>
              <a:chOff x="1632" y="2784"/>
              <a:chExt cx="1440" cy="264"/>
            </a:xfrm>
          </p:grpSpPr>
          <p:sp>
            <p:nvSpPr>
              <p:cNvPr id="51236" name="Rectangle 28"/>
              <p:cNvSpPr>
                <a:spLocks noChangeArrowheads="1"/>
              </p:cNvSpPr>
              <p:nvPr/>
            </p:nvSpPr>
            <p:spPr bwMode="auto">
              <a:xfrm>
                <a:off x="1632" y="2784"/>
                <a:ext cx="1440" cy="264"/>
              </a:xfrm>
              <a:prstGeom prst="rect">
                <a:avLst/>
              </a:prstGeom>
              <a:solidFill>
                <a:srgbClr val="0000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25" name="Text Box 29"/>
              <p:cNvSpPr txBox="1">
                <a:spLocks noChangeArrowheads="1"/>
              </p:cNvSpPr>
              <p:nvPr/>
            </p:nvSpPr>
            <p:spPr bwMode="auto">
              <a:xfrm>
                <a:off x="1680" y="2784"/>
                <a:ext cx="1344" cy="248"/>
              </a:xfrm>
              <a:prstGeom prst="rect">
                <a:avLst/>
              </a:prstGeom>
              <a:solidFill>
                <a:srgbClr val="000099"/>
              </a:solid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000000"/>
                      </a:outerShdw>
                    </a:effectLst>
                    <a:latin typeface="Arial Narrow" pitchFamily="34" charset="0"/>
                  </a:rPr>
                  <a:t>Faktor-faktor Pendukung Partisipasi Pol.</a:t>
                </a:r>
              </a:p>
            </p:txBody>
          </p:sp>
        </p:grpSp>
        <p:sp>
          <p:nvSpPr>
            <p:cNvPr id="51215" name="Line 30"/>
            <p:cNvSpPr>
              <a:spLocks noChangeShapeType="1"/>
            </p:cNvSpPr>
            <p:nvPr/>
          </p:nvSpPr>
          <p:spPr bwMode="auto">
            <a:xfrm flipH="1">
              <a:off x="1997" y="2935"/>
              <a:ext cx="8" cy="681"/>
            </a:xfrm>
            <a:prstGeom prst="line">
              <a:avLst/>
            </a:prstGeom>
            <a:noFill/>
            <a:ln w="38100">
              <a:solidFill>
                <a:schemeClr val="tx1"/>
              </a:solidFill>
              <a:round/>
              <a:headEnd/>
              <a:tailEnd/>
            </a:ln>
          </p:spPr>
          <p:txBody>
            <a:bodyPr/>
            <a:lstStyle/>
            <a:p>
              <a:endParaRPr lang="en-US"/>
            </a:p>
          </p:txBody>
        </p:sp>
        <p:sp>
          <p:nvSpPr>
            <p:cNvPr id="51216" name="Line 31"/>
            <p:cNvSpPr>
              <a:spLocks noChangeShapeType="1"/>
            </p:cNvSpPr>
            <p:nvPr/>
          </p:nvSpPr>
          <p:spPr bwMode="auto">
            <a:xfrm>
              <a:off x="2001" y="2928"/>
              <a:ext cx="192" cy="0"/>
            </a:xfrm>
            <a:prstGeom prst="line">
              <a:avLst/>
            </a:prstGeom>
            <a:noFill/>
            <a:ln w="38100">
              <a:solidFill>
                <a:schemeClr val="tx1"/>
              </a:solidFill>
              <a:round/>
              <a:headEnd/>
              <a:tailEnd type="triangle" w="med" len="med"/>
            </a:ln>
          </p:spPr>
          <p:txBody>
            <a:bodyPr/>
            <a:lstStyle/>
            <a:p>
              <a:endParaRPr lang="en-US"/>
            </a:p>
          </p:txBody>
        </p:sp>
        <p:sp>
          <p:nvSpPr>
            <p:cNvPr id="51217" name="Line 32"/>
            <p:cNvSpPr>
              <a:spLocks noChangeShapeType="1"/>
            </p:cNvSpPr>
            <p:nvPr/>
          </p:nvSpPr>
          <p:spPr bwMode="auto">
            <a:xfrm>
              <a:off x="2001" y="3600"/>
              <a:ext cx="192" cy="0"/>
            </a:xfrm>
            <a:prstGeom prst="line">
              <a:avLst/>
            </a:prstGeom>
            <a:noFill/>
            <a:ln w="38100">
              <a:solidFill>
                <a:schemeClr val="tx1"/>
              </a:solidFill>
              <a:round/>
              <a:headEnd/>
              <a:tailEnd type="triangle" w="med" len="med"/>
            </a:ln>
          </p:spPr>
          <p:txBody>
            <a:bodyPr/>
            <a:lstStyle/>
            <a:p>
              <a:endParaRPr lang="en-US"/>
            </a:p>
          </p:txBody>
        </p:sp>
        <p:sp>
          <p:nvSpPr>
            <p:cNvPr id="51218" name="Line 22"/>
            <p:cNvSpPr>
              <a:spLocks noChangeShapeType="1"/>
            </p:cNvSpPr>
            <p:nvPr/>
          </p:nvSpPr>
          <p:spPr bwMode="auto">
            <a:xfrm>
              <a:off x="1872" y="2016"/>
              <a:ext cx="192" cy="0"/>
            </a:xfrm>
            <a:prstGeom prst="line">
              <a:avLst/>
            </a:prstGeom>
            <a:noFill/>
            <a:ln w="38100">
              <a:solidFill>
                <a:schemeClr val="tx1"/>
              </a:solidFill>
              <a:round/>
              <a:headEnd/>
              <a:tailEnd type="triangle" w="med" len="med"/>
            </a:ln>
          </p:spPr>
          <p:txBody>
            <a:bodyPr/>
            <a:lstStyle/>
            <a:p>
              <a:endParaRPr lang="en-US"/>
            </a:p>
          </p:txBody>
        </p:sp>
        <p:grpSp>
          <p:nvGrpSpPr>
            <p:cNvPr id="51219" name="Group 48"/>
            <p:cNvGrpSpPr>
              <a:grpSpLocks/>
            </p:cNvGrpSpPr>
            <p:nvPr/>
          </p:nvGrpSpPr>
          <p:grpSpPr bwMode="auto">
            <a:xfrm>
              <a:off x="448" y="1633"/>
              <a:ext cx="1424" cy="1247"/>
              <a:chOff x="448" y="1633"/>
              <a:chExt cx="1632" cy="1324"/>
            </a:xfrm>
          </p:grpSpPr>
          <p:sp>
            <p:nvSpPr>
              <p:cNvPr id="51234" name="Rectangle 21"/>
              <p:cNvSpPr>
                <a:spLocks noChangeArrowheads="1"/>
              </p:cNvSpPr>
              <p:nvPr/>
            </p:nvSpPr>
            <p:spPr bwMode="auto">
              <a:xfrm>
                <a:off x="448" y="1633"/>
                <a:ext cx="1632" cy="1324"/>
              </a:xfrm>
              <a:prstGeom prst="rect">
                <a:avLst/>
              </a:prstGeom>
              <a:solidFill>
                <a:srgbClr val="FFFF00"/>
              </a:solidFill>
              <a:ln w="38100" cmpd="dbl">
                <a:solidFill>
                  <a:srgbClr val="000066"/>
                </a:solidFill>
                <a:miter lim="800000"/>
                <a:headEnd/>
                <a:tailEnd/>
              </a:ln>
            </p:spPr>
            <p:txBody>
              <a:bodyPr wrap="none" anchor="ctr"/>
              <a:lstStyle/>
              <a:p>
                <a:endParaRPr lang="en-US">
                  <a:latin typeface="Arial Narrow" pitchFamily="34" charset="0"/>
                </a:endParaRPr>
              </a:p>
            </p:txBody>
          </p:sp>
          <p:sp>
            <p:nvSpPr>
              <p:cNvPr id="567319" name="Text Box 23"/>
              <p:cNvSpPr txBox="1">
                <a:spLocks noChangeArrowheads="1"/>
              </p:cNvSpPr>
              <p:nvPr/>
            </p:nvSpPr>
            <p:spPr bwMode="auto">
              <a:xfrm>
                <a:off x="527" y="1727"/>
                <a:ext cx="1489" cy="1164"/>
              </a:xfrm>
              <a:prstGeom prst="rect">
                <a:avLst/>
              </a:prstGeom>
              <a:noFill/>
              <a:ln w="9525">
                <a:noFill/>
                <a:miter lim="800000"/>
                <a:headEnd/>
                <a:tailEnd/>
              </a:ln>
              <a:effectLst/>
            </p:spPr>
            <p:txBody>
              <a:bodyPr>
                <a:spAutoFit/>
              </a:bodyPr>
              <a:lstStyle/>
              <a:p>
                <a:pPr algn="ctr">
                  <a:spcBef>
                    <a:spcPct val="50000"/>
                  </a:spcBef>
                  <a:defRPr/>
                </a:pPr>
                <a:r>
                  <a:rPr lang="af-ZA" sz="1800" b="1" dirty="0">
                    <a:solidFill>
                      <a:srgbClr val="003300"/>
                    </a:solidFill>
                    <a:effectLst>
                      <a:outerShdw blurRad="38100" dist="38100" dir="2700000" algn="tl">
                        <a:srgbClr val="C0C0C0"/>
                      </a:outerShdw>
                    </a:effectLst>
                    <a:latin typeface="Arial Narrow" pitchFamily="34" charset="0"/>
                  </a:rPr>
                  <a:t>PERBEDAAN SISTEM POLITIK DAN PERAN SERTA DALAM SISTEM POLITIK DI INDONESIA</a:t>
                </a:r>
                <a:endParaRPr lang="en-US" sz="1800" b="1" dirty="0">
                  <a:solidFill>
                    <a:srgbClr val="003300"/>
                  </a:solidFill>
                  <a:effectLst>
                    <a:outerShdw blurRad="38100" dist="38100" dir="2700000" algn="tl">
                      <a:srgbClr val="C0C0C0"/>
                    </a:outerShdw>
                  </a:effectLst>
                  <a:latin typeface="Arial Narrow" pitchFamily="34" charset="0"/>
                </a:endParaRPr>
              </a:p>
            </p:txBody>
          </p:sp>
        </p:grpSp>
        <p:grpSp>
          <p:nvGrpSpPr>
            <p:cNvPr id="51220" name="Group 50"/>
            <p:cNvGrpSpPr>
              <a:grpSpLocks/>
            </p:cNvGrpSpPr>
            <p:nvPr/>
          </p:nvGrpSpPr>
          <p:grpSpPr bwMode="auto">
            <a:xfrm>
              <a:off x="3696" y="2592"/>
              <a:ext cx="1728" cy="547"/>
              <a:chOff x="3744" y="2573"/>
              <a:chExt cx="1728" cy="547"/>
            </a:xfrm>
          </p:grpSpPr>
          <p:sp>
            <p:nvSpPr>
              <p:cNvPr id="51230" name="Rectangle 35"/>
              <p:cNvSpPr>
                <a:spLocks noChangeArrowheads="1"/>
              </p:cNvSpPr>
              <p:nvPr/>
            </p:nvSpPr>
            <p:spPr bwMode="auto">
              <a:xfrm>
                <a:off x="3744" y="2573"/>
                <a:ext cx="1728" cy="288"/>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32" name="Text Box 36"/>
              <p:cNvSpPr txBox="1">
                <a:spLocks noChangeArrowheads="1"/>
              </p:cNvSpPr>
              <p:nvPr/>
            </p:nvSpPr>
            <p:spPr bwMode="auto">
              <a:xfrm>
                <a:off x="3798" y="2573"/>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Bentuk Partisipasi</a:t>
                </a:r>
              </a:p>
            </p:txBody>
          </p:sp>
          <p:sp>
            <p:nvSpPr>
              <p:cNvPr id="51232" name="Rectangle 37"/>
              <p:cNvSpPr>
                <a:spLocks noChangeArrowheads="1"/>
              </p:cNvSpPr>
              <p:nvPr/>
            </p:nvSpPr>
            <p:spPr bwMode="auto">
              <a:xfrm>
                <a:off x="3744" y="2861"/>
                <a:ext cx="1728" cy="259"/>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34" name="Text Box 38"/>
              <p:cNvSpPr txBox="1">
                <a:spLocks noChangeArrowheads="1"/>
              </p:cNvSpPr>
              <p:nvPr/>
            </p:nvSpPr>
            <p:spPr bwMode="auto">
              <a:xfrm>
                <a:off x="3744" y="2832"/>
                <a:ext cx="167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Tingkatan Partisipasi</a:t>
                </a:r>
              </a:p>
            </p:txBody>
          </p:sp>
        </p:grpSp>
        <p:sp>
          <p:nvSpPr>
            <p:cNvPr id="51221" name="Rectangle 41"/>
            <p:cNvSpPr>
              <a:spLocks noChangeArrowheads="1"/>
            </p:cNvSpPr>
            <p:nvPr/>
          </p:nvSpPr>
          <p:spPr bwMode="auto">
            <a:xfrm>
              <a:off x="3696" y="3264"/>
              <a:ext cx="1728"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38" name="Text Box 42"/>
            <p:cNvSpPr txBox="1">
              <a:spLocks noChangeArrowheads="1"/>
            </p:cNvSpPr>
            <p:nvPr/>
          </p:nvSpPr>
          <p:spPr bwMode="auto">
            <a:xfrm>
              <a:off x="3744" y="3264"/>
              <a:ext cx="1680"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Pendidikan Politik</a:t>
              </a:r>
            </a:p>
          </p:txBody>
        </p:sp>
        <p:sp>
          <p:nvSpPr>
            <p:cNvPr id="51223" name="Rectangle 43"/>
            <p:cNvSpPr>
              <a:spLocks noChangeArrowheads="1"/>
            </p:cNvSpPr>
            <p:nvPr/>
          </p:nvSpPr>
          <p:spPr bwMode="auto">
            <a:xfrm>
              <a:off x="3696" y="3504"/>
              <a:ext cx="1728"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40" name="Text Box 44"/>
            <p:cNvSpPr txBox="1">
              <a:spLocks noChangeArrowheads="1"/>
            </p:cNvSpPr>
            <p:nvPr/>
          </p:nvSpPr>
          <p:spPr bwMode="auto">
            <a:xfrm>
              <a:off x="3744" y="3475"/>
              <a:ext cx="1680"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Kesadaran Politik</a:t>
              </a:r>
            </a:p>
          </p:txBody>
        </p:sp>
        <p:sp>
          <p:nvSpPr>
            <p:cNvPr id="51225" name="Line 45"/>
            <p:cNvSpPr>
              <a:spLocks noChangeShapeType="1"/>
            </p:cNvSpPr>
            <p:nvPr/>
          </p:nvSpPr>
          <p:spPr bwMode="auto">
            <a:xfrm>
              <a:off x="3504" y="2880"/>
              <a:ext cx="192" cy="0"/>
            </a:xfrm>
            <a:prstGeom prst="line">
              <a:avLst/>
            </a:prstGeom>
            <a:noFill/>
            <a:ln w="38100">
              <a:solidFill>
                <a:schemeClr val="tx1"/>
              </a:solidFill>
              <a:round/>
              <a:headEnd/>
              <a:tailEnd type="triangle" w="med" len="med"/>
            </a:ln>
          </p:spPr>
          <p:txBody>
            <a:bodyPr/>
            <a:lstStyle/>
            <a:p>
              <a:endParaRPr lang="en-US"/>
            </a:p>
          </p:txBody>
        </p:sp>
        <p:sp>
          <p:nvSpPr>
            <p:cNvPr id="51226" name="AutoShape 49"/>
            <p:cNvSpPr>
              <a:spLocks noChangeArrowheads="1"/>
            </p:cNvSpPr>
            <p:nvPr/>
          </p:nvSpPr>
          <p:spPr bwMode="auto">
            <a:xfrm>
              <a:off x="4176" y="1632"/>
              <a:ext cx="528" cy="192"/>
            </a:xfrm>
            <a:prstGeom prst="up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en-US">
                <a:latin typeface="Arial Narrow" pitchFamily="34" charset="0"/>
              </a:endParaRPr>
            </a:p>
          </p:txBody>
        </p:sp>
        <p:sp>
          <p:nvSpPr>
            <p:cNvPr id="51227" name="Rectangle 52"/>
            <p:cNvSpPr>
              <a:spLocks noChangeArrowheads="1"/>
            </p:cNvSpPr>
            <p:nvPr/>
          </p:nvSpPr>
          <p:spPr bwMode="auto">
            <a:xfrm>
              <a:off x="3696" y="3744"/>
              <a:ext cx="1728"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567349" name="Text Box 53"/>
            <p:cNvSpPr txBox="1">
              <a:spLocks noChangeArrowheads="1"/>
            </p:cNvSpPr>
            <p:nvPr/>
          </p:nvSpPr>
          <p:spPr bwMode="auto">
            <a:xfrm>
              <a:off x="3744" y="3744"/>
              <a:ext cx="1680"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Sosialisasi Politik</a:t>
              </a:r>
            </a:p>
          </p:txBody>
        </p:sp>
        <p:sp>
          <p:nvSpPr>
            <p:cNvPr id="51229" name="Line 54"/>
            <p:cNvSpPr>
              <a:spLocks noChangeShapeType="1"/>
            </p:cNvSpPr>
            <p:nvPr/>
          </p:nvSpPr>
          <p:spPr bwMode="auto">
            <a:xfrm>
              <a:off x="3504" y="3600"/>
              <a:ext cx="192" cy="0"/>
            </a:xfrm>
            <a:prstGeom prst="line">
              <a:avLst/>
            </a:prstGeom>
            <a:noFill/>
            <a:ln w="38100">
              <a:solidFill>
                <a:schemeClr val="tx1"/>
              </a:solidFill>
              <a:round/>
              <a:headEnd/>
              <a:tailEnd type="triangle" w="med" len="med"/>
            </a:ln>
          </p:spPr>
          <p:txBody>
            <a:bodyPr/>
            <a:lstStyle/>
            <a:p>
              <a:endParaRPr lang="en-US"/>
            </a:p>
          </p:txBody>
        </p:sp>
      </p:grpSp>
    </p:spTree>
  </p:cSld>
  <p:clrMapOvr>
    <a:masterClrMapping/>
  </p:clrMapOvr>
  <p:transition spd="slow">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381000" y="2657475"/>
            <a:ext cx="4495800" cy="2524125"/>
          </a:xfrm>
          <a:prstGeom prst="rect">
            <a:avLst/>
          </a:prstGeom>
          <a:noFill/>
          <a:ln w="57150">
            <a:noFill/>
            <a:prstDash val="lgDashDot"/>
            <a:miter lim="800000"/>
            <a:headEnd/>
            <a:tailEnd/>
          </a:ln>
        </p:spPr>
        <p:txBody>
          <a:bodyPr>
            <a:spAutoFit/>
          </a:bodyPr>
          <a:lstStyle/>
          <a:p>
            <a:pPr marL="287338" indent="-287338" algn="r">
              <a:spcBef>
                <a:spcPct val="15000"/>
              </a:spcBef>
              <a:buFont typeface="Wingdings" pitchFamily="2" charset="2"/>
              <a:buChar char="§"/>
            </a:pPr>
            <a:r>
              <a:rPr lang="sv-SE" sz="2000" b="1">
                <a:solidFill>
                  <a:schemeClr val="bg1"/>
                </a:solidFill>
                <a:latin typeface="Arial Narrow" pitchFamily="34" charset="0"/>
              </a:rPr>
              <a:t>Sejarah</a:t>
            </a:r>
          </a:p>
          <a:p>
            <a:pPr marL="287338" indent="-287338" algn="r">
              <a:spcBef>
                <a:spcPct val="15000"/>
              </a:spcBef>
              <a:buFont typeface="Wingdings" pitchFamily="2" charset="2"/>
              <a:buChar char="§"/>
            </a:pPr>
            <a:r>
              <a:rPr lang="sv-SE" sz="2000" b="1">
                <a:solidFill>
                  <a:schemeClr val="bg1"/>
                </a:solidFill>
                <a:latin typeface="Arial Narrow" pitchFamily="34" charset="0"/>
              </a:rPr>
              <a:t>Sosiologis</a:t>
            </a:r>
          </a:p>
          <a:p>
            <a:pPr marL="287338" indent="-287338" algn="r">
              <a:spcBef>
                <a:spcPct val="15000"/>
              </a:spcBef>
              <a:buFont typeface="Wingdings" pitchFamily="2" charset="2"/>
              <a:buChar char="§"/>
            </a:pPr>
            <a:r>
              <a:rPr lang="sv-SE" sz="2000" b="1">
                <a:solidFill>
                  <a:schemeClr val="bg1"/>
                </a:solidFill>
                <a:latin typeface="Arial Narrow" pitchFamily="34" charset="0"/>
              </a:rPr>
              <a:t>Kultural / Budaya</a:t>
            </a:r>
          </a:p>
          <a:p>
            <a:pPr marL="287338" indent="-287338" algn="r">
              <a:spcBef>
                <a:spcPct val="15000"/>
              </a:spcBef>
              <a:buFont typeface="Wingdings" pitchFamily="2" charset="2"/>
              <a:buChar char="§"/>
            </a:pPr>
            <a:r>
              <a:rPr lang="sv-SE" sz="2000" b="1">
                <a:solidFill>
                  <a:schemeClr val="bg1"/>
                </a:solidFill>
                <a:latin typeface="Arial Narrow" pitchFamily="34" charset="0"/>
              </a:rPr>
              <a:t>Psycho-Sosial (Kejiwaan masyarakat)</a:t>
            </a:r>
          </a:p>
          <a:p>
            <a:pPr marL="287338" indent="-287338" algn="r">
              <a:spcBef>
                <a:spcPct val="15000"/>
              </a:spcBef>
              <a:buFont typeface="Wingdings" pitchFamily="2" charset="2"/>
              <a:buChar char="§"/>
            </a:pPr>
            <a:r>
              <a:rPr lang="sv-SE" sz="2000" b="1">
                <a:solidFill>
                  <a:schemeClr val="bg1"/>
                </a:solidFill>
                <a:latin typeface="Arial Narrow" pitchFamily="34" charset="0"/>
              </a:rPr>
              <a:t>Filsafat</a:t>
            </a:r>
          </a:p>
          <a:p>
            <a:pPr marL="287338" indent="-287338" algn="r">
              <a:spcBef>
                <a:spcPct val="15000"/>
              </a:spcBef>
              <a:buFont typeface="Wingdings" pitchFamily="2" charset="2"/>
              <a:buChar char="§"/>
            </a:pPr>
            <a:r>
              <a:rPr lang="sv-SE" sz="2000" b="1">
                <a:solidFill>
                  <a:schemeClr val="bg1"/>
                </a:solidFill>
                <a:latin typeface="Arial Narrow" pitchFamily="34" charset="0"/>
              </a:rPr>
              <a:t>Ideologi</a:t>
            </a:r>
          </a:p>
          <a:p>
            <a:pPr marL="287338" indent="-287338" algn="r">
              <a:spcBef>
                <a:spcPct val="15000"/>
              </a:spcBef>
              <a:buFont typeface="Wingdings" pitchFamily="2" charset="2"/>
              <a:buChar char="§"/>
            </a:pPr>
            <a:r>
              <a:rPr lang="sv-SE" sz="2000" b="1">
                <a:solidFill>
                  <a:schemeClr val="bg1"/>
                </a:solidFill>
                <a:latin typeface="Arial Narrow" pitchFamily="34" charset="0"/>
              </a:rPr>
              <a:t>Konstitusi dan Hukum</a:t>
            </a:r>
            <a:endParaRPr lang="en-US" sz="2000" b="1">
              <a:solidFill>
                <a:schemeClr val="bg1"/>
              </a:solidFill>
              <a:latin typeface="Arial Narrow" pitchFamily="34" charset="0"/>
            </a:endParaRPr>
          </a:p>
        </p:txBody>
      </p:sp>
      <p:sp>
        <p:nvSpPr>
          <p:cNvPr id="52227" name="Text Box 4"/>
          <p:cNvSpPr txBox="1">
            <a:spLocks noChangeArrowheads="1"/>
          </p:cNvSpPr>
          <p:nvPr/>
        </p:nvSpPr>
        <p:spPr bwMode="auto">
          <a:xfrm>
            <a:off x="533400" y="1676400"/>
            <a:ext cx="7696200" cy="1108075"/>
          </a:xfrm>
          <a:prstGeom prst="rect">
            <a:avLst/>
          </a:prstGeom>
          <a:noFill/>
          <a:ln w="9525">
            <a:noFill/>
            <a:miter lim="800000"/>
            <a:headEnd/>
            <a:tailEnd/>
          </a:ln>
        </p:spPr>
        <p:txBody>
          <a:bodyPr>
            <a:spAutoFit/>
          </a:bodyPr>
          <a:lstStyle/>
          <a:p>
            <a:pPr>
              <a:spcBef>
                <a:spcPct val="50000"/>
              </a:spcBef>
            </a:pPr>
            <a:r>
              <a:rPr lang="sv-SE" sz="2200" b="1">
                <a:solidFill>
                  <a:srgbClr val="66FF33"/>
                </a:solidFill>
                <a:latin typeface="Arial Narrow" pitchFamily="34" charset="0"/>
              </a:rPr>
              <a:t>Setiap negara memiliki sistem politik yang berbeda. untuk mempelajari proses politik suatu negara diperlukan beberapa pendekatan :</a:t>
            </a:r>
            <a:endParaRPr lang="en-US" sz="2200" b="1">
              <a:solidFill>
                <a:srgbClr val="66FF33"/>
              </a:solidFill>
              <a:latin typeface="Arial Narrow" pitchFamily="34" charset="0"/>
            </a:endParaRPr>
          </a:p>
        </p:txBody>
      </p:sp>
      <p:sp>
        <p:nvSpPr>
          <p:cNvPr id="52228" name="Text Box 5"/>
          <p:cNvSpPr txBox="1">
            <a:spLocks noChangeArrowheads="1"/>
          </p:cNvSpPr>
          <p:nvPr/>
        </p:nvSpPr>
        <p:spPr bwMode="auto">
          <a:xfrm>
            <a:off x="762000" y="1143000"/>
            <a:ext cx="5486400" cy="466725"/>
          </a:xfrm>
          <a:prstGeom prst="rect">
            <a:avLst/>
          </a:prstGeom>
          <a:noFill/>
          <a:ln w="9525">
            <a:noFill/>
            <a:miter lim="800000"/>
            <a:headEnd/>
            <a:tailEnd/>
          </a:ln>
        </p:spPr>
        <p:txBody>
          <a:bodyPr>
            <a:spAutoFit/>
          </a:bodyPr>
          <a:lstStyle/>
          <a:p>
            <a:pPr eaLnBrk="1" hangingPunct="1">
              <a:spcBef>
                <a:spcPct val="50000"/>
              </a:spcBef>
            </a:pPr>
            <a:r>
              <a:rPr lang="fi-FI" b="1">
                <a:solidFill>
                  <a:schemeClr val="bg1"/>
                </a:solidFill>
                <a:latin typeface="Arial Narrow" pitchFamily="34" charset="0"/>
              </a:rPr>
              <a:t>a. Pendekatan Sistem Politik Negara</a:t>
            </a:r>
            <a:endParaRPr lang="en-US" b="1">
              <a:solidFill>
                <a:schemeClr val="bg1"/>
              </a:solidFill>
              <a:latin typeface="Arial Narrow" pitchFamily="34" charset="0"/>
            </a:endParaRPr>
          </a:p>
        </p:txBody>
      </p:sp>
      <p:sp>
        <p:nvSpPr>
          <p:cNvPr id="522250" name="Text Box 10"/>
          <p:cNvSpPr txBox="1">
            <a:spLocks noChangeArrowheads="1"/>
          </p:cNvSpPr>
          <p:nvPr/>
        </p:nvSpPr>
        <p:spPr bwMode="auto">
          <a:xfrm>
            <a:off x="457200" y="533400"/>
            <a:ext cx="8229600" cy="519113"/>
          </a:xfrm>
          <a:prstGeom prst="rect">
            <a:avLst/>
          </a:prstGeom>
          <a:noFill/>
          <a:ln w="9525">
            <a:noFill/>
            <a:miter lim="800000"/>
            <a:headEnd/>
            <a:tailEnd/>
          </a:ln>
          <a:effectLst/>
        </p:spPr>
        <p:txBody>
          <a:bodyPr>
            <a:spAutoFit/>
          </a:bodyPr>
          <a:lstStyle/>
          <a:p>
            <a:pPr>
              <a:defRPr/>
            </a:pPr>
            <a:r>
              <a:rPr lang="af-ZA" sz="2800" b="1" dirty="0">
                <a:solidFill>
                  <a:srgbClr val="FFFF66"/>
                </a:solidFill>
                <a:effectLst>
                  <a:outerShdw blurRad="38100" dist="38100" dir="2700000" algn="tl">
                    <a:srgbClr val="000000">
                      <a:alpha val="43137"/>
                    </a:srgbClr>
                  </a:outerShdw>
                </a:effectLst>
                <a:latin typeface="Arial Narrow" pitchFamily="34" charset="0"/>
              </a:rPr>
              <a:t>3. PERBEDAAN SISTEM POLITIK DI BERBAGAI NEGARA</a:t>
            </a:r>
            <a:r>
              <a:rPr lang="en-US" sz="2800" b="1" dirty="0">
                <a:solidFill>
                  <a:srgbClr val="FFFF66"/>
                </a:solidFill>
                <a:effectLst>
                  <a:outerShdw blurRad="38100" dist="38100" dir="2700000" algn="tl">
                    <a:srgbClr val="000000">
                      <a:alpha val="43137"/>
                    </a:srgbClr>
                  </a:outerShdw>
                </a:effectLst>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7"/>
          <p:cNvSpPr txBox="1">
            <a:spLocks noChangeArrowheads="1"/>
          </p:cNvSpPr>
          <p:nvPr/>
        </p:nvSpPr>
        <p:spPr bwMode="auto">
          <a:xfrm>
            <a:off x="609600" y="381000"/>
            <a:ext cx="7543800" cy="523875"/>
          </a:xfrm>
          <a:prstGeom prst="rect">
            <a:avLst/>
          </a:prstGeom>
          <a:noFill/>
          <a:ln w="9525">
            <a:noFill/>
            <a:miter lim="800000"/>
            <a:headEnd/>
            <a:tailEnd/>
          </a:ln>
        </p:spPr>
        <p:txBody>
          <a:bodyPr>
            <a:spAutoFit/>
          </a:bodyPr>
          <a:lstStyle/>
          <a:p>
            <a:pPr eaLnBrk="1" hangingPunct="1">
              <a:spcBef>
                <a:spcPct val="50000"/>
              </a:spcBef>
            </a:pPr>
            <a:r>
              <a:rPr lang="fi-FI" sz="2800" b="1">
                <a:solidFill>
                  <a:srgbClr val="FFFF00"/>
                </a:solidFill>
                <a:latin typeface="Arial Narrow" pitchFamily="34" charset="0"/>
              </a:rPr>
              <a:t>B. PERBEDAAN SISTEM POLITIK NEGARA</a:t>
            </a:r>
            <a:endParaRPr lang="en-US" sz="2800" b="1">
              <a:solidFill>
                <a:srgbClr val="FFFF00"/>
              </a:solidFill>
              <a:latin typeface="Arial Narrow" pitchFamily="34" charset="0"/>
            </a:endParaRPr>
          </a:p>
        </p:txBody>
      </p:sp>
      <p:sp>
        <p:nvSpPr>
          <p:cNvPr id="53251" name="Text Box 9"/>
          <p:cNvSpPr txBox="1">
            <a:spLocks noChangeArrowheads="1"/>
          </p:cNvSpPr>
          <p:nvPr/>
        </p:nvSpPr>
        <p:spPr bwMode="auto">
          <a:xfrm>
            <a:off x="533400" y="990600"/>
            <a:ext cx="4953000" cy="457200"/>
          </a:xfrm>
          <a:prstGeom prst="rect">
            <a:avLst/>
          </a:prstGeom>
          <a:noFill/>
          <a:ln w="9525">
            <a:noFill/>
            <a:miter lim="800000"/>
            <a:headEnd/>
            <a:tailEnd/>
          </a:ln>
        </p:spPr>
        <p:txBody>
          <a:bodyPr>
            <a:spAutoFit/>
          </a:bodyPr>
          <a:lstStyle/>
          <a:p>
            <a:pPr>
              <a:spcBef>
                <a:spcPct val="50000"/>
              </a:spcBef>
            </a:pPr>
            <a:r>
              <a:rPr lang="en-US" b="1">
                <a:solidFill>
                  <a:schemeClr val="bg1"/>
                </a:solidFill>
                <a:latin typeface="Arial Narrow" pitchFamily="34" charset="0"/>
              </a:rPr>
              <a:t>a). Sistem Politik Negara Inggris</a:t>
            </a:r>
          </a:p>
        </p:txBody>
      </p:sp>
      <p:graphicFrame>
        <p:nvGraphicFramePr>
          <p:cNvPr id="523368" name="Group 104"/>
          <p:cNvGraphicFramePr>
            <a:graphicFrameLocks noGrp="1"/>
          </p:cNvGraphicFramePr>
          <p:nvPr>
            <p:ph/>
          </p:nvPr>
        </p:nvGraphicFramePr>
        <p:xfrm>
          <a:off x="228600" y="1676400"/>
          <a:ext cx="8686800" cy="4739812"/>
        </p:xfrm>
        <a:graphic>
          <a:graphicData uri="http://schemas.openxmlformats.org/drawingml/2006/table">
            <a:tbl>
              <a:tblPr/>
              <a:tblGrid>
                <a:gridCol w="544633"/>
                <a:gridCol w="1794383"/>
                <a:gridCol w="6347784"/>
              </a:tblGrid>
              <a:tr h="611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000000"/>
                          </a:solidFill>
                          <a:effectLst/>
                          <a:latin typeface="Arial Narrow" pitchFamily="34" charset="0"/>
                          <a:cs typeface="Times New Roman" pitchFamily="18" charset="0"/>
                        </a:rPr>
                        <a:t>NO</a:t>
                      </a:r>
                      <a:endParaRPr kumimoji="0" lang="sv-SE"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000000"/>
                          </a:solidFill>
                          <a:effectLst/>
                          <a:latin typeface="Arial Narrow" pitchFamily="34" charset="0"/>
                          <a:cs typeface="Times New Roman" pitchFamily="18" charset="0"/>
                        </a:rPr>
                        <a:t>FAKTOR YANG MEMPENGARUHI</a:t>
                      </a:r>
                      <a:endParaRPr kumimoji="0" lang="sv-SE"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000000"/>
                          </a:solidFill>
                          <a:effectLst/>
                          <a:latin typeface="Arial Narrow" pitchFamily="34" charset="0"/>
                          <a:cs typeface="Times New Roman" pitchFamily="18" charset="0"/>
                        </a:rPr>
                        <a:t>URAIAN / KETERANGAN</a:t>
                      </a:r>
                      <a:endParaRPr kumimoji="0" lang="sv-SE"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11355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lumMod val="95000"/>
                            </a:schemeClr>
                          </a:solidFill>
                          <a:effectLst/>
                          <a:latin typeface="Arial Narrow" pitchFamily="34" charset="0"/>
                          <a:cs typeface="Times New Roman" pitchFamily="18" charset="0"/>
                        </a:rPr>
                        <a:t>1.</a:t>
                      </a:r>
                      <a:endParaRPr kumimoji="0" lang="sv-SE" sz="1800" b="1" i="0" u="none" strike="noStrike" cap="none" normalizeH="0" baseline="0" dirty="0" smtClean="0">
                        <a:ln>
                          <a:noFill/>
                        </a:ln>
                        <a:solidFill>
                          <a:schemeClr val="bg1">
                            <a:lumMod val="95000"/>
                          </a:schemeClr>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69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lumMod val="95000"/>
                            </a:schemeClr>
                          </a:solidFill>
                          <a:effectLst/>
                          <a:latin typeface="Arial Narrow" pitchFamily="34" charset="0"/>
                          <a:cs typeface="Times New Roman" pitchFamily="18" charset="0"/>
                        </a:rPr>
                        <a:t>Latar Belakang Sejarah</a:t>
                      </a:r>
                      <a:endParaRPr kumimoji="0" lang="sv-SE" sz="1800" b="1" i="0" u="none" strike="noStrike" cap="none" normalizeH="0" baseline="0" dirty="0" smtClean="0">
                        <a:ln>
                          <a:noFill/>
                        </a:ln>
                        <a:solidFill>
                          <a:schemeClr val="bg1">
                            <a:lumMod val="95000"/>
                          </a:schemeClr>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6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lumMod val="95000"/>
                            </a:schemeClr>
                          </a:solidFill>
                          <a:effectLst/>
                          <a:latin typeface="Arial Narrow" pitchFamily="34" charset="0"/>
                          <a:cs typeface="Times New Roman" pitchFamily="18" charset="0"/>
                        </a:rPr>
                        <a:t>Sejak abad 19, Inggris berubah menjadi masyarakat industri modern. Para politisi mulai menyesuaiakan sistem politik tsb. Mereka juga dihadapkan pada masalah upaya membangun kesejahteraan warganegaranya.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69000"/>
                      </a:schemeClr>
                    </a:solidFill>
                  </a:tcPr>
                </a:tc>
              </a:tr>
              <a:tr h="13976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660066"/>
                          </a:solidFill>
                          <a:effectLst/>
                          <a:latin typeface="Arial Narrow" pitchFamily="34" charset="0"/>
                          <a:cs typeface="Times New Roman" pitchFamily="18" charset="0"/>
                        </a:rPr>
                        <a:t>2.</a:t>
                      </a:r>
                      <a:endParaRPr kumimoji="0" lang="sv-SE" sz="1800" b="1" i="0" u="none" strike="noStrike" cap="none" normalizeH="0" baseline="0" dirty="0" smtClean="0">
                        <a:ln>
                          <a:noFill/>
                        </a:ln>
                        <a:solidFill>
                          <a:srgbClr val="6600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660066"/>
                          </a:solidFill>
                          <a:effectLst/>
                          <a:latin typeface="Arial Narrow" pitchFamily="34" charset="0"/>
                          <a:cs typeface="Times New Roman" pitchFamily="18" charset="0"/>
                        </a:rPr>
                        <a:t>Kondisi Sosiologis</a:t>
                      </a:r>
                      <a:endParaRPr kumimoji="0" lang="sv-SE" sz="1800" b="1" i="0" u="none" strike="noStrike" cap="none" normalizeH="0" baseline="0" dirty="0" smtClean="0">
                        <a:ln>
                          <a:noFill/>
                        </a:ln>
                        <a:solidFill>
                          <a:srgbClr val="6600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65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rgbClr val="660066"/>
                          </a:solidFill>
                          <a:effectLst/>
                          <a:latin typeface="Arial Narrow" pitchFamily="34" charset="0"/>
                          <a:cs typeface="Times New Roman" pitchFamily="18" charset="0"/>
                        </a:rPr>
                        <a:t>Kondisi masyarakat Inggris dalam waktu cepat mampu bersaing dengan negara–negara lain yang lebih dahulu merintis ke arah industrialisasi. Meskipun masyarakat Inggris ”bersifat kekotaan”, namun tetap menghendaki sistem monarki dengan satu raja dan banyak bangsa.</a:t>
                      </a:r>
                      <a:endParaRPr kumimoji="0" lang="sv-SE" sz="1800" b="1" i="0" u="none" strike="noStrike" cap="none" normalizeH="0" baseline="0" dirty="0" smtClean="0">
                        <a:ln>
                          <a:noFill/>
                        </a:ln>
                        <a:solidFill>
                          <a:srgbClr val="6600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65000"/>
                      </a:schemeClr>
                    </a:solidFill>
                  </a:tcPr>
                </a:tc>
              </a:tr>
              <a:tr h="14479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solidFill>
                          <a:effectLst/>
                          <a:latin typeface="Arial Narrow" pitchFamily="34" charset="0"/>
                          <a:cs typeface="Times New Roman" pitchFamily="18" charset="0"/>
                        </a:rPr>
                        <a:t>3.</a:t>
                      </a:r>
                      <a:endParaRPr kumimoji="0" lang="sv-SE" sz="18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7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solidFill>
                          <a:effectLst/>
                          <a:latin typeface="Arial Narrow" pitchFamily="34" charset="0"/>
                          <a:cs typeface="Times New Roman" pitchFamily="18" charset="0"/>
                        </a:rPr>
                        <a:t>Kondisi Kultural/ Budaya</a:t>
                      </a:r>
                      <a:endParaRPr kumimoji="0" lang="sv-SE" sz="18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7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800" b="1" i="0" u="none" strike="noStrike" cap="none" normalizeH="0" baseline="0" dirty="0" smtClean="0">
                          <a:ln>
                            <a:noFill/>
                          </a:ln>
                          <a:solidFill>
                            <a:schemeClr val="bg1"/>
                          </a:solidFill>
                          <a:effectLst/>
                          <a:latin typeface="Arial Narrow" pitchFamily="34" charset="0"/>
                          <a:cs typeface="Times New Roman" pitchFamily="18" charset="0"/>
                        </a:rPr>
                        <a:t>Sebagian masyarakat Inggris dikenal sebagai masyarakat yang disiplin dan taat pada aturan. Nilai-nilai dan kebudayaan politik diwariskan dari generasi ke generasi melalui suatu rangkaian pengalaman dalam keluarga, di sekolah dan ditempat kerja. </a:t>
                      </a:r>
                      <a:endParaRPr kumimoji="0" lang="sv-SE" sz="18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75000"/>
                        <a:alpha val="70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524387" name="Group 99"/>
          <p:cNvGraphicFramePr>
            <a:graphicFrameLocks noGrp="1"/>
          </p:cNvGraphicFramePr>
          <p:nvPr>
            <p:ph/>
          </p:nvPr>
        </p:nvGraphicFramePr>
        <p:xfrm>
          <a:off x="228600" y="228600"/>
          <a:ext cx="8686800" cy="6461760"/>
        </p:xfrm>
        <a:graphic>
          <a:graphicData uri="http://schemas.openxmlformats.org/drawingml/2006/table">
            <a:tbl>
              <a:tblPr/>
              <a:tblGrid>
                <a:gridCol w="544699"/>
                <a:gridCol w="1795556"/>
                <a:gridCol w="6346545"/>
              </a:tblGrid>
              <a:tr h="773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chemeClr val="bg1"/>
                          </a:solidFill>
                          <a:effectLst/>
                          <a:latin typeface="Arial Narrow" pitchFamily="34" charset="0"/>
                          <a:cs typeface="Times New Roman" pitchFamily="18" charset="0"/>
                        </a:rPr>
                        <a:t>4.</a:t>
                      </a:r>
                      <a:endParaRPr kumimoji="0" lang="sv-SE" sz="20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chemeClr val="bg1"/>
                          </a:solidFill>
                          <a:effectLst/>
                          <a:latin typeface="Arial Narrow" pitchFamily="34" charset="0"/>
                          <a:cs typeface="Times New Roman" pitchFamily="18" charset="0"/>
                        </a:rPr>
                        <a:t>Kondisi Psycho-Sosial / Kejiwaan masyarakat</a:t>
                      </a:r>
                      <a:endParaRPr kumimoji="0" lang="sv-SE" sz="20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chemeClr val="bg1"/>
                          </a:solidFill>
                          <a:effectLst/>
                          <a:latin typeface="Arial Narrow" pitchFamily="34" charset="0"/>
                          <a:cs typeface="Times New Roman" pitchFamily="18" charset="0"/>
                        </a:rPr>
                        <a:t>Mayoritas masyarakat sangat menghormati simbol-simbol kekuasaan negara (ratu/raja, lembaga pemerintah, dll). Mereka senantiasa menunjukkan ketaatannya kepada undang-undang politik azasi. </a:t>
                      </a:r>
                      <a:endParaRPr kumimoji="0" lang="sv-SE" sz="20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r>
              <a:tr h="1055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FFFF66"/>
                          </a:solidFill>
                          <a:effectLst/>
                          <a:latin typeface="Arial Narrow" pitchFamily="34" charset="0"/>
                          <a:cs typeface="Times New Roman" pitchFamily="18" charset="0"/>
                        </a:rPr>
                        <a:t>5.</a:t>
                      </a:r>
                      <a:endParaRPr kumimoji="0" lang="sv-SE" sz="2000" b="1" i="0" u="none" strike="noStrike" cap="none" normalizeH="0" baseline="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FFFF66"/>
                          </a:solidFill>
                          <a:effectLst/>
                          <a:latin typeface="Arial Narrow" pitchFamily="34" charset="0"/>
                          <a:cs typeface="Times New Roman" pitchFamily="18" charset="0"/>
                        </a:rPr>
                        <a:t>Pedoman Filsafat</a:t>
                      </a:r>
                      <a:endParaRPr kumimoji="0" lang="sv-SE" sz="2000" b="1" i="0" u="none" strike="noStrike" cap="none" normalizeH="0" baseline="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FFFF66"/>
                          </a:solidFill>
                          <a:effectLst/>
                          <a:latin typeface="Arial Narrow" pitchFamily="34" charset="0"/>
                          <a:cs typeface="Times New Roman" pitchFamily="18" charset="0"/>
                        </a:rPr>
                        <a:t>Masyarakat sangat mendukung rejim yang berkuasa, manakala para penguasa juga mentaati undang-undang politik asasi, dan jika dilanggar maka akan mengahadapi perlawanan. Kejahatan sangat tercela dan dianggap melawan masyarakat.</a:t>
                      </a:r>
                      <a:endParaRPr kumimoji="0" lang="sv-SE" sz="2000" b="1" i="0" u="none" strike="noStrike" cap="none" normalizeH="0" baseline="0" dirty="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r>
              <a:tr h="819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chemeClr val="bg1"/>
                          </a:solidFill>
                          <a:effectLst/>
                          <a:latin typeface="Arial Narrow" pitchFamily="34" charset="0"/>
                          <a:cs typeface="Times New Roman" pitchFamily="18" charset="0"/>
                        </a:rPr>
                        <a:t>6.</a:t>
                      </a:r>
                      <a:endParaRPr kumimoji="0" lang="sv-SE" sz="2000" b="1"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chemeClr val="bg1"/>
                          </a:solidFill>
                          <a:effectLst/>
                          <a:latin typeface="Arial Narrow" pitchFamily="34" charset="0"/>
                          <a:cs typeface="Times New Roman" pitchFamily="18" charset="0"/>
                        </a:rPr>
                        <a:t>Paham atau Ideologi yang diterapkan</a:t>
                      </a:r>
                      <a:endParaRPr kumimoji="0" lang="sv-SE" sz="2000" b="1"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chemeClr val="bg1"/>
                          </a:solidFill>
                          <a:effectLst/>
                          <a:latin typeface="Arial Narrow" pitchFamily="34" charset="0"/>
                          <a:cs typeface="Times New Roman" pitchFamily="18" charset="0"/>
                        </a:rPr>
                        <a:t>Penerapan ideologi negara, adalah ideologi liberal. Dalam kehidupan sehari-hari, sangat menghormati kebebasan dan hak-hak asasi manusia. </a:t>
                      </a:r>
                      <a:endParaRPr kumimoji="0" lang="sv-SE" sz="20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r>
              <a:tr h="1476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FFFF66"/>
                          </a:solidFill>
                          <a:effectLst/>
                          <a:latin typeface="Arial Narrow" pitchFamily="34" charset="0"/>
                          <a:cs typeface="Times New Roman" pitchFamily="18" charset="0"/>
                        </a:rPr>
                        <a:t>7.</a:t>
                      </a:r>
                      <a:endParaRPr kumimoji="0" lang="sv-SE" sz="2000" b="1" i="0" u="none" strike="noStrike" cap="none" normalizeH="0" baseline="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FFFF66"/>
                          </a:solidFill>
                          <a:effectLst/>
                          <a:latin typeface="Arial Narrow" pitchFamily="34" charset="0"/>
                          <a:cs typeface="Times New Roman" pitchFamily="18" charset="0"/>
                        </a:rPr>
                        <a:t>Pedoman Konstitusi dan Hukum</a:t>
                      </a:r>
                      <a:endParaRPr kumimoji="0" lang="sv-SE" sz="2000" b="1" i="0" u="none" strike="noStrike" cap="none" normalizeH="0" baseline="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FFFF66"/>
                          </a:solidFill>
                          <a:effectLst/>
                          <a:latin typeface="Arial Narrow" pitchFamily="34" charset="0"/>
                          <a:cs typeface="Times New Roman" pitchFamily="18" charset="0"/>
                        </a:rPr>
                        <a:t>Kekuasaan pemerintah, lebih banyak dibatasi oleh konvensi dari pada hukum formal. Rakyat hidup dalam ketenangan dan kepastian hukum, karena pemerintah memberikan perlindungan hukum yang baik dan penghormatan terhadap hak-hak asasi warganegaranya. Aturan yang dibuat, ditaati oleh semua komponen elit politik, pemerintah maupun masyarakat demi jaminan keamanan dan kesejahteraan bersama.</a:t>
                      </a:r>
                      <a:endParaRPr kumimoji="0" lang="sv-SE" sz="2000" b="1" i="0" u="none" strike="noStrike" cap="none" normalizeH="0" baseline="0" dirty="0" smtClean="0">
                        <a:ln>
                          <a:noFill/>
                        </a:ln>
                        <a:solidFill>
                          <a:srgbClr val="FFFF66"/>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58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5"/>
          <p:cNvSpPr txBox="1">
            <a:spLocks noChangeArrowheads="1"/>
          </p:cNvSpPr>
          <p:nvPr/>
        </p:nvSpPr>
        <p:spPr bwMode="auto">
          <a:xfrm>
            <a:off x="609600" y="1143000"/>
            <a:ext cx="8153400" cy="4197350"/>
          </a:xfrm>
          <a:prstGeom prst="rect">
            <a:avLst/>
          </a:prstGeom>
          <a:noFill/>
          <a:ln w="9525">
            <a:noFill/>
            <a:miter lim="800000"/>
            <a:headEnd/>
            <a:tailEnd/>
          </a:ln>
        </p:spPr>
        <p:txBody>
          <a:bodyPr>
            <a:spAutoFit/>
          </a:bodyPr>
          <a:lstStyle/>
          <a:p>
            <a:pPr marL="287338" indent="-287338">
              <a:spcBef>
                <a:spcPct val="50000"/>
              </a:spcBef>
            </a:pPr>
            <a:r>
              <a:rPr lang="sv-SE" sz="2800" b="1">
                <a:solidFill>
                  <a:srgbClr val="FFFF66"/>
                </a:solidFill>
                <a:latin typeface="Arial Narrow" pitchFamily="34" charset="0"/>
              </a:rPr>
              <a:t>Penyelenggaraan pemerintah, dilaksanakan oleh :</a:t>
            </a:r>
          </a:p>
          <a:p>
            <a:pPr marL="287338" indent="-287338">
              <a:spcBef>
                <a:spcPct val="50000"/>
              </a:spcBef>
            </a:pPr>
            <a:endParaRPr lang="sv-SE" sz="2800" b="1">
              <a:solidFill>
                <a:srgbClr val="FFFF66"/>
              </a:solidFill>
              <a:latin typeface="Arial Narrow" pitchFamily="34" charset="0"/>
            </a:endParaRPr>
          </a:p>
          <a:p>
            <a:pPr marL="287338" indent="-287338">
              <a:spcBef>
                <a:spcPct val="40000"/>
              </a:spcBef>
              <a:buFont typeface="Wingdings" pitchFamily="2" charset="2"/>
              <a:buChar char="§"/>
            </a:pPr>
            <a:r>
              <a:rPr lang="sv-SE" b="1">
                <a:solidFill>
                  <a:schemeClr val="bg1"/>
                </a:solidFill>
                <a:latin typeface="Arial Narrow" pitchFamily="34" charset="0"/>
              </a:rPr>
              <a:t>Kabinet (Perdana menteri dan dewan menteri) serta parlemen (Majelis Rendah dan Majelis Tinggi).</a:t>
            </a:r>
          </a:p>
          <a:p>
            <a:pPr marL="287338" indent="-287338">
              <a:spcBef>
                <a:spcPct val="40000"/>
              </a:spcBef>
              <a:buFont typeface="Wingdings" pitchFamily="2" charset="2"/>
              <a:buChar char="§"/>
            </a:pPr>
            <a:r>
              <a:rPr lang="sv-SE" b="1">
                <a:solidFill>
                  <a:schemeClr val="bg1"/>
                </a:solidFill>
                <a:latin typeface="Arial Narrow" pitchFamily="34" charset="0"/>
              </a:rPr>
              <a:t>Parlemen dalam merumuskan kebijakan pemerintah dibatasi, karena cara kerjanya diawasi oleh kabinet. </a:t>
            </a:r>
          </a:p>
          <a:p>
            <a:pPr marL="287338" indent="-287338">
              <a:spcBef>
                <a:spcPct val="40000"/>
              </a:spcBef>
              <a:buFont typeface="Wingdings" pitchFamily="2" charset="2"/>
              <a:buChar char="§"/>
            </a:pPr>
            <a:r>
              <a:rPr lang="sv-SE" b="1">
                <a:solidFill>
                  <a:schemeClr val="bg1"/>
                </a:solidFill>
                <a:latin typeface="Arial Narrow" pitchFamily="34" charset="0"/>
              </a:rPr>
              <a:t>Perdana Menteri dapat memastikan bahwa setiap usul yang diajukan pemerintahnya, akan disetujui dalam bentuk yang dikehendaki parlemen.</a:t>
            </a:r>
            <a:r>
              <a:rPr lang="en-US" b="1">
                <a:solidFill>
                  <a:schemeClr val="bg1"/>
                </a:solidFill>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9446" name="Group 102"/>
          <p:cNvGraphicFramePr>
            <a:graphicFrameLocks noGrp="1"/>
          </p:cNvGraphicFramePr>
          <p:nvPr>
            <p:ph/>
          </p:nvPr>
        </p:nvGraphicFramePr>
        <p:xfrm>
          <a:off x="304800" y="609600"/>
          <a:ext cx="8610599" cy="6019801"/>
        </p:xfrm>
        <a:graphic>
          <a:graphicData uri="http://schemas.openxmlformats.org/drawingml/2006/table">
            <a:tbl>
              <a:tblPr/>
              <a:tblGrid>
                <a:gridCol w="539824"/>
                <a:gridCol w="1974776"/>
                <a:gridCol w="6095999"/>
              </a:tblGrid>
              <a:tr h="72369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NO</a:t>
                      </a:r>
                      <a:endParaRPr kumimoji="0" lang="sv-SE" sz="19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600" b="1" i="0" u="none" strike="noStrike" cap="none" normalizeH="0" baseline="0" dirty="0" smtClean="0">
                          <a:ln>
                            <a:noFill/>
                          </a:ln>
                          <a:solidFill>
                            <a:srgbClr val="000000"/>
                          </a:solidFill>
                          <a:effectLst/>
                          <a:latin typeface="Arial Narrow" pitchFamily="34" charset="0"/>
                          <a:cs typeface="Times New Roman" pitchFamily="18" charset="0"/>
                        </a:rPr>
                        <a:t>FAKTOR YANG MEMPENGARUHI</a:t>
                      </a:r>
                      <a:endParaRPr kumimoji="0" lang="sv-SE" sz="16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URAIAN / KETERANGAN</a:t>
                      </a:r>
                      <a:endParaRPr kumimoji="0" lang="sv-SE" sz="19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6120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1.</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Latar Belakang Sejarah</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Proses kehidupan sistem politik di China, merupakan produk revolusi menggantikan sistem kerajaan yang telah bertahan berabad-abad. Revolusi demi revolusi, menjadikan Partai Komunis Cina (PKC) sebagai penguasa dan membentuk pemerintahan komunis sampai dengan sekarang.</a:t>
                      </a:r>
                      <a:endParaRPr kumimoji="0" lang="sv-SE" sz="19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6120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2.</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Kondisi Sosiologis</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Pada masyarakat Cina, lembaga-lembaga sosial yang dominan adalah keluarga. Mereka mengakui wewenang kekuasaan para pemimpinnya atas tingkah laku sosialnya. Kesetiaan harus diarahkan pada kepentingan kolektif dan bukan pada ikatan-ikatan pribadi.</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7370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3.</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Kondisi Kultural/ Budaya</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Pemerintah Cina sejak tahun 1949, telah mengupayakan pendidikan sabagai salah satu alat yang paling efektif untuk mengubah sikap politik orang-orang Cina. Melalui pendidikan, masyarakat ikut menanggung beban sosialisasi dan menciptakan masyarakat yang melek huruf sebagai syarat pendidikan politik dan keterlibatan politik. </a:t>
                      </a:r>
                      <a:endParaRPr kumimoji="0" lang="sv-SE" sz="19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7368" name="Text Box 85"/>
          <p:cNvSpPr txBox="1">
            <a:spLocks noChangeArrowheads="1"/>
          </p:cNvSpPr>
          <p:nvPr/>
        </p:nvSpPr>
        <p:spPr bwMode="auto">
          <a:xfrm>
            <a:off x="457200" y="76200"/>
            <a:ext cx="5041900" cy="461963"/>
          </a:xfrm>
          <a:prstGeom prst="rect">
            <a:avLst/>
          </a:prstGeom>
          <a:noFill/>
          <a:ln w="9525">
            <a:noFill/>
            <a:miter lim="800000"/>
            <a:headEnd/>
            <a:tailEnd/>
          </a:ln>
        </p:spPr>
        <p:txBody>
          <a:bodyPr>
            <a:spAutoFit/>
          </a:bodyPr>
          <a:lstStyle/>
          <a:p>
            <a:pPr>
              <a:spcBef>
                <a:spcPct val="50000"/>
              </a:spcBef>
            </a:pPr>
            <a:r>
              <a:rPr lang="en-US" b="1">
                <a:solidFill>
                  <a:srgbClr val="FFFF00"/>
                </a:solidFill>
                <a:latin typeface="Arial Narrow" pitchFamily="34" charset="0"/>
              </a:rPr>
              <a:t>b). Sistem Politik Negara RRC</a:t>
            </a:r>
          </a:p>
        </p:txBody>
      </p:sp>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1496" name="Group 104"/>
          <p:cNvGraphicFramePr>
            <a:graphicFrameLocks noGrp="1"/>
          </p:cNvGraphicFramePr>
          <p:nvPr>
            <p:ph/>
          </p:nvPr>
        </p:nvGraphicFramePr>
        <p:xfrm>
          <a:off x="152400" y="228600"/>
          <a:ext cx="8763000" cy="6461760"/>
        </p:xfrm>
        <a:graphic>
          <a:graphicData uri="http://schemas.openxmlformats.org/drawingml/2006/table">
            <a:tbl>
              <a:tblPr/>
              <a:tblGrid>
                <a:gridCol w="549425"/>
                <a:gridCol w="1537003"/>
                <a:gridCol w="6676572"/>
              </a:tblGrid>
              <a:tr h="8223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4.</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8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Kondisi Psycho-Sosial / Kejiwaan masyarakat</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8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Negara Cina memiliki wilayah dan penduduk terbesar di dunia. Sebelum menjadikan Partai Komunis Cina berkuasa, selalu dilanda perang saudara. Dewasa ini, mereka bangga karena memiliki kekayaan budaya tinggi yang diwariskan oleh para pendahulunya.</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8000"/>
                      </a:srgbClr>
                    </a:solidFill>
                  </a:tcPr>
                </a:tc>
              </a:tr>
              <a:tr h="8223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Arial Narrow" pitchFamily="34" charset="0"/>
                          <a:cs typeface="Times New Roman" pitchFamily="18" charset="0"/>
                        </a:rPr>
                        <a:t>5.</a:t>
                      </a:r>
                      <a:endParaRPr kumimoji="0" lang="sv-SE" sz="20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1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Arial Narrow" pitchFamily="34" charset="0"/>
                          <a:cs typeface="Times New Roman" pitchFamily="18" charset="0"/>
                        </a:rPr>
                        <a:t>Pedoman Filsafat</a:t>
                      </a:r>
                      <a:endParaRPr kumimoji="0" lang="sv-SE" sz="20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1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Mayoritas masyarakat Cina memiliki tingkat kepercayaan diri  tinggi. Sifat-sifat antusiasme, kepahlawanan, pengorbanan, dan usaha bersama – mendapatkan nilai tinggi. Azas percaya diri sendiri mempunyai implikasi nasional maupun internasional. </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1000"/>
                      </a:schemeClr>
                    </a:solidFill>
                  </a:tcPr>
                </a:tc>
              </a:tr>
              <a:tr h="1004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Arial Narrow" pitchFamily="34" charset="0"/>
                          <a:cs typeface="Times New Roman" pitchFamily="18" charset="0"/>
                        </a:rPr>
                        <a:t>6.</a:t>
                      </a:r>
                      <a:endParaRPr kumimoji="0" lang="sv-SE" sz="20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Paham atau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Ideologi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yang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diterapkan</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Revolusi Cina telah berlangsung selama puluhan tahun sebelum partai komunis menjadi kekuatan yang besar dalam politik Cina dan mulai menguasai pemerintahannya. Anti imperialisme merupakan unsur paling kuat dalam pembentukan ideologi komunis.</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16398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Arial Narrow" pitchFamily="34" charset="0"/>
                          <a:cs typeface="Times New Roman" pitchFamily="18" charset="0"/>
                        </a:rPr>
                        <a:t>7.</a:t>
                      </a:r>
                      <a:endParaRPr kumimoji="0" lang="sv-SE" sz="20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Pedoman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Konstitusi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dan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Hukum</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Berdasarkan Konstitusi 1954, organ wewenang negara tertinggi dan pemegang wewenang legislatif adalah ”Konggres Rakyat Nasional” (KRN). Selain KRN, adalah Dewan Negara (Perdana Menteri, Wakil-wakil Perdana Menteri dan kepala-kepala dari semua kementerian dan komisi). Selain itu juga ada Mahkamah Rakyat Tertinggi dan Kejakasaan Rakyat Tertinggi. </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5"/>
          <p:cNvSpPr txBox="1">
            <a:spLocks noChangeArrowheads="1"/>
          </p:cNvSpPr>
          <p:nvPr/>
        </p:nvSpPr>
        <p:spPr bwMode="auto">
          <a:xfrm>
            <a:off x="685800" y="1268413"/>
            <a:ext cx="8077200" cy="4124325"/>
          </a:xfrm>
          <a:prstGeom prst="rect">
            <a:avLst/>
          </a:prstGeom>
          <a:noFill/>
          <a:ln w="9525">
            <a:noFill/>
            <a:miter lim="800000"/>
            <a:headEnd/>
            <a:tailEnd/>
          </a:ln>
        </p:spPr>
        <p:txBody>
          <a:bodyPr>
            <a:spAutoFit/>
          </a:bodyPr>
          <a:lstStyle/>
          <a:p>
            <a:pPr marL="338138" indent="-338138">
              <a:spcBef>
                <a:spcPct val="25000"/>
              </a:spcBef>
              <a:buFont typeface="Wingdings" pitchFamily="2" charset="2"/>
              <a:buNone/>
              <a:defRPr/>
            </a:pPr>
            <a:r>
              <a:rPr lang="af-ZA" sz="2800" b="1" dirty="0">
                <a:solidFill>
                  <a:srgbClr val="FFFF66"/>
                </a:solidFill>
                <a:effectLst>
                  <a:outerShdw blurRad="38100" dist="38100" dir="2700000" algn="tl">
                    <a:srgbClr val="000000">
                      <a:alpha val="43137"/>
                    </a:srgbClr>
                  </a:outerShdw>
                </a:effectLst>
                <a:latin typeface="Arial Narrow" pitchFamily="34" charset="0"/>
              </a:rPr>
              <a:t>PENGUASA KOMUNIS CINA SELALU BERUPAYA:</a:t>
            </a:r>
          </a:p>
          <a:p>
            <a:pPr marL="338138" indent="-338138">
              <a:spcBef>
                <a:spcPct val="25000"/>
              </a:spcBef>
              <a:buFont typeface="Wingdings" pitchFamily="2" charset="2"/>
              <a:buChar char="§"/>
              <a:defRPr/>
            </a:pPr>
            <a:r>
              <a:rPr lang="af-ZA" dirty="0">
                <a:solidFill>
                  <a:schemeClr val="bg1"/>
                </a:solidFill>
                <a:latin typeface="Arial Narrow" pitchFamily="34" charset="0"/>
              </a:rPr>
              <a:t>Mengikutsertakan warganya dalam kegiatan politik secara teratur dan terorganisir melalui; gerakan masa, keanggotaan dalam organisasi masa, dan partisipasi dalam pengelolaan unit-unit produksi). </a:t>
            </a:r>
          </a:p>
          <a:p>
            <a:pPr marL="338138" indent="-338138">
              <a:spcBef>
                <a:spcPct val="25000"/>
              </a:spcBef>
              <a:buFont typeface="Wingdings" pitchFamily="2" charset="2"/>
              <a:buChar char="§"/>
              <a:defRPr/>
            </a:pPr>
            <a:r>
              <a:rPr lang="af-ZA" dirty="0">
                <a:solidFill>
                  <a:schemeClr val="bg1"/>
                </a:solidFill>
                <a:latin typeface="Arial Narrow" pitchFamily="34" charset="0"/>
              </a:rPr>
              <a:t>Dalam kaderisasi calon-calon pemimpin komunis, dilakukan; rekruitmen aktivis, kader dan anggota partai. </a:t>
            </a:r>
          </a:p>
          <a:p>
            <a:pPr marL="338138" indent="-338138">
              <a:spcBef>
                <a:spcPct val="25000"/>
              </a:spcBef>
              <a:buFont typeface="Wingdings" pitchFamily="2" charset="2"/>
              <a:buChar char="§"/>
              <a:defRPr/>
            </a:pPr>
            <a:r>
              <a:rPr lang="af-ZA" dirty="0">
                <a:solidFill>
                  <a:schemeClr val="bg1"/>
                </a:solidFill>
                <a:latin typeface="Arial Narrow" pitchFamily="34" charset="0"/>
              </a:rPr>
              <a:t>Masuk menjadi anggota PKC merupakan tindakan yang menentukan dalam rekruitmen politik yang akan memperoleh promosi dan kekuasaan.</a:t>
            </a:r>
            <a:endParaRPr lang="en-US" dirty="0">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533400" y="228600"/>
            <a:ext cx="4724400" cy="1066800"/>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chemeClr val="bg1"/>
                </a:solidFill>
                <a:effectLst>
                  <a:outerShdw dist="53882" dir="2700000" algn="ctr" rotWithShape="0">
                    <a:srgbClr val="C0C0C0">
                      <a:alpha val="79999"/>
                    </a:srgbClr>
                  </a:outerShdw>
                </a:effectLst>
                <a:latin typeface="Arial Black"/>
              </a:rPr>
              <a:t>PETA KONSEP (KD 6.1.)</a:t>
            </a:r>
          </a:p>
        </p:txBody>
      </p:sp>
      <p:grpSp>
        <p:nvGrpSpPr>
          <p:cNvPr id="8195" name="Group 58"/>
          <p:cNvGrpSpPr>
            <a:grpSpLocks/>
          </p:cNvGrpSpPr>
          <p:nvPr/>
        </p:nvGrpSpPr>
        <p:grpSpPr bwMode="auto">
          <a:xfrm>
            <a:off x="711200" y="1265238"/>
            <a:ext cx="7823200" cy="5059362"/>
            <a:chOff x="432" y="672"/>
            <a:chExt cx="4928" cy="3187"/>
          </a:xfrm>
        </p:grpSpPr>
        <p:sp>
          <p:nvSpPr>
            <p:cNvPr id="8196" name="Line 6"/>
            <p:cNvSpPr>
              <a:spLocks noChangeShapeType="1"/>
            </p:cNvSpPr>
            <p:nvPr/>
          </p:nvSpPr>
          <p:spPr bwMode="auto">
            <a:xfrm>
              <a:off x="1104" y="1156"/>
              <a:ext cx="1" cy="696"/>
            </a:xfrm>
            <a:prstGeom prst="line">
              <a:avLst/>
            </a:prstGeom>
            <a:noFill/>
            <a:ln w="38100">
              <a:solidFill>
                <a:schemeClr val="tx1"/>
              </a:solidFill>
              <a:round/>
              <a:headEnd/>
              <a:tailEnd/>
            </a:ln>
          </p:spPr>
          <p:txBody>
            <a:bodyPr/>
            <a:lstStyle/>
            <a:p>
              <a:endParaRPr lang="en-US"/>
            </a:p>
          </p:txBody>
        </p:sp>
        <p:sp>
          <p:nvSpPr>
            <p:cNvPr id="8197" name="Line 7"/>
            <p:cNvSpPr>
              <a:spLocks noChangeShapeType="1"/>
            </p:cNvSpPr>
            <p:nvPr/>
          </p:nvSpPr>
          <p:spPr bwMode="auto">
            <a:xfrm flipV="1">
              <a:off x="1104" y="1152"/>
              <a:ext cx="464" cy="4"/>
            </a:xfrm>
            <a:prstGeom prst="line">
              <a:avLst/>
            </a:prstGeom>
            <a:noFill/>
            <a:ln w="38100">
              <a:solidFill>
                <a:schemeClr val="tx1"/>
              </a:solidFill>
              <a:round/>
              <a:headEnd/>
              <a:tailEnd/>
            </a:ln>
          </p:spPr>
          <p:txBody>
            <a:bodyPr/>
            <a:lstStyle/>
            <a:p>
              <a:endParaRPr lang="en-US"/>
            </a:p>
          </p:txBody>
        </p:sp>
        <p:sp>
          <p:nvSpPr>
            <p:cNvPr id="8198" name="Line 8"/>
            <p:cNvSpPr>
              <a:spLocks noChangeShapeType="1"/>
            </p:cNvSpPr>
            <p:nvPr/>
          </p:nvSpPr>
          <p:spPr bwMode="auto">
            <a:xfrm flipH="1">
              <a:off x="1103" y="2832"/>
              <a:ext cx="4" cy="496"/>
            </a:xfrm>
            <a:prstGeom prst="line">
              <a:avLst/>
            </a:prstGeom>
            <a:noFill/>
            <a:ln w="38100">
              <a:solidFill>
                <a:schemeClr val="tx1"/>
              </a:solidFill>
              <a:round/>
              <a:headEnd/>
              <a:tailEnd/>
            </a:ln>
          </p:spPr>
          <p:txBody>
            <a:bodyPr/>
            <a:lstStyle/>
            <a:p>
              <a:endParaRPr lang="en-US"/>
            </a:p>
          </p:txBody>
        </p:sp>
        <p:grpSp>
          <p:nvGrpSpPr>
            <p:cNvPr id="8199" name="Group 57"/>
            <p:cNvGrpSpPr>
              <a:grpSpLocks/>
            </p:cNvGrpSpPr>
            <p:nvPr/>
          </p:nvGrpSpPr>
          <p:grpSpPr bwMode="auto">
            <a:xfrm>
              <a:off x="1568" y="908"/>
              <a:ext cx="2064" cy="484"/>
              <a:chOff x="1568" y="768"/>
              <a:chExt cx="2064" cy="484"/>
            </a:xfrm>
          </p:grpSpPr>
          <p:sp>
            <p:nvSpPr>
              <p:cNvPr id="8234" name="Rectangle 9"/>
              <p:cNvSpPr>
                <a:spLocks noChangeArrowheads="1"/>
              </p:cNvSpPr>
              <p:nvPr/>
            </p:nvSpPr>
            <p:spPr bwMode="auto">
              <a:xfrm>
                <a:off x="1568" y="768"/>
                <a:ext cx="2064" cy="484"/>
              </a:xfrm>
              <a:prstGeom prst="rect">
                <a:avLst/>
              </a:prstGeom>
              <a:solidFill>
                <a:schemeClr val="folHlink"/>
              </a:solidFill>
              <a:ln w="9525">
                <a:solidFill>
                  <a:schemeClr val="tx1"/>
                </a:solidFill>
                <a:miter lim="800000"/>
                <a:headEnd/>
                <a:tailEnd/>
              </a:ln>
            </p:spPr>
            <p:txBody>
              <a:bodyPr wrap="none" anchor="ctr"/>
              <a:lstStyle/>
              <a:p>
                <a:endParaRPr lang="en-US">
                  <a:latin typeface="Arial Narrow" pitchFamily="34" charset="0"/>
                </a:endParaRPr>
              </a:p>
            </p:txBody>
          </p:sp>
          <p:sp>
            <p:nvSpPr>
              <p:cNvPr id="497674" name="Text Box 10"/>
              <p:cNvSpPr txBox="1">
                <a:spLocks noChangeArrowheads="1"/>
              </p:cNvSpPr>
              <p:nvPr/>
            </p:nvSpPr>
            <p:spPr bwMode="auto">
              <a:xfrm>
                <a:off x="1632" y="796"/>
                <a:ext cx="1920" cy="404"/>
              </a:xfrm>
              <a:prstGeom prst="rect">
                <a:avLst/>
              </a:prstGeom>
              <a:noFill/>
              <a:ln w="9525">
                <a:noFill/>
                <a:miter lim="800000"/>
                <a:headEnd/>
                <a:tailEnd/>
              </a:ln>
              <a:effectLst/>
            </p:spPr>
            <p:txBody>
              <a:bodyPr>
                <a:spAutoFit/>
              </a:bodyPr>
              <a:lstStyle/>
              <a:p>
                <a:pPr eaLnBrk="1" hangingPunct="1">
                  <a:spcBef>
                    <a:spcPct val="50000"/>
                  </a:spcBef>
                  <a:defRPr/>
                </a:pPr>
                <a:r>
                  <a:rPr lang="en-US" sz="1800" b="1">
                    <a:solidFill>
                      <a:schemeClr val="bg1"/>
                    </a:solidFill>
                    <a:effectLst>
                      <a:outerShdw blurRad="38100" dist="38100" dir="2700000" algn="tl">
                        <a:srgbClr val="C0C0C0"/>
                      </a:outerShdw>
                    </a:effectLst>
                    <a:latin typeface="Arial Narrow" pitchFamily="34" charset="0"/>
                  </a:rPr>
                  <a:t>Pengertian Sistem Politik, Fungsi dan Kapabilitas</a:t>
                </a:r>
              </a:p>
            </p:txBody>
          </p:sp>
        </p:grpSp>
        <p:sp>
          <p:nvSpPr>
            <p:cNvPr id="8200" name="Line 11"/>
            <p:cNvSpPr>
              <a:spLocks noChangeShapeType="1"/>
            </p:cNvSpPr>
            <p:nvPr/>
          </p:nvSpPr>
          <p:spPr bwMode="auto">
            <a:xfrm flipV="1">
              <a:off x="1104" y="3318"/>
              <a:ext cx="899" cy="1"/>
            </a:xfrm>
            <a:prstGeom prst="line">
              <a:avLst/>
            </a:prstGeom>
            <a:noFill/>
            <a:ln w="38100">
              <a:solidFill>
                <a:schemeClr val="tx1"/>
              </a:solidFill>
              <a:round/>
              <a:headEnd/>
              <a:tailEnd/>
            </a:ln>
          </p:spPr>
          <p:txBody>
            <a:bodyPr/>
            <a:lstStyle/>
            <a:p>
              <a:endParaRPr lang="en-US"/>
            </a:p>
          </p:txBody>
        </p:sp>
        <p:grpSp>
          <p:nvGrpSpPr>
            <p:cNvPr id="8201" name="Group 12"/>
            <p:cNvGrpSpPr>
              <a:grpSpLocks/>
            </p:cNvGrpSpPr>
            <p:nvPr/>
          </p:nvGrpSpPr>
          <p:grpSpPr bwMode="auto">
            <a:xfrm>
              <a:off x="2256" y="1488"/>
              <a:ext cx="2864" cy="414"/>
              <a:chOff x="2080" y="2053"/>
              <a:chExt cx="1584" cy="444"/>
            </a:xfrm>
          </p:grpSpPr>
          <p:sp>
            <p:nvSpPr>
              <p:cNvPr id="8232" name="Rectangle 13"/>
              <p:cNvSpPr>
                <a:spLocks noChangeArrowheads="1"/>
              </p:cNvSpPr>
              <p:nvPr/>
            </p:nvSpPr>
            <p:spPr bwMode="auto">
              <a:xfrm>
                <a:off x="2080" y="2053"/>
                <a:ext cx="1584" cy="443"/>
              </a:xfrm>
              <a:prstGeom prst="rect">
                <a:avLst/>
              </a:prstGeom>
              <a:solidFill>
                <a:schemeClr val="folHlink"/>
              </a:solidFill>
              <a:ln w="9525">
                <a:solidFill>
                  <a:schemeClr val="tx1"/>
                </a:solidFill>
                <a:miter lim="800000"/>
                <a:headEnd/>
                <a:tailEnd/>
              </a:ln>
            </p:spPr>
            <p:txBody>
              <a:bodyPr wrap="none" anchor="ctr"/>
              <a:lstStyle/>
              <a:p>
                <a:pPr algn="ctr"/>
                <a:endParaRPr lang="en-US" sz="1800" b="1">
                  <a:solidFill>
                    <a:schemeClr val="bg1"/>
                  </a:solidFill>
                  <a:latin typeface="Arial Narrow" pitchFamily="34" charset="0"/>
                </a:endParaRPr>
              </a:p>
            </p:txBody>
          </p:sp>
          <p:sp>
            <p:nvSpPr>
              <p:cNvPr id="497678" name="Text Box 14"/>
              <p:cNvSpPr txBox="1">
                <a:spLocks noChangeArrowheads="1"/>
              </p:cNvSpPr>
              <p:nvPr/>
            </p:nvSpPr>
            <p:spPr bwMode="auto">
              <a:xfrm>
                <a:off x="2133" y="2064"/>
                <a:ext cx="1478" cy="433"/>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C0C0C0"/>
                      </a:outerShdw>
                    </a:effectLst>
                    <a:latin typeface="Arial Narrow" pitchFamily="34" charset="0"/>
                  </a:rPr>
                  <a:t>Ciri-ciri Umum dan Macam-macam Sistem Politik</a:t>
                </a:r>
              </a:p>
            </p:txBody>
          </p:sp>
        </p:grpSp>
        <p:sp>
          <p:nvSpPr>
            <p:cNvPr id="8202" name="Rectangle 16"/>
            <p:cNvSpPr>
              <a:spLocks noChangeArrowheads="1"/>
            </p:cNvSpPr>
            <p:nvPr/>
          </p:nvSpPr>
          <p:spPr bwMode="auto">
            <a:xfrm>
              <a:off x="2256" y="1968"/>
              <a:ext cx="2864" cy="288"/>
            </a:xfrm>
            <a:prstGeom prst="rect">
              <a:avLst/>
            </a:prstGeom>
            <a:solidFill>
              <a:schemeClr val="folHlink"/>
            </a:solidFill>
            <a:ln w="9525">
              <a:solidFill>
                <a:schemeClr val="tx1"/>
              </a:solidFill>
              <a:miter lim="800000"/>
              <a:headEnd/>
              <a:tailEnd/>
            </a:ln>
          </p:spPr>
          <p:txBody>
            <a:bodyPr wrap="none" anchor="ctr"/>
            <a:lstStyle/>
            <a:p>
              <a:endParaRPr lang="en-US">
                <a:latin typeface="Arial Narrow" pitchFamily="34" charset="0"/>
              </a:endParaRPr>
            </a:p>
          </p:txBody>
        </p:sp>
        <p:sp>
          <p:nvSpPr>
            <p:cNvPr id="497681" name="Text Box 17"/>
            <p:cNvSpPr txBox="1">
              <a:spLocks noChangeArrowheads="1"/>
            </p:cNvSpPr>
            <p:nvPr/>
          </p:nvSpPr>
          <p:spPr bwMode="auto">
            <a:xfrm>
              <a:off x="2336" y="1968"/>
              <a:ext cx="2736" cy="231"/>
            </a:xfrm>
            <a:prstGeom prst="rect">
              <a:avLst/>
            </a:prstGeom>
            <a:solidFill>
              <a:schemeClr val="folHlink"/>
            </a:solid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000000"/>
                    </a:outerShdw>
                  </a:effectLst>
                  <a:latin typeface="Arial Narrow" pitchFamily="34" charset="0"/>
                </a:rPr>
                <a:t>Demokrasi Sebagai Sistem Politik</a:t>
              </a:r>
            </a:p>
          </p:txBody>
        </p:sp>
        <p:sp>
          <p:nvSpPr>
            <p:cNvPr id="8204" name="Rectangle 20"/>
            <p:cNvSpPr>
              <a:spLocks noChangeArrowheads="1"/>
            </p:cNvSpPr>
            <p:nvPr/>
          </p:nvSpPr>
          <p:spPr bwMode="auto">
            <a:xfrm>
              <a:off x="3872" y="672"/>
              <a:ext cx="1344" cy="720"/>
            </a:xfrm>
            <a:prstGeom prst="rect">
              <a:avLst/>
            </a:prstGeom>
            <a:noFill/>
            <a:ln w="9525">
              <a:noFill/>
              <a:miter lim="800000"/>
              <a:headEnd/>
              <a:tailEnd/>
            </a:ln>
          </p:spPr>
          <p:txBody>
            <a:bodyPr wrap="none" anchor="ctr"/>
            <a:lstStyle/>
            <a:p>
              <a:endParaRPr lang="en-US" sz="1800" b="1">
                <a:solidFill>
                  <a:schemeClr val="bg1"/>
                </a:solidFill>
                <a:latin typeface="Arial Narrow" pitchFamily="34" charset="0"/>
              </a:endParaRPr>
            </a:p>
          </p:txBody>
        </p:sp>
        <p:sp>
          <p:nvSpPr>
            <p:cNvPr id="497685" name="Text Box 21"/>
            <p:cNvSpPr txBox="1">
              <a:spLocks noChangeArrowheads="1"/>
            </p:cNvSpPr>
            <p:nvPr/>
          </p:nvSpPr>
          <p:spPr bwMode="auto">
            <a:xfrm>
              <a:off x="3840" y="816"/>
              <a:ext cx="1456" cy="577"/>
            </a:xfrm>
            <a:prstGeom prst="rect">
              <a:avLst/>
            </a:prstGeom>
            <a:solidFill>
              <a:srgbClr val="A50021"/>
            </a:solidFill>
            <a:ln w="9525">
              <a:noFill/>
              <a:miter lim="800000"/>
              <a:headEnd/>
              <a:tailEnd/>
            </a:ln>
            <a:effectLst/>
          </p:spPr>
          <p:txBody>
            <a:bodyPr>
              <a:spAutoFit/>
            </a:bodyPr>
            <a:lstStyle/>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Rusandi S.</a:t>
              </a:r>
            </a:p>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David Easton</a:t>
              </a:r>
            </a:p>
            <a:p>
              <a:pPr marL="225425" indent="-225425" eaLnBrk="1" hangingPunct="1">
                <a:buFont typeface="Wingdings" pitchFamily="2" charset="2"/>
                <a:buChar char="§"/>
                <a:defRPr/>
              </a:pPr>
              <a:r>
                <a:rPr lang="en-US" sz="1800" b="1">
                  <a:solidFill>
                    <a:schemeClr val="bg1"/>
                  </a:solidFill>
                  <a:effectLst>
                    <a:outerShdw blurRad="38100" dist="38100" dir="2700000" algn="tl">
                      <a:srgbClr val="000000"/>
                    </a:outerShdw>
                  </a:effectLst>
                  <a:latin typeface="Arial Narrow" pitchFamily="34" charset="0"/>
                </a:rPr>
                <a:t>Robert Dahl, dll.</a:t>
              </a:r>
            </a:p>
          </p:txBody>
        </p:sp>
        <p:sp>
          <p:nvSpPr>
            <p:cNvPr id="8206" name="Line 22"/>
            <p:cNvSpPr>
              <a:spLocks noChangeShapeType="1"/>
            </p:cNvSpPr>
            <p:nvPr/>
          </p:nvSpPr>
          <p:spPr bwMode="auto">
            <a:xfrm>
              <a:off x="3632" y="1152"/>
              <a:ext cx="192" cy="0"/>
            </a:xfrm>
            <a:prstGeom prst="line">
              <a:avLst/>
            </a:prstGeom>
            <a:noFill/>
            <a:ln w="38100">
              <a:solidFill>
                <a:schemeClr val="tx1"/>
              </a:solidFill>
              <a:round/>
              <a:headEnd/>
              <a:tailEnd type="triangle" w="med" len="med"/>
            </a:ln>
          </p:spPr>
          <p:txBody>
            <a:bodyPr/>
            <a:lstStyle/>
            <a:p>
              <a:endParaRPr lang="en-US"/>
            </a:p>
          </p:txBody>
        </p:sp>
        <p:sp>
          <p:nvSpPr>
            <p:cNvPr id="8207" name="Rectangle 23"/>
            <p:cNvSpPr>
              <a:spLocks noChangeArrowheads="1"/>
            </p:cNvSpPr>
            <p:nvPr/>
          </p:nvSpPr>
          <p:spPr bwMode="auto">
            <a:xfrm>
              <a:off x="432" y="1508"/>
              <a:ext cx="1632" cy="1324"/>
            </a:xfrm>
            <a:prstGeom prst="rect">
              <a:avLst/>
            </a:prstGeom>
            <a:solidFill>
              <a:srgbClr val="FFFF00"/>
            </a:solidFill>
            <a:ln w="38100" cmpd="dbl">
              <a:solidFill>
                <a:srgbClr val="000066"/>
              </a:solidFill>
              <a:miter lim="800000"/>
              <a:headEnd/>
              <a:tailEnd/>
            </a:ln>
          </p:spPr>
          <p:txBody>
            <a:bodyPr wrap="none" anchor="ctr"/>
            <a:lstStyle/>
            <a:p>
              <a:endParaRPr lang="en-US">
                <a:latin typeface="Arial Narrow" pitchFamily="34" charset="0"/>
              </a:endParaRPr>
            </a:p>
          </p:txBody>
        </p:sp>
        <p:sp>
          <p:nvSpPr>
            <p:cNvPr id="8208" name="Line 24"/>
            <p:cNvSpPr>
              <a:spLocks noChangeShapeType="1"/>
            </p:cNvSpPr>
            <p:nvPr/>
          </p:nvSpPr>
          <p:spPr bwMode="auto">
            <a:xfrm>
              <a:off x="2064" y="1632"/>
              <a:ext cx="192" cy="0"/>
            </a:xfrm>
            <a:prstGeom prst="line">
              <a:avLst/>
            </a:prstGeom>
            <a:noFill/>
            <a:ln w="38100">
              <a:solidFill>
                <a:schemeClr val="tx1"/>
              </a:solidFill>
              <a:round/>
              <a:headEnd/>
              <a:tailEnd type="triangle" w="med" len="med"/>
            </a:ln>
          </p:spPr>
          <p:txBody>
            <a:bodyPr/>
            <a:lstStyle/>
            <a:p>
              <a:endParaRPr lang="en-US"/>
            </a:p>
          </p:txBody>
        </p:sp>
        <p:sp>
          <p:nvSpPr>
            <p:cNvPr id="497689" name="Text Box 25"/>
            <p:cNvSpPr txBox="1">
              <a:spLocks noChangeArrowheads="1"/>
            </p:cNvSpPr>
            <p:nvPr/>
          </p:nvSpPr>
          <p:spPr bwMode="auto">
            <a:xfrm>
              <a:off x="512" y="1843"/>
              <a:ext cx="1488" cy="582"/>
            </a:xfrm>
            <a:prstGeom prst="rect">
              <a:avLst/>
            </a:prstGeom>
            <a:noFill/>
            <a:ln w="9525">
              <a:noFill/>
              <a:miter lim="800000"/>
              <a:headEnd/>
              <a:tailEnd/>
            </a:ln>
            <a:effectLst/>
          </p:spPr>
          <p:txBody>
            <a:bodyPr>
              <a:spAutoFit/>
            </a:bodyPr>
            <a:lstStyle/>
            <a:p>
              <a:pPr algn="ctr">
                <a:spcBef>
                  <a:spcPct val="50000"/>
                </a:spcBef>
                <a:defRPr/>
              </a:pPr>
              <a:r>
                <a:rPr lang="af-ZA" sz="1800" b="1" dirty="0">
                  <a:solidFill>
                    <a:srgbClr val="003300"/>
                  </a:solidFill>
                  <a:effectLst>
                    <a:outerShdw blurRad="38100" dist="38100" dir="2700000" algn="tl">
                      <a:srgbClr val="C0C0C0"/>
                    </a:outerShdw>
                  </a:effectLst>
                  <a:latin typeface="Arial Narrow" pitchFamily="34" charset="0"/>
                </a:rPr>
                <a:t>INFRASTRUKTUR DAN SUPRASTRUKTUR POLITIK DI INDONESIA</a:t>
              </a:r>
              <a:endParaRPr lang="en-US" sz="1800" b="1" dirty="0">
                <a:solidFill>
                  <a:srgbClr val="003300"/>
                </a:solidFill>
                <a:effectLst>
                  <a:outerShdw blurRad="38100" dist="38100" dir="2700000" algn="tl">
                    <a:srgbClr val="C0C0C0"/>
                  </a:outerShdw>
                </a:effectLst>
                <a:latin typeface="Arial Narrow" pitchFamily="34" charset="0"/>
              </a:endParaRPr>
            </a:p>
          </p:txBody>
        </p:sp>
        <p:grpSp>
          <p:nvGrpSpPr>
            <p:cNvPr id="8210" name="Group 26"/>
            <p:cNvGrpSpPr>
              <a:grpSpLocks/>
            </p:cNvGrpSpPr>
            <p:nvPr/>
          </p:nvGrpSpPr>
          <p:grpSpPr bwMode="auto">
            <a:xfrm>
              <a:off x="2240" y="2880"/>
              <a:ext cx="1296" cy="428"/>
              <a:chOff x="1632" y="2784"/>
              <a:chExt cx="1440" cy="264"/>
            </a:xfrm>
          </p:grpSpPr>
          <p:sp>
            <p:nvSpPr>
              <p:cNvPr id="8230" name="Rectangle 27"/>
              <p:cNvSpPr>
                <a:spLocks noChangeArrowheads="1"/>
              </p:cNvSpPr>
              <p:nvPr/>
            </p:nvSpPr>
            <p:spPr bwMode="auto">
              <a:xfrm>
                <a:off x="1632" y="2784"/>
                <a:ext cx="1440" cy="264"/>
              </a:xfrm>
              <a:prstGeom prst="rect">
                <a:avLst/>
              </a:prstGeom>
              <a:solidFill>
                <a:srgbClr val="0000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692" name="Text Box 28"/>
              <p:cNvSpPr txBox="1">
                <a:spLocks noChangeArrowheads="1"/>
              </p:cNvSpPr>
              <p:nvPr/>
            </p:nvSpPr>
            <p:spPr bwMode="auto">
              <a:xfrm>
                <a:off x="1680" y="2859"/>
                <a:ext cx="1344" cy="144"/>
              </a:xfrm>
              <a:prstGeom prst="rect">
                <a:avLst/>
              </a:prstGeom>
              <a:solidFill>
                <a:srgbClr val="000099"/>
              </a:solidFill>
              <a:ln w="9525">
                <a:noFill/>
                <a:miter lim="800000"/>
                <a:headEnd/>
                <a:tailEnd/>
              </a:ln>
              <a:effectLst/>
            </p:spPr>
            <p:txBody>
              <a:bodyPr>
                <a:spAutoFit/>
              </a:bodyPr>
              <a:lstStyle/>
              <a:p>
                <a:pPr algn="ctr" eaLnBrk="1" hangingPunct="1">
                  <a:spcBef>
                    <a:spcPct val="50000"/>
                  </a:spcBef>
                  <a:defRPr/>
                </a:pPr>
                <a:r>
                  <a:rPr lang="en-US" sz="1800" b="1" dirty="0" err="1">
                    <a:solidFill>
                      <a:schemeClr val="bg1"/>
                    </a:solidFill>
                    <a:effectLst>
                      <a:outerShdw blurRad="38100" dist="38100" dir="2700000" algn="tl">
                        <a:srgbClr val="000000"/>
                      </a:outerShdw>
                    </a:effectLst>
                    <a:latin typeface="Arial Narrow" pitchFamily="34" charset="0"/>
                  </a:rPr>
                  <a:t>Infrastruktur</a:t>
                </a:r>
                <a:r>
                  <a:rPr lang="en-US" sz="1800" b="1" dirty="0">
                    <a:solidFill>
                      <a:schemeClr val="bg1"/>
                    </a:solidFill>
                    <a:effectLst>
                      <a:outerShdw blurRad="38100" dist="38100" dir="2700000" algn="tl">
                        <a:srgbClr val="000000"/>
                      </a:outerShdw>
                    </a:effectLst>
                    <a:latin typeface="Arial Narrow" pitchFamily="34" charset="0"/>
                  </a:rPr>
                  <a:t> </a:t>
                </a:r>
                <a:r>
                  <a:rPr lang="en-US" sz="1800" b="1" dirty="0" err="1">
                    <a:solidFill>
                      <a:schemeClr val="bg1"/>
                    </a:solidFill>
                    <a:effectLst>
                      <a:outerShdw blurRad="38100" dist="38100" dir="2700000" algn="tl">
                        <a:srgbClr val="000000"/>
                      </a:outerShdw>
                    </a:effectLst>
                    <a:latin typeface="Arial Narrow" pitchFamily="34" charset="0"/>
                  </a:rPr>
                  <a:t>Politik</a:t>
                </a:r>
                <a:endParaRPr lang="en-US" sz="1800" b="1" dirty="0">
                  <a:solidFill>
                    <a:schemeClr val="bg1"/>
                  </a:solidFill>
                  <a:effectLst>
                    <a:outerShdw blurRad="38100" dist="38100" dir="2700000" algn="tl">
                      <a:srgbClr val="000000"/>
                    </a:outerShdw>
                  </a:effectLst>
                  <a:latin typeface="Arial Narrow" pitchFamily="34" charset="0"/>
                </a:endParaRPr>
              </a:p>
            </p:txBody>
          </p:sp>
        </p:grpSp>
        <p:grpSp>
          <p:nvGrpSpPr>
            <p:cNvPr id="8211" name="Group 29"/>
            <p:cNvGrpSpPr>
              <a:grpSpLocks/>
            </p:cNvGrpSpPr>
            <p:nvPr/>
          </p:nvGrpSpPr>
          <p:grpSpPr bwMode="auto">
            <a:xfrm>
              <a:off x="2240" y="3408"/>
              <a:ext cx="1296" cy="451"/>
              <a:chOff x="1632" y="2784"/>
              <a:chExt cx="1440" cy="264"/>
            </a:xfrm>
          </p:grpSpPr>
          <p:sp>
            <p:nvSpPr>
              <p:cNvPr id="8228" name="Rectangle 30"/>
              <p:cNvSpPr>
                <a:spLocks noChangeArrowheads="1"/>
              </p:cNvSpPr>
              <p:nvPr/>
            </p:nvSpPr>
            <p:spPr bwMode="auto">
              <a:xfrm>
                <a:off x="1632" y="2784"/>
                <a:ext cx="1440" cy="264"/>
              </a:xfrm>
              <a:prstGeom prst="rect">
                <a:avLst/>
              </a:prstGeom>
              <a:solidFill>
                <a:srgbClr val="0000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695" name="Text Box 31"/>
              <p:cNvSpPr txBox="1">
                <a:spLocks noChangeArrowheads="1"/>
              </p:cNvSpPr>
              <p:nvPr/>
            </p:nvSpPr>
            <p:spPr bwMode="auto">
              <a:xfrm>
                <a:off x="1680" y="2784"/>
                <a:ext cx="1344" cy="238"/>
              </a:xfrm>
              <a:prstGeom prst="rect">
                <a:avLst/>
              </a:prstGeom>
              <a:solidFill>
                <a:srgbClr val="000099"/>
              </a:solidFill>
              <a:ln w="9525">
                <a:noFill/>
                <a:miter lim="800000"/>
                <a:headEnd/>
                <a:tailEnd/>
              </a:ln>
              <a:effectLst/>
            </p:spPr>
            <p:txBody>
              <a:bodyPr>
                <a:spAutoFit/>
              </a:bodyPr>
              <a:lstStyle/>
              <a:p>
                <a:pPr algn="ctr" eaLnBrk="1" hangingPunct="1">
                  <a:spcBef>
                    <a:spcPct val="50000"/>
                  </a:spcBef>
                  <a:defRPr/>
                </a:pPr>
                <a:r>
                  <a:rPr lang="en-US" sz="1800" b="1">
                    <a:solidFill>
                      <a:schemeClr val="bg1"/>
                    </a:solidFill>
                    <a:effectLst>
                      <a:outerShdw blurRad="38100" dist="38100" dir="2700000" algn="tl">
                        <a:srgbClr val="000000"/>
                      </a:outerShdw>
                    </a:effectLst>
                    <a:latin typeface="Arial Narrow" pitchFamily="34" charset="0"/>
                  </a:rPr>
                  <a:t>Suprastruktur Politik</a:t>
                </a:r>
              </a:p>
            </p:txBody>
          </p:sp>
        </p:grpSp>
        <p:sp>
          <p:nvSpPr>
            <p:cNvPr id="8212" name="Line 33"/>
            <p:cNvSpPr>
              <a:spLocks noChangeShapeType="1"/>
            </p:cNvSpPr>
            <p:nvPr/>
          </p:nvSpPr>
          <p:spPr bwMode="auto">
            <a:xfrm flipH="1">
              <a:off x="1996" y="3120"/>
              <a:ext cx="4" cy="496"/>
            </a:xfrm>
            <a:prstGeom prst="line">
              <a:avLst/>
            </a:prstGeom>
            <a:noFill/>
            <a:ln w="38100">
              <a:solidFill>
                <a:schemeClr val="tx1"/>
              </a:solidFill>
              <a:round/>
              <a:headEnd/>
              <a:tailEnd/>
            </a:ln>
          </p:spPr>
          <p:txBody>
            <a:bodyPr/>
            <a:lstStyle/>
            <a:p>
              <a:endParaRPr lang="en-US"/>
            </a:p>
          </p:txBody>
        </p:sp>
        <p:sp>
          <p:nvSpPr>
            <p:cNvPr id="8213" name="Line 34"/>
            <p:cNvSpPr>
              <a:spLocks noChangeShapeType="1"/>
            </p:cNvSpPr>
            <p:nvPr/>
          </p:nvSpPr>
          <p:spPr bwMode="auto">
            <a:xfrm>
              <a:off x="2000" y="3120"/>
              <a:ext cx="192" cy="0"/>
            </a:xfrm>
            <a:prstGeom prst="line">
              <a:avLst/>
            </a:prstGeom>
            <a:noFill/>
            <a:ln w="38100">
              <a:solidFill>
                <a:schemeClr val="tx1"/>
              </a:solidFill>
              <a:round/>
              <a:headEnd/>
              <a:tailEnd type="triangle" w="med" len="med"/>
            </a:ln>
          </p:spPr>
          <p:txBody>
            <a:bodyPr/>
            <a:lstStyle/>
            <a:p>
              <a:endParaRPr lang="en-US"/>
            </a:p>
          </p:txBody>
        </p:sp>
        <p:sp>
          <p:nvSpPr>
            <p:cNvPr id="8214" name="Line 35"/>
            <p:cNvSpPr>
              <a:spLocks noChangeShapeType="1"/>
            </p:cNvSpPr>
            <p:nvPr/>
          </p:nvSpPr>
          <p:spPr bwMode="auto">
            <a:xfrm>
              <a:off x="2000" y="3600"/>
              <a:ext cx="192" cy="0"/>
            </a:xfrm>
            <a:prstGeom prst="line">
              <a:avLst/>
            </a:prstGeom>
            <a:noFill/>
            <a:ln w="38100">
              <a:solidFill>
                <a:schemeClr val="tx1"/>
              </a:solidFill>
              <a:round/>
              <a:headEnd/>
              <a:tailEnd type="triangle" w="med" len="med"/>
            </a:ln>
          </p:spPr>
          <p:txBody>
            <a:bodyPr/>
            <a:lstStyle/>
            <a:p>
              <a:endParaRPr lang="en-US"/>
            </a:p>
          </p:txBody>
        </p:sp>
        <p:sp>
          <p:nvSpPr>
            <p:cNvPr id="8215" name="Line 39"/>
            <p:cNvSpPr>
              <a:spLocks noChangeShapeType="1"/>
            </p:cNvSpPr>
            <p:nvPr/>
          </p:nvSpPr>
          <p:spPr bwMode="auto">
            <a:xfrm>
              <a:off x="2072" y="2120"/>
              <a:ext cx="192" cy="0"/>
            </a:xfrm>
            <a:prstGeom prst="line">
              <a:avLst/>
            </a:prstGeom>
            <a:noFill/>
            <a:ln w="38100">
              <a:solidFill>
                <a:schemeClr val="tx1"/>
              </a:solidFill>
              <a:round/>
              <a:headEnd/>
              <a:tailEnd type="triangle" w="med" len="med"/>
            </a:ln>
          </p:spPr>
          <p:txBody>
            <a:bodyPr/>
            <a:lstStyle/>
            <a:p>
              <a:endParaRPr lang="en-US"/>
            </a:p>
          </p:txBody>
        </p:sp>
        <p:grpSp>
          <p:nvGrpSpPr>
            <p:cNvPr id="8216" name="Group 53"/>
            <p:cNvGrpSpPr>
              <a:grpSpLocks/>
            </p:cNvGrpSpPr>
            <p:nvPr/>
          </p:nvGrpSpPr>
          <p:grpSpPr bwMode="auto">
            <a:xfrm>
              <a:off x="3728" y="2448"/>
              <a:ext cx="1632" cy="1248"/>
              <a:chOff x="3792" y="2496"/>
              <a:chExt cx="1632" cy="1248"/>
            </a:xfrm>
          </p:grpSpPr>
          <p:sp>
            <p:nvSpPr>
              <p:cNvPr id="8218" name="Rectangle 41"/>
              <p:cNvSpPr>
                <a:spLocks noChangeArrowheads="1"/>
              </p:cNvSpPr>
              <p:nvPr/>
            </p:nvSpPr>
            <p:spPr bwMode="auto">
              <a:xfrm>
                <a:off x="3792" y="2496"/>
                <a:ext cx="1632" cy="288"/>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706" name="Text Box 42"/>
              <p:cNvSpPr txBox="1">
                <a:spLocks noChangeArrowheads="1"/>
              </p:cNvSpPr>
              <p:nvPr/>
            </p:nvSpPr>
            <p:spPr bwMode="auto">
              <a:xfrm>
                <a:off x="3846" y="2496"/>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Pasca Kemerdekaan</a:t>
                </a:r>
              </a:p>
            </p:txBody>
          </p:sp>
          <p:sp>
            <p:nvSpPr>
              <p:cNvPr id="8220" name="Rectangle 44"/>
              <p:cNvSpPr>
                <a:spLocks noChangeArrowheads="1"/>
              </p:cNvSpPr>
              <p:nvPr/>
            </p:nvSpPr>
            <p:spPr bwMode="auto">
              <a:xfrm>
                <a:off x="3792" y="2784"/>
                <a:ext cx="1632"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709" name="Text Box 45"/>
              <p:cNvSpPr txBox="1">
                <a:spLocks noChangeArrowheads="1"/>
              </p:cNvSpPr>
              <p:nvPr/>
            </p:nvSpPr>
            <p:spPr bwMode="auto">
              <a:xfrm>
                <a:off x="3846" y="2784"/>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Kel. Kepentingan</a:t>
                </a:r>
              </a:p>
            </p:txBody>
          </p:sp>
          <p:sp>
            <p:nvSpPr>
              <p:cNvPr id="8222" name="Rectangle 47"/>
              <p:cNvSpPr>
                <a:spLocks noChangeArrowheads="1"/>
              </p:cNvSpPr>
              <p:nvPr/>
            </p:nvSpPr>
            <p:spPr bwMode="auto">
              <a:xfrm>
                <a:off x="3792" y="3024"/>
                <a:ext cx="1632"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712" name="Text Box 48"/>
              <p:cNvSpPr txBox="1">
                <a:spLocks noChangeArrowheads="1"/>
              </p:cNvSpPr>
              <p:nvPr/>
            </p:nvSpPr>
            <p:spPr bwMode="auto">
              <a:xfrm>
                <a:off x="3840" y="3024"/>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Kel. Penekan</a:t>
                </a:r>
              </a:p>
            </p:txBody>
          </p:sp>
          <p:sp>
            <p:nvSpPr>
              <p:cNvPr id="8224" name="Rectangle 49"/>
              <p:cNvSpPr>
                <a:spLocks noChangeArrowheads="1"/>
              </p:cNvSpPr>
              <p:nvPr/>
            </p:nvSpPr>
            <p:spPr bwMode="auto">
              <a:xfrm>
                <a:off x="3792" y="3264"/>
                <a:ext cx="1632"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714" name="Text Box 50"/>
              <p:cNvSpPr txBox="1">
                <a:spLocks noChangeArrowheads="1"/>
              </p:cNvSpPr>
              <p:nvPr/>
            </p:nvSpPr>
            <p:spPr bwMode="auto">
              <a:xfrm>
                <a:off x="3840" y="3264"/>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Media Komunikasi</a:t>
                </a:r>
              </a:p>
            </p:txBody>
          </p:sp>
          <p:sp>
            <p:nvSpPr>
              <p:cNvPr id="8226" name="Rectangle 51"/>
              <p:cNvSpPr>
                <a:spLocks noChangeArrowheads="1"/>
              </p:cNvSpPr>
              <p:nvPr/>
            </p:nvSpPr>
            <p:spPr bwMode="auto">
              <a:xfrm>
                <a:off x="3792" y="3504"/>
                <a:ext cx="1632" cy="240"/>
              </a:xfrm>
              <a:prstGeom prst="rect">
                <a:avLst/>
              </a:prstGeom>
              <a:solidFill>
                <a:srgbClr val="66FF99"/>
              </a:solidFill>
              <a:ln w="9525">
                <a:solidFill>
                  <a:schemeClr val="tx1"/>
                </a:solidFill>
                <a:miter lim="800000"/>
                <a:headEnd/>
                <a:tailEnd/>
              </a:ln>
            </p:spPr>
            <p:txBody>
              <a:bodyPr wrap="none" anchor="ctr"/>
              <a:lstStyle/>
              <a:p>
                <a:endParaRPr lang="en-US">
                  <a:latin typeface="Arial Narrow" pitchFamily="34" charset="0"/>
                </a:endParaRPr>
              </a:p>
            </p:txBody>
          </p:sp>
          <p:sp>
            <p:nvSpPr>
              <p:cNvPr id="497716" name="Text Box 52"/>
              <p:cNvSpPr txBox="1">
                <a:spLocks noChangeArrowheads="1"/>
              </p:cNvSpPr>
              <p:nvPr/>
            </p:nvSpPr>
            <p:spPr bwMode="auto">
              <a:xfrm>
                <a:off x="3840" y="3504"/>
                <a:ext cx="1524" cy="231"/>
              </a:xfrm>
              <a:prstGeom prst="rect">
                <a:avLst/>
              </a:prstGeom>
              <a:noFill/>
              <a:ln w="9525">
                <a:noFill/>
                <a:miter lim="800000"/>
                <a:headEnd/>
                <a:tailEnd/>
              </a:ln>
              <a:effectLst/>
            </p:spPr>
            <p:txBody>
              <a:bodyPr>
                <a:spAutoFit/>
              </a:bodyPr>
              <a:lstStyle/>
              <a:p>
                <a:pPr algn="ctr" eaLnBrk="1" hangingPunct="1">
                  <a:spcBef>
                    <a:spcPct val="50000"/>
                  </a:spcBef>
                  <a:defRPr/>
                </a:pPr>
                <a:r>
                  <a:rPr lang="en-US" sz="1800" b="1">
                    <a:solidFill>
                      <a:srgbClr val="003300"/>
                    </a:solidFill>
                    <a:effectLst>
                      <a:outerShdw blurRad="38100" dist="38100" dir="2700000" algn="tl">
                        <a:srgbClr val="C0C0C0"/>
                      </a:outerShdw>
                    </a:effectLst>
                    <a:latin typeface="Arial Narrow" pitchFamily="34" charset="0"/>
                  </a:rPr>
                  <a:t>Tokoh Politik</a:t>
                </a:r>
              </a:p>
            </p:txBody>
          </p:sp>
        </p:grpSp>
        <p:sp>
          <p:nvSpPr>
            <p:cNvPr id="8217" name="Line 54"/>
            <p:cNvSpPr>
              <a:spLocks noChangeShapeType="1"/>
            </p:cNvSpPr>
            <p:nvPr/>
          </p:nvSpPr>
          <p:spPr bwMode="auto">
            <a:xfrm>
              <a:off x="3536" y="3072"/>
              <a:ext cx="192" cy="0"/>
            </a:xfrm>
            <a:prstGeom prst="line">
              <a:avLst/>
            </a:prstGeom>
            <a:noFill/>
            <a:ln w="38100">
              <a:solidFill>
                <a:schemeClr val="tx1"/>
              </a:solidFill>
              <a:round/>
              <a:headEnd/>
              <a:tailEnd type="triangle" w="med" len="med"/>
            </a:ln>
          </p:spPr>
          <p:txBody>
            <a:bodyPr/>
            <a:lstStyle/>
            <a:p>
              <a:endParaRPr lang="en-US"/>
            </a:p>
          </p:txBody>
        </p:sp>
      </p:grpSp>
    </p:spTree>
  </p:cSld>
  <p:clrMapOvr>
    <a:masterClrMapping/>
  </p:clrMapOvr>
  <p:transition spd="slow">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457200" y="76200"/>
            <a:ext cx="7924800" cy="523875"/>
          </a:xfrm>
          <a:prstGeom prst="rect">
            <a:avLst/>
          </a:prstGeom>
          <a:noFill/>
          <a:ln w="9525">
            <a:noFill/>
            <a:miter lim="800000"/>
            <a:headEnd/>
            <a:tailEnd/>
          </a:ln>
        </p:spPr>
        <p:txBody>
          <a:bodyPr>
            <a:spAutoFit/>
          </a:bodyPr>
          <a:lstStyle/>
          <a:p>
            <a:pPr>
              <a:spcBef>
                <a:spcPct val="50000"/>
              </a:spcBef>
            </a:pPr>
            <a:r>
              <a:rPr lang="en-US" sz="2800" b="1">
                <a:solidFill>
                  <a:srgbClr val="FFFF66"/>
                </a:solidFill>
                <a:latin typeface="Arial Narrow" pitchFamily="34" charset="0"/>
              </a:rPr>
              <a:t>C). SISTEM POLITIK NEGARA REPUBLIK INDONESIA</a:t>
            </a:r>
          </a:p>
        </p:txBody>
      </p:sp>
      <p:graphicFrame>
        <p:nvGraphicFramePr>
          <p:cNvPr id="574570" name="Group 106"/>
          <p:cNvGraphicFramePr>
            <a:graphicFrameLocks noGrp="1"/>
          </p:cNvGraphicFramePr>
          <p:nvPr>
            <p:ph/>
          </p:nvPr>
        </p:nvGraphicFramePr>
        <p:xfrm>
          <a:off x="152400" y="685800"/>
          <a:ext cx="8763000" cy="6039796"/>
        </p:xfrm>
        <a:graphic>
          <a:graphicData uri="http://schemas.openxmlformats.org/drawingml/2006/table">
            <a:tbl>
              <a:tblPr/>
              <a:tblGrid>
                <a:gridCol w="549426"/>
                <a:gridCol w="1787374"/>
                <a:gridCol w="6426200"/>
              </a:tblGrid>
              <a:tr h="72287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No</a:t>
                      </a:r>
                      <a:endParaRPr kumimoji="0" lang="sv-SE" sz="19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Faktor Yang Mempengaruhi</a:t>
                      </a:r>
                      <a:endParaRPr kumimoji="0" lang="sv-SE" sz="19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Uraian / Keterangan</a:t>
                      </a:r>
                      <a:endParaRPr kumimoji="0" lang="sv-SE" sz="19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65932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1.</a:t>
                      </a:r>
                      <a:endParaRPr kumimoji="0" lang="sv-SE" sz="19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Latar Belakang Sejarah</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Bangsa Indonesia harus menghadapi kolonial Belanda dan bala tentara Jepang untuk mewujudkan Proklamasi Kemerdekaan 17 Agustus 1945. Pasca proklamasi kemerdekaan, para pemimpin Indonesia terlibat dalam proses politik dengan mencari format berdasarkan demokrasi Pancasila. </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3753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2.</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Kondisi Sosiologis</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Masyarakat Indonesia yang multi agama, ras dan antar Golongan telah dipersatukan dalam kesatuan politik dengan semboyan Bhinneka Tunggal Ika. Dengan demikian, upaya saling menghormati dan kerja sama dalam membangun kerukunan hidup penting untuk ditegakkan.</a:t>
                      </a:r>
                      <a:endParaRPr kumimoji="0" lang="sv-SE" sz="19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7147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3.</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900" b="1" i="0" u="none" strike="noStrike" cap="none" normalizeH="0" baseline="0" smtClean="0">
                          <a:ln>
                            <a:noFill/>
                          </a:ln>
                          <a:solidFill>
                            <a:srgbClr val="000000"/>
                          </a:solidFill>
                          <a:effectLst/>
                          <a:latin typeface="Arial Narrow" pitchFamily="34" charset="0"/>
                          <a:cs typeface="Times New Roman" pitchFamily="18" charset="0"/>
                        </a:rPr>
                        <a:t>Kondisi Kultural/ Budaya</a:t>
                      </a:r>
                      <a:endParaRPr kumimoji="0" lang="sv-SE" sz="1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1900" b="1" i="0" u="none" strike="noStrike" cap="none" normalizeH="0" baseline="0" dirty="0" smtClean="0">
                          <a:ln>
                            <a:noFill/>
                          </a:ln>
                          <a:solidFill>
                            <a:srgbClr val="000000"/>
                          </a:solidFill>
                          <a:effectLst/>
                          <a:latin typeface="Arial Narrow" pitchFamily="34" charset="0"/>
                          <a:cs typeface="Times New Roman" pitchFamily="18" charset="0"/>
                        </a:rPr>
                        <a:t>Negara Kesatuan Republik Indonesia dibangun atas dasar sendi-sendi multi kultural. Bangsa Indonesia memiliki semangat untuk selalu </a:t>
                      </a:r>
                      <a:r>
                        <a:rPr kumimoji="0" lang="sv-SE" sz="1900" b="1" i="0" u="none" strike="noStrike" cap="none" normalizeH="0" baseline="0" dirty="0" smtClean="0">
                          <a:ln>
                            <a:noFill/>
                          </a:ln>
                          <a:solidFill>
                            <a:srgbClr val="000000"/>
                          </a:solidFill>
                          <a:effectLst/>
                          <a:latin typeface="Arial Narrow" pitchFamily="34" charset="0"/>
                          <a:cs typeface="Times New Roman" pitchFamily="18" charset="0"/>
                        </a:rPr>
                        <a:t>menjunjung tinggi persatuan dan kesatuan, serta rela berkorban untuk bangsa dan negaranya. Budaya musyawarah, toleransi, dan saling menghormati telah diwariskan kepada calon-calon pemimpin melalui jalur-jalur pendidikan formal, in-formal, maupun nor-formal.</a:t>
                      </a:r>
                      <a:endParaRPr kumimoji="0" lang="sv-SE" sz="19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6624" name="Group 112"/>
          <p:cNvGraphicFramePr>
            <a:graphicFrameLocks noGrp="1"/>
          </p:cNvGraphicFramePr>
          <p:nvPr>
            <p:ph/>
          </p:nvPr>
        </p:nvGraphicFramePr>
        <p:xfrm>
          <a:off x="228600" y="228600"/>
          <a:ext cx="8686799" cy="6400802"/>
        </p:xfrm>
        <a:graphic>
          <a:graphicData uri="http://schemas.openxmlformats.org/drawingml/2006/table">
            <a:tbl>
              <a:tblPr/>
              <a:tblGrid>
                <a:gridCol w="417635"/>
                <a:gridCol w="1419957"/>
                <a:gridCol w="6849207"/>
              </a:tblGrid>
              <a:tr h="1645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4.</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Kondisi Psycho-Sosial / Kejiwaan masyarakat</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Bangsa Indonesia, sebelum menjadikan Pancasila sebagai dasar negara selalu dapat dipecah belah oleh bangsa lain. Dengan semangat rela berkorban dan cinta tanah air bangsa Indonesia mampu sejajar dengan bangsa-bangsa lain di dunia. Bangsa Indonesia sangat menentang segala mecam bentuk penjajahan.</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1645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5.</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4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Pedoman Filsafat</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4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rgbClr val="000000"/>
                          </a:solidFill>
                          <a:effectLst/>
                          <a:latin typeface="Arial Narrow" pitchFamily="34" charset="0"/>
                          <a:cs typeface="Times New Roman" pitchFamily="18" charset="0"/>
                        </a:rPr>
                        <a:t>Pancasila dalam sistem politik Indonesia, telah dijadikan dasar dan motivasi dalam segala sikap, tingkah laku dan perbuatan dalam hidup bermasyarakat, berbangsa dan bernegara untuk mencapai tujuan nasionalnya sebagaimana terkandung di dalam Pembukaan UUD 1945.</a:t>
                      </a:r>
                      <a:endParaRPr kumimoji="0" lang="af-ZA"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4000"/>
                      </a:schemeClr>
                    </a:solidFill>
                  </a:tcPr>
                </a:tc>
              </a:tr>
              <a:tr h="164534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6.</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Paham atau Ideologi yang diterapkan</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Ideologi negara Indonesia yang berdasarkan Pancasila, akan selalu dikaitkan dengan proses politik dalam pengaturan penyelengga-raan pemerintahan negara yang meliputi bidang ideologi, politik, ekonomi, sosial budaya dan pertahanan keamanan. Dalam struktur politik, Pancasila menjadi sumber segala sumber hukum.</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50000"/>
                      </a:srgbClr>
                    </a:solidFill>
                  </a:tcPr>
                </a:tc>
              </a:tr>
              <a:tr h="146478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7.</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Pedoman Konstitusi dan Hukum</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dirty="0" smtClean="0">
                          <a:ln>
                            <a:noFill/>
                          </a:ln>
                          <a:solidFill>
                            <a:srgbClr val="000000"/>
                          </a:solidFill>
                          <a:effectLst/>
                          <a:latin typeface="Arial Narrow" pitchFamily="34" charset="0"/>
                          <a:cs typeface="Times New Roman" pitchFamily="18" charset="0"/>
                        </a:rPr>
                        <a:t>Sejak pemilu 2004, presiden dipilih oleh rakyat sehingga tanggung jawabnya kepada rakyat. Lembaga negara, terdiri dari ; MPR, Presiden, DPR, Badan Pengawas Keuangan (BPK), dan Mahkamah Agung.</a:t>
                      </a:r>
                      <a:endParaRPr kumimoji="0" lang="sv-SE"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46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4"/>
          <p:cNvSpPr txBox="1">
            <a:spLocks noChangeArrowheads="1"/>
          </p:cNvSpPr>
          <p:nvPr/>
        </p:nvSpPr>
        <p:spPr bwMode="auto">
          <a:xfrm>
            <a:off x="685800" y="1066800"/>
            <a:ext cx="8077200" cy="4462463"/>
          </a:xfrm>
          <a:prstGeom prst="rect">
            <a:avLst/>
          </a:prstGeom>
          <a:solidFill>
            <a:schemeClr val="tx1">
              <a:lumMod val="95000"/>
              <a:lumOff val="5000"/>
              <a:alpha val="57000"/>
            </a:schemeClr>
          </a:solidFill>
          <a:ln w="9525">
            <a:noFill/>
            <a:miter lim="800000"/>
            <a:headEnd/>
            <a:tailEnd/>
          </a:ln>
        </p:spPr>
        <p:txBody>
          <a:bodyPr>
            <a:spAutoFit/>
          </a:bodyPr>
          <a:lstStyle/>
          <a:p>
            <a:pPr marL="338138" indent="-338138">
              <a:defRPr/>
            </a:pPr>
            <a:r>
              <a:rPr lang="sv-SE" b="1" dirty="0">
                <a:solidFill>
                  <a:srgbClr val="FFFF00"/>
                </a:solidFill>
                <a:effectLst>
                  <a:outerShdw blurRad="38100" dist="38100" dir="2700000" algn="tl">
                    <a:srgbClr val="000000">
                      <a:alpha val="43137"/>
                    </a:srgbClr>
                  </a:outerShdw>
                </a:effectLst>
                <a:latin typeface="Arial Narrow" pitchFamily="34" charset="0"/>
              </a:rPr>
              <a:t>DEMOKRASI DI INDONESIA DENGAN SISTEM DEMOKRASI </a:t>
            </a:r>
          </a:p>
          <a:p>
            <a:pPr marL="338138" indent="-338138">
              <a:spcAft>
                <a:spcPct val="25000"/>
              </a:spcAft>
              <a:defRPr/>
            </a:pPr>
            <a:r>
              <a:rPr lang="sv-SE" b="1" dirty="0">
                <a:solidFill>
                  <a:srgbClr val="FFFF00"/>
                </a:solidFill>
                <a:effectLst>
                  <a:outerShdw blurRad="38100" dist="38100" dir="2700000" algn="tl">
                    <a:srgbClr val="000000">
                      <a:alpha val="43137"/>
                    </a:srgbClr>
                  </a:outerShdw>
                </a:effectLst>
                <a:latin typeface="Arial Narrow" pitchFamily="34" charset="0"/>
              </a:rPr>
              <a:t>PANCASILA DENGAN PRINSIP :</a:t>
            </a:r>
          </a:p>
          <a:p>
            <a:pPr marL="338138" indent="-338138">
              <a:spcAft>
                <a:spcPct val="25000"/>
              </a:spcAft>
              <a:defRPr/>
            </a:pPr>
            <a:endParaRPr lang="sv-SE" b="1" dirty="0">
              <a:solidFill>
                <a:schemeClr val="tx1">
                  <a:lumMod val="95000"/>
                  <a:lumOff val="5000"/>
                </a:schemeClr>
              </a:solidFill>
              <a:latin typeface="Arial Narrow" pitchFamily="34" charset="0"/>
            </a:endParaRPr>
          </a:p>
          <a:p>
            <a:pPr marL="338138" indent="-338138">
              <a:spcAft>
                <a:spcPct val="20000"/>
              </a:spcAft>
              <a:defRPr/>
            </a:pPr>
            <a:r>
              <a:rPr lang="sv-SE" sz="2000" b="1" dirty="0">
                <a:solidFill>
                  <a:schemeClr val="bg1"/>
                </a:solidFill>
                <a:latin typeface="Arial Narrow" pitchFamily="34" charset="0"/>
              </a:rPr>
              <a:t>a. Harus berdasarkan Pancasila sebagaimana disebut di dalam Pembukaan UUD 1945, serta penjabarannya dalam Batang Tubuh dan Penjelasan UUD 1945.</a:t>
            </a:r>
          </a:p>
          <a:p>
            <a:pPr marL="338138" indent="-338138">
              <a:spcAft>
                <a:spcPct val="20000"/>
              </a:spcAft>
              <a:defRPr/>
            </a:pPr>
            <a:r>
              <a:rPr lang="sv-SE" sz="2000" b="1" dirty="0">
                <a:solidFill>
                  <a:schemeClr val="bg1"/>
                </a:solidFill>
                <a:latin typeface="Arial Narrow" pitchFamily="34" charset="0"/>
              </a:rPr>
              <a:t>b.	Menghargai dan melindungi hak-hak asasi manusia.</a:t>
            </a:r>
          </a:p>
          <a:p>
            <a:pPr marL="338138" indent="-338138">
              <a:spcAft>
                <a:spcPct val="20000"/>
              </a:spcAft>
              <a:defRPr/>
            </a:pPr>
            <a:r>
              <a:rPr lang="sv-SE" sz="2000" b="1" dirty="0">
                <a:solidFill>
                  <a:schemeClr val="bg1"/>
                </a:solidFill>
                <a:latin typeface="Arial Narrow" pitchFamily="34" charset="0"/>
              </a:rPr>
              <a:t>c.	Dalam ketatanegaraan, harus berdasar atas kelembagaan yang diharapkan segala sesuatunya dapat diselesaikan melalui saluran-saluran tertentu sesuai  UUD 1945.</a:t>
            </a:r>
          </a:p>
          <a:p>
            <a:pPr marL="338138" indent="-338138">
              <a:spcAft>
                <a:spcPct val="20000"/>
              </a:spcAft>
              <a:defRPr/>
            </a:pPr>
            <a:r>
              <a:rPr lang="sv-SE" sz="2000" b="1" dirty="0">
                <a:solidFill>
                  <a:schemeClr val="bg1"/>
                </a:solidFill>
                <a:latin typeface="Arial Narrow" pitchFamily="34" charset="0"/>
              </a:rPr>
              <a:t>d.	Bersendi atas hukum sebagaimana dijelaskan di dalam penjelasan UUD 1945.</a:t>
            </a:r>
            <a:endParaRPr lang="en-US" sz="2000" b="1" dirty="0">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9" name="Text Box 5"/>
          <p:cNvSpPr txBox="1">
            <a:spLocks noChangeArrowheads="1"/>
          </p:cNvSpPr>
          <p:nvPr/>
        </p:nvSpPr>
        <p:spPr bwMode="auto">
          <a:xfrm>
            <a:off x="381000" y="838200"/>
            <a:ext cx="8382000" cy="5324475"/>
          </a:xfrm>
          <a:prstGeom prst="rect">
            <a:avLst/>
          </a:prstGeom>
          <a:solidFill>
            <a:schemeClr val="tx1">
              <a:lumMod val="95000"/>
              <a:lumOff val="5000"/>
              <a:alpha val="42000"/>
            </a:schemeClr>
          </a:solidFill>
          <a:ln w="57150">
            <a:noFill/>
            <a:prstDash val="lgDashDotDot"/>
            <a:miter lim="800000"/>
            <a:headEnd/>
            <a:tailEnd/>
          </a:ln>
          <a:effectLst/>
        </p:spPr>
        <p:txBody>
          <a:bodyPr>
            <a:spAutoFit/>
          </a:bodyPr>
          <a:lstStyle/>
          <a:p>
            <a:pPr algn="ctr">
              <a:defRPr/>
            </a:pPr>
            <a:endParaRPr lang="sv-SE" sz="2000" b="1" dirty="0">
              <a:solidFill>
                <a:srgbClr val="FFFF00"/>
              </a:solidFill>
              <a:latin typeface="Arial Narrow" pitchFamily="34" charset="0"/>
            </a:endParaRPr>
          </a:p>
          <a:p>
            <a:pPr algn="ctr">
              <a:defRPr/>
            </a:pPr>
            <a:r>
              <a:rPr lang="sv-SE" sz="2000" b="1" dirty="0">
                <a:solidFill>
                  <a:srgbClr val="FFFF00"/>
                </a:solidFill>
                <a:latin typeface="Arial Narrow" pitchFamily="34" charset="0"/>
              </a:rPr>
              <a:t>SISTEM POLITIK DEMOKRASI PANCASILA MENGHARGAI NILAI-NILAI  MUSYAWARAH SEBAGAI BERIKUT:</a:t>
            </a:r>
          </a:p>
          <a:p>
            <a:pPr algn="ctr">
              <a:defRPr/>
            </a:pPr>
            <a:endParaRPr lang="sv-SE" sz="2000" b="1" dirty="0">
              <a:solidFill>
                <a:srgbClr val="FFFF00"/>
              </a:solidFill>
              <a:latin typeface="Arial Narrow" pitchFamily="34" charset="0"/>
            </a:endParaRPr>
          </a:p>
          <a:p>
            <a:pPr marL="342900" indent="-342900">
              <a:buFontTx/>
              <a:buAutoNum type="arabicPeriod"/>
              <a:defRPr/>
            </a:pPr>
            <a:r>
              <a:rPr lang="sv-SE" sz="2000" b="1" dirty="0">
                <a:solidFill>
                  <a:schemeClr val="bg1"/>
                </a:solidFill>
                <a:latin typeface="Arial Narrow" pitchFamily="34" charset="0"/>
              </a:rPr>
              <a:t>Mengutamakan kepentingan negara dan masyarakat;</a:t>
            </a:r>
          </a:p>
          <a:p>
            <a:pPr marL="342900" indent="-342900">
              <a:buFontTx/>
              <a:buAutoNum type="arabicPeriod"/>
              <a:defRPr/>
            </a:pPr>
            <a:r>
              <a:rPr lang="sv-SE" sz="2000" b="1" dirty="0">
                <a:solidFill>
                  <a:schemeClr val="bg1"/>
                </a:solidFill>
                <a:latin typeface="Arial Narrow" pitchFamily="34" charset="0"/>
              </a:rPr>
              <a:t>Tidak memaksakan kehendak kepada orang lain;</a:t>
            </a:r>
          </a:p>
          <a:p>
            <a:pPr marL="342900" indent="-342900">
              <a:buFontTx/>
              <a:buAutoNum type="arabicPeriod"/>
              <a:defRPr/>
            </a:pPr>
            <a:r>
              <a:rPr lang="sv-SE" sz="2000" b="1" dirty="0">
                <a:solidFill>
                  <a:schemeClr val="bg1"/>
                </a:solidFill>
                <a:latin typeface="Arial Narrow" pitchFamily="34" charset="0"/>
              </a:rPr>
              <a:t>Mengutamakan musyawarah dalam mengambil keputusan untuk kepentingan bersama;</a:t>
            </a:r>
          </a:p>
          <a:p>
            <a:pPr marL="342900" indent="-342900">
              <a:buFontTx/>
              <a:buAutoNum type="arabicPeriod"/>
              <a:defRPr/>
            </a:pPr>
            <a:r>
              <a:rPr lang="sv-SE" sz="2000" b="1" dirty="0">
                <a:solidFill>
                  <a:schemeClr val="bg1"/>
                </a:solidFill>
                <a:latin typeface="Arial Narrow" pitchFamily="34" charset="0"/>
              </a:rPr>
              <a:t>Musyawarah harus diliputi olh semangat kekeluargaan;</a:t>
            </a:r>
          </a:p>
          <a:p>
            <a:pPr marL="342900" indent="-342900">
              <a:buFontTx/>
              <a:buAutoNum type="arabicPeriod"/>
              <a:defRPr/>
            </a:pPr>
            <a:r>
              <a:rPr lang="sv-SE" sz="2000" b="1" dirty="0">
                <a:solidFill>
                  <a:schemeClr val="bg1"/>
                </a:solidFill>
                <a:latin typeface="Arial Narrow" pitchFamily="34" charset="0"/>
              </a:rPr>
              <a:t>Dengan itikad baik dan rasa tanggungjawab menerima dan melaksanakan keputusan musyawarah;</a:t>
            </a:r>
          </a:p>
          <a:p>
            <a:pPr marL="342900" indent="-342900">
              <a:buFontTx/>
              <a:buAutoNum type="arabicPeriod"/>
              <a:defRPr/>
            </a:pPr>
            <a:r>
              <a:rPr lang="sv-SE" sz="2000" b="1" dirty="0">
                <a:solidFill>
                  <a:schemeClr val="bg1"/>
                </a:solidFill>
                <a:latin typeface="Arial Narrow" pitchFamily="34" charset="0"/>
              </a:rPr>
              <a:t>Musyawarah dilakukan dengan akal sehat dan sesuai dengan hati nurani yang luhur;</a:t>
            </a:r>
          </a:p>
          <a:p>
            <a:pPr marL="342900" indent="-342900">
              <a:buFontTx/>
              <a:buAutoNum type="arabicPeriod"/>
              <a:defRPr/>
            </a:pPr>
            <a:r>
              <a:rPr lang="sv-SE" sz="2000" b="1" dirty="0">
                <a:solidFill>
                  <a:schemeClr val="bg1"/>
                </a:solidFill>
                <a:latin typeface="Arial Narrow" pitchFamily="34" charset="0"/>
              </a:rPr>
              <a:t>Keputusan yang diambil harus dapat dipertanggung-jawabkan secara moral kepada Tuhan YME, menjun-jung tinggi harkat dan martabat manusia, serta nilai-nilai kebenaran dan keadilan.</a:t>
            </a:r>
          </a:p>
          <a:p>
            <a:pPr marL="342900" indent="-342900">
              <a:buFontTx/>
              <a:buAutoNum type="arabicPeriod"/>
              <a:defRPr/>
            </a:pPr>
            <a:endParaRPr lang="en-US" sz="2000" b="1" dirty="0">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3" name="Text Box 5"/>
          <p:cNvSpPr txBox="1">
            <a:spLocks noChangeArrowheads="1"/>
          </p:cNvSpPr>
          <p:nvPr/>
        </p:nvSpPr>
        <p:spPr bwMode="auto">
          <a:xfrm>
            <a:off x="762000" y="838200"/>
            <a:ext cx="7924800" cy="5000625"/>
          </a:xfrm>
          <a:prstGeom prst="rect">
            <a:avLst/>
          </a:prstGeom>
          <a:solidFill>
            <a:schemeClr val="tx2">
              <a:lumMod val="50000"/>
              <a:alpha val="46000"/>
            </a:schemeClr>
          </a:solidFill>
          <a:ln w="57150">
            <a:noFill/>
            <a:prstDash val="dashDot"/>
            <a:miter lim="800000"/>
            <a:headEnd/>
            <a:tailEnd/>
          </a:ln>
          <a:effectLst/>
        </p:spPr>
        <p:txBody>
          <a:bodyPr>
            <a:spAutoFit/>
          </a:bodyPr>
          <a:lstStyle/>
          <a:p>
            <a:pPr marL="400050" indent="-400050" algn="ctr">
              <a:defRPr/>
            </a:pPr>
            <a:r>
              <a:rPr lang="sv-SE" sz="2800" b="1" dirty="0">
                <a:solidFill>
                  <a:srgbClr val="66FF33"/>
                </a:solidFill>
                <a:latin typeface="Arial Narrow" pitchFamily="34" charset="0"/>
              </a:rPr>
              <a:t>Demokrasi Pancasila Pada Hakikatnya Demokrasi </a:t>
            </a:r>
          </a:p>
          <a:p>
            <a:pPr marL="400050" indent="-400050" algn="ctr">
              <a:defRPr/>
            </a:pPr>
            <a:r>
              <a:rPr lang="sv-SE" sz="2800" b="1" dirty="0">
                <a:solidFill>
                  <a:srgbClr val="66FF33"/>
                </a:solidFill>
                <a:latin typeface="Arial Narrow" pitchFamily="34" charset="0"/>
              </a:rPr>
              <a:t>Yang Bercorak Khas Indonesia, Yang Penerapannya </a:t>
            </a:r>
          </a:p>
          <a:p>
            <a:pPr marL="400050" indent="-400050" algn="ctr">
              <a:spcAft>
                <a:spcPct val="25000"/>
              </a:spcAft>
              <a:defRPr/>
            </a:pPr>
            <a:r>
              <a:rPr lang="sv-SE" sz="2800" b="1" dirty="0">
                <a:solidFill>
                  <a:srgbClr val="66FF33"/>
                </a:solidFill>
                <a:latin typeface="Arial Narrow" pitchFamily="34" charset="0"/>
              </a:rPr>
              <a:t>Dijabarkan Dalam :</a:t>
            </a:r>
          </a:p>
          <a:p>
            <a:pPr marL="400050" indent="-400050">
              <a:spcAft>
                <a:spcPct val="25000"/>
              </a:spcAft>
              <a:defRPr/>
            </a:pPr>
            <a:endParaRPr lang="sv-SE" b="1" dirty="0">
              <a:latin typeface="Arial Narrow" pitchFamily="34" charset="0"/>
            </a:endParaRPr>
          </a:p>
          <a:p>
            <a:pPr marL="400050" indent="-400050">
              <a:spcAft>
                <a:spcPct val="25000"/>
              </a:spcAft>
              <a:buFont typeface="Wingdings" pitchFamily="2" charset="2"/>
              <a:buChar char="§"/>
              <a:defRPr/>
            </a:pPr>
            <a:r>
              <a:rPr lang="sv-SE" b="1" dirty="0">
                <a:solidFill>
                  <a:srgbClr val="FFFF00"/>
                </a:solidFill>
                <a:latin typeface="Arial Narrow" pitchFamily="34" charset="0"/>
              </a:rPr>
              <a:t>Pemerintahan Berdasarkan Hukum.</a:t>
            </a:r>
          </a:p>
          <a:p>
            <a:pPr marL="400050" indent="-400050">
              <a:spcAft>
                <a:spcPct val="25000"/>
              </a:spcAft>
              <a:buFont typeface="Wingdings" pitchFamily="2" charset="2"/>
              <a:buChar char="§"/>
              <a:defRPr/>
            </a:pPr>
            <a:r>
              <a:rPr lang="sv-SE" b="1" dirty="0">
                <a:solidFill>
                  <a:srgbClr val="FFFF00"/>
                </a:solidFill>
                <a:latin typeface="Arial Narrow" pitchFamily="34" charset="0"/>
              </a:rPr>
              <a:t>Perlindungan terhadap Hak Asasi Manusia</a:t>
            </a:r>
          </a:p>
          <a:p>
            <a:pPr marL="400050" indent="-400050">
              <a:spcAft>
                <a:spcPct val="25000"/>
              </a:spcAft>
              <a:buFont typeface="Wingdings" pitchFamily="2" charset="2"/>
              <a:buChar char="§"/>
              <a:defRPr/>
            </a:pPr>
            <a:r>
              <a:rPr lang="sv-SE" b="1" dirty="0">
                <a:solidFill>
                  <a:srgbClr val="FFFF00"/>
                </a:solidFill>
                <a:latin typeface="Arial Narrow" pitchFamily="34" charset="0"/>
              </a:rPr>
              <a:t>Pengambilan Keputusan Berdasakan Musyawarah</a:t>
            </a:r>
          </a:p>
          <a:p>
            <a:pPr marL="400050" indent="-400050">
              <a:spcAft>
                <a:spcPct val="25000"/>
              </a:spcAft>
              <a:buFont typeface="Wingdings" pitchFamily="2" charset="2"/>
              <a:buChar char="§"/>
              <a:defRPr/>
            </a:pPr>
            <a:r>
              <a:rPr lang="sv-SE" b="1" dirty="0">
                <a:solidFill>
                  <a:srgbClr val="FFFF00"/>
                </a:solidFill>
                <a:latin typeface="Arial Narrow" pitchFamily="34" charset="0"/>
              </a:rPr>
              <a:t>Peradilan yang Bebas dan Merdeka</a:t>
            </a:r>
          </a:p>
          <a:p>
            <a:pPr marL="400050" indent="-400050">
              <a:spcAft>
                <a:spcPct val="25000"/>
              </a:spcAft>
              <a:buFont typeface="Wingdings" pitchFamily="2" charset="2"/>
              <a:buChar char="§"/>
              <a:defRPr/>
            </a:pPr>
            <a:r>
              <a:rPr lang="sv-SE" b="1" dirty="0">
                <a:solidFill>
                  <a:srgbClr val="FFFF00"/>
                </a:solidFill>
                <a:latin typeface="Arial Narrow" pitchFamily="34" charset="0"/>
              </a:rPr>
              <a:t>Partai Politik (Parpol) dan Organisasi Sosial Politik (Orsospol)</a:t>
            </a:r>
          </a:p>
          <a:p>
            <a:pPr marL="400050" indent="-400050">
              <a:spcAft>
                <a:spcPct val="25000"/>
              </a:spcAft>
              <a:buFont typeface="Wingdings" pitchFamily="2" charset="2"/>
              <a:buChar char="§"/>
              <a:defRPr/>
            </a:pPr>
            <a:r>
              <a:rPr lang="sv-SE" b="1" dirty="0">
                <a:solidFill>
                  <a:srgbClr val="FFFF00"/>
                </a:solidFill>
                <a:latin typeface="Arial Narrow" pitchFamily="34" charset="0"/>
              </a:rPr>
              <a:t>Pelaksanaan Pemilihan Umum (</a:t>
            </a:r>
            <a:r>
              <a:rPr lang="sv-SE" b="1" i="1" dirty="0">
                <a:solidFill>
                  <a:srgbClr val="FFFF00"/>
                </a:solidFill>
                <a:latin typeface="Arial Narrow" pitchFamily="34" charset="0"/>
              </a:rPr>
              <a:t>pemilu</a:t>
            </a:r>
            <a:r>
              <a:rPr lang="sv-SE" b="1" dirty="0">
                <a:solidFill>
                  <a:srgbClr val="FFFF00"/>
                </a:solidFill>
                <a:latin typeface="Arial Narrow" pitchFamily="34" charset="0"/>
              </a:rPr>
              <a:t>)</a:t>
            </a:r>
            <a:endParaRPr lang="en-US" b="1" dirty="0">
              <a:solidFill>
                <a:srgbClr val="FFFF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6" name="Text Box 4"/>
          <p:cNvSpPr txBox="1">
            <a:spLocks noChangeArrowheads="1"/>
          </p:cNvSpPr>
          <p:nvPr/>
        </p:nvSpPr>
        <p:spPr bwMode="auto">
          <a:xfrm>
            <a:off x="2057400" y="3200400"/>
            <a:ext cx="6019800" cy="2778125"/>
          </a:xfrm>
          <a:prstGeom prst="rect">
            <a:avLst/>
          </a:prstGeom>
          <a:solidFill>
            <a:schemeClr val="accent1">
              <a:lumMod val="50000"/>
              <a:alpha val="64000"/>
            </a:schemeClr>
          </a:solidFill>
          <a:ln w="57150">
            <a:noFill/>
            <a:prstDash val="lgDashDotDot"/>
            <a:miter lim="800000"/>
            <a:headEnd/>
            <a:tailEnd/>
          </a:ln>
          <a:effectLst/>
        </p:spPr>
        <p:txBody>
          <a:bodyPr>
            <a:spAutoFit/>
          </a:bodyPr>
          <a:lstStyle/>
          <a:p>
            <a:pPr marL="342900" indent="-342900">
              <a:defRPr/>
            </a:pPr>
            <a:r>
              <a:rPr lang="sv-SE" b="1" dirty="0">
                <a:solidFill>
                  <a:srgbClr val="FFFF66"/>
                </a:solidFill>
                <a:latin typeface="Arial Narrow" pitchFamily="34" charset="0"/>
              </a:rPr>
              <a:t>PENGAMBILAN KEPUTUSAN SESUAI DENGAN </a:t>
            </a:r>
          </a:p>
          <a:p>
            <a:pPr marL="342900" indent="-342900">
              <a:spcAft>
                <a:spcPct val="30000"/>
              </a:spcAft>
              <a:defRPr/>
            </a:pPr>
            <a:r>
              <a:rPr lang="sv-SE" b="1" dirty="0">
                <a:solidFill>
                  <a:srgbClr val="FFFF66"/>
                </a:solidFill>
                <a:latin typeface="Arial Narrow" pitchFamily="34" charset="0"/>
              </a:rPr>
              <a:t>PRINSIP-PRINSIP DEMOKRASI PANCASILA:</a:t>
            </a:r>
          </a:p>
          <a:p>
            <a:pPr marL="342900" indent="-342900">
              <a:spcAft>
                <a:spcPct val="30000"/>
              </a:spcAft>
              <a:buFontTx/>
              <a:buAutoNum type="alphaLcPeriod"/>
              <a:defRPr/>
            </a:pPr>
            <a:r>
              <a:rPr lang="sv-SE" b="1" dirty="0">
                <a:solidFill>
                  <a:schemeClr val="bg1"/>
                </a:solidFill>
                <a:latin typeface="Arial Narrow" pitchFamily="34" charset="0"/>
              </a:rPr>
              <a:t>Keseimbangan antara hak dan kewajiban, </a:t>
            </a:r>
          </a:p>
          <a:p>
            <a:pPr marL="342900" indent="-342900">
              <a:spcAft>
                <a:spcPct val="30000"/>
              </a:spcAft>
              <a:buFontTx/>
              <a:buAutoNum type="alphaLcPeriod"/>
              <a:defRPr/>
            </a:pPr>
            <a:r>
              <a:rPr lang="sv-SE" b="1" dirty="0">
                <a:solidFill>
                  <a:schemeClr val="bg1"/>
                </a:solidFill>
                <a:latin typeface="Arial Narrow" pitchFamily="34" charset="0"/>
              </a:rPr>
              <a:t>Persamaan, </a:t>
            </a:r>
          </a:p>
          <a:p>
            <a:pPr marL="342900" indent="-342900">
              <a:spcAft>
                <a:spcPct val="30000"/>
              </a:spcAft>
              <a:defRPr/>
            </a:pPr>
            <a:r>
              <a:rPr lang="sv-SE" b="1" dirty="0">
                <a:solidFill>
                  <a:schemeClr val="bg1"/>
                </a:solidFill>
                <a:latin typeface="Arial Narrow" pitchFamily="34" charset="0"/>
              </a:rPr>
              <a:t>c.	Kebebasan yang bertanggungjawab,</a:t>
            </a:r>
          </a:p>
          <a:p>
            <a:pPr marL="342900" indent="-342900">
              <a:spcAft>
                <a:spcPct val="30000"/>
              </a:spcAft>
              <a:defRPr/>
            </a:pPr>
            <a:r>
              <a:rPr lang="sv-SE" b="1" dirty="0">
                <a:solidFill>
                  <a:schemeClr val="bg1"/>
                </a:solidFill>
                <a:latin typeface="Arial Narrow" pitchFamily="34" charset="0"/>
              </a:rPr>
              <a:t>d.	Mengutamakan persatuan dan kesatuan.</a:t>
            </a:r>
            <a:endParaRPr lang="en-US" b="1" dirty="0">
              <a:solidFill>
                <a:schemeClr val="bg1"/>
              </a:solidFill>
              <a:latin typeface="Arial Narrow" pitchFamily="34" charset="0"/>
            </a:endParaRPr>
          </a:p>
        </p:txBody>
      </p:sp>
      <p:sp>
        <p:nvSpPr>
          <p:cNvPr id="581638" name="Text Box 6"/>
          <p:cNvSpPr txBox="1">
            <a:spLocks noChangeArrowheads="1"/>
          </p:cNvSpPr>
          <p:nvPr/>
        </p:nvSpPr>
        <p:spPr bwMode="auto">
          <a:xfrm>
            <a:off x="762000" y="381000"/>
            <a:ext cx="6324600" cy="1631950"/>
          </a:xfrm>
          <a:prstGeom prst="rect">
            <a:avLst/>
          </a:prstGeom>
          <a:solidFill>
            <a:schemeClr val="accent1">
              <a:lumMod val="50000"/>
              <a:alpha val="64000"/>
            </a:schemeClr>
          </a:solidFill>
          <a:ln w="9525">
            <a:noFill/>
            <a:miter lim="800000"/>
            <a:headEnd/>
            <a:tailEnd/>
          </a:ln>
          <a:effectLst/>
        </p:spPr>
        <p:txBody>
          <a:bodyPr>
            <a:spAutoFit/>
          </a:bodyPr>
          <a:lstStyle/>
          <a:p>
            <a:pPr marL="463550" indent="-463550">
              <a:defRPr/>
            </a:pPr>
            <a:r>
              <a:rPr lang="sv-SE" sz="2800" b="1" dirty="0">
                <a:solidFill>
                  <a:srgbClr val="FFFF00"/>
                </a:solidFill>
                <a:effectLst>
                  <a:outerShdw blurRad="38100" dist="38100" dir="2700000" algn="tl">
                    <a:srgbClr val="000000">
                      <a:alpha val="43137"/>
                    </a:srgbClr>
                  </a:outerShdw>
                </a:effectLst>
                <a:latin typeface="Arial Narrow" pitchFamily="34" charset="0"/>
              </a:rPr>
              <a:t>ASPEK - ASPEK DEMOKRASI PANCASILA:</a:t>
            </a:r>
            <a:endParaRPr lang="sv-SE" sz="2800" b="1" i="1" dirty="0">
              <a:solidFill>
                <a:srgbClr val="FFFF00"/>
              </a:solidFill>
              <a:effectLst>
                <a:outerShdw blurRad="38100" dist="38100" dir="2700000" algn="tl">
                  <a:srgbClr val="000000">
                    <a:alpha val="43137"/>
                  </a:srgbClr>
                </a:outerShdw>
              </a:effectLst>
              <a:latin typeface="Arial Narrow" pitchFamily="34" charset="0"/>
            </a:endParaRPr>
          </a:p>
          <a:p>
            <a:pPr marL="463550" indent="-463550">
              <a:defRPr/>
            </a:pPr>
            <a:r>
              <a:rPr lang="sv-SE" b="1" i="1" dirty="0">
                <a:solidFill>
                  <a:schemeClr val="bg1"/>
                </a:solidFill>
                <a:effectLst>
                  <a:outerShdw blurRad="38100" dist="38100" dir="2700000" algn="tl">
                    <a:srgbClr val="000000">
                      <a:alpha val="43137"/>
                    </a:srgbClr>
                  </a:outerShdw>
                </a:effectLst>
                <a:latin typeface="Arial Narrow" pitchFamily="34" charset="0"/>
              </a:rPr>
              <a:t>a.	Aspek formal</a:t>
            </a:r>
            <a:endParaRPr lang="sv-SE" b="1" dirty="0">
              <a:solidFill>
                <a:schemeClr val="bg1"/>
              </a:solidFill>
              <a:effectLst>
                <a:outerShdw blurRad="38100" dist="38100" dir="2700000" algn="tl">
                  <a:srgbClr val="000000">
                    <a:alpha val="43137"/>
                  </a:srgbClr>
                </a:outerShdw>
              </a:effectLst>
              <a:latin typeface="Arial Narrow" pitchFamily="34" charset="0"/>
            </a:endParaRPr>
          </a:p>
          <a:p>
            <a:pPr marL="463550" indent="-463550">
              <a:defRPr/>
            </a:pPr>
            <a:r>
              <a:rPr lang="sv-SE" b="1" dirty="0">
                <a:solidFill>
                  <a:schemeClr val="bg1"/>
                </a:solidFill>
                <a:effectLst>
                  <a:outerShdw blurRad="38100" dist="38100" dir="2700000" algn="tl">
                    <a:srgbClr val="000000">
                      <a:alpha val="43137"/>
                    </a:srgbClr>
                  </a:outerShdw>
                </a:effectLst>
                <a:latin typeface="Arial Narrow" pitchFamily="34" charset="0"/>
              </a:rPr>
              <a:t>b.	Aspek materiil</a:t>
            </a:r>
          </a:p>
          <a:p>
            <a:pPr marL="463550" indent="-463550">
              <a:defRPr/>
            </a:pPr>
            <a:r>
              <a:rPr lang="sv-SE" b="1" dirty="0">
                <a:solidFill>
                  <a:schemeClr val="bg1"/>
                </a:solidFill>
                <a:effectLst>
                  <a:outerShdw blurRad="38100" dist="38100" dir="2700000" algn="tl">
                    <a:srgbClr val="000000">
                      <a:alpha val="43137"/>
                    </a:srgbClr>
                  </a:outerShdw>
                </a:effectLst>
                <a:latin typeface="Arial Narrow" pitchFamily="34" charset="0"/>
              </a:rPr>
              <a:t>c.	Aspek normatif (</a:t>
            </a:r>
            <a:r>
              <a:rPr lang="sv-SE" b="1" i="1" dirty="0">
                <a:solidFill>
                  <a:schemeClr val="bg1"/>
                </a:solidFill>
                <a:effectLst>
                  <a:outerShdw blurRad="38100" dist="38100" dir="2700000" algn="tl">
                    <a:srgbClr val="000000">
                      <a:alpha val="43137"/>
                    </a:srgbClr>
                  </a:outerShdw>
                </a:effectLst>
                <a:latin typeface="Arial Narrow" pitchFamily="34" charset="0"/>
              </a:rPr>
              <a:t>kaidah</a:t>
            </a:r>
            <a:r>
              <a:rPr lang="sv-SE" b="1" dirty="0">
                <a:solidFill>
                  <a:schemeClr val="bg1"/>
                </a:solidFill>
                <a:effectLst>
                  <a:outerShdw blurRad="38100" dist="38100" dir="2700000" algn="tl">
                    <a:srgbClr val="000000">
                      <a:alpha val="43137"/>
                    </a:srgbClr>
                  </a:outerShdw>
                </a:effectLst>
                <a:latin typeface="Arial Narrow" pitchFamily="34" charset="0"/>
              </a:rPr>
              <a:t>)</a:t>
            </a:r>
            <a:endParaRPr lang="en-US" b="1" dirty="0">
              <a:solidFill>
                <a:schemeClr val="bg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2"/>
          <p:cNvGrpSpPr>
            <a:grpSpLocks/>
          </p:cNvGrpSpPr>
          <p:nvPr/>
        </p:nvGrpSpPr>
        <p:grpSpPr bwMode="auto">
          <a:xfrm>
            <a:off x="685800" y="304800"/>
            <a:ext cx="7924800" cy="685800"/>
            <a:chOff x="432" y="432"/>
            <a:chExt cx="4992" cy="432"/>
          </a:xfrm>
        </p:grpSpPr>
        <p:sp>
          <p:nvSpPr>
            <p:cNvPr id="66588" name="AutoShape 3"/>
            <p:cNvSpPr>
              <a:spLocks noChangeArrowheads="1"/>
            </p:cNvSpPr>
            <p:nvPr/>
          </p:nvSpPr>
          <p:spPr bwMode="auto">
            <a:xfrm>
              <a:off x="432" y="432"/>
              <a:ext cx="4992" cy="432"/>
            </a:xfrm>
            <a:prstGeom prst="flowChartOnlineStorage">
              <a:avLst/>
            </a:prstGeom>
            <a:solidFill>
              <a:srgbClr val="FFFF99"/>
            </a:solidFill>
            <a:ln w="19050">
              <a:solidFill>
                <a:srgbClr val="660066"/>
              </a:solidFill>
              <a:miter lim="800000"/>
              <a:headEnd/>
              <a:tailEnd/>
            </a:ln>
          </p:spPr>
          <p:txBody>
            <a:bodyPr/>
            <a:lstStyle/>
            <a:p>
              <a:endParaRPr lang="en-US">
                <a:latin typeface="Arial Narrow" pitchFamily="34" charset="0"/>
              </a:endParaRPr>
            </a:p>
          </p:txBody>
        </p:sp>
        <p:sp>
          <p:nvSpPr>
            <p:cNvPr id="525316" name="Text Box 4"/>
            <p:cNvSpPr txBox="1">
              <a:spLocks noChangeArrowheads="1"/>
            </p:cNvSpPr>
            <p:nvPr/>
          </p:nvSpPr>
          <p:spPr bwMode="auto">
            <a:xfrm>
              <a:off x="768" y="528"/>
              <a:ext cx="3420" cy="288"/>
            </a:xfrm>
            <a:prstGeom prst="rect">
              <a:avLst/>
            </a:prstGeom>
            <a:noFill/>
            <a:ln w="9525">
              <a:noFill/>
              <a:miter lim="800000"/>
              <a:headEnd/>
              <a:tailEnd/>
            </a:ln>
          </p:spPr>
          <p:txBody>
            <a:bodyPr/>
            <a:lstStyle/>
            <a:p>
              <a:pPr algn="ctr" eaLnBrk="1" hangingPunct="1">
                <a:defRPr/>
              </a:pPr>
              <a:r>
                <a:rPr lang="af-ZA" b="1" dirty="0">
                  <a:solidFill>
                    <a:srgbClr val="000000"/>
                  </a:solidFill>
                  <a:effectLst>
                    <a:outerShdw blurRad="38100" dist="38100" dir="2700000" algn="tl">
                      <a:srgbClr val="C0C0C0"/>
                    </a:outerShdw>
                  </a:effectLst>
                  <a:latin typeface="Arial Narrow" pitchFamily="34" charset="0"/>
                </a:rPr>
                <a:t>Penugasan Praktik Kewarganegaraan</a:t>
              </a:r>
              <a:endParaRPr lang="en-US" b="1" dirty="0">
                <a:solidFill>
                  <a:srgbClr val="000000"/>
                </a:solidFill>
                <a:effectLst>
                  <a:outerShdw blurRad="38100" dist="38100" dir="2700000" algn="tl">
                    <a:srgbClr val="C0C0C0"/>
                  </a:outerShdw>
                </a:effectLst>
                <a:latin typeface="Arial Narrow" pitchFamily="34" charset="0"/>
              </a:endParaRPr>
            </a:p>
          </p:txBody>
        </p:sp>
      </p:grpSp>
      <p:sp>
        <p:nvSpPr>
          <p:cNvPr id="66563" name="Text Box 7"/>
          <p:cNvSpPr txBox="1">
            <a:spLocks noChangeArrowheads="1"/>
          </p:cNvSpPr>
          <p:nvPr/>
        </p:nvSpPr>
        <p:spPr bwMode="auto">
          <a:xfrm>
            <a:off x="609600" y="1219200"/>
            <a:ext cx="8077200" cy="1016000"/>
          </a:xfrm>
          <a:prstGeom prst="rect">
            <a:avLst/>
          </a:prstGeom>
          <a:noFill/>
          <a:ln w="57150">
            <a:noFill/>
            <a:prstDash val="lgDashDot"/>
            <a:miter lim="800000"/>
            <a:headEnd/>
            <a:tailEnd/>
          </a:ln>
        </p:spPr>
        <p:txBody>
          <a:bodyPr>
            <a:spAutoFit/>
          </a:bodyPr>
          <a:lstStyle/>
          <a:p>
            <a:r>
              <a:rPr lang="af-ZA" sz="2000" b="1">
                <a:solidFill>
                  <a:srgbClr val="FFFF66"/>
                </a:solidFill>
                <a:latin typeface="Arial Narrow" pitchFamily="34" charset="0"/>
              </a:rPr>
              <a:t>Setelah mempelajari materi-materi tentang : Sistem Politik di Berbagai Negara, dilanjutkan Penugasan dengan menjawab  pertanyaan atau pernyataan sebagai berikut :</a:t>
            </a:r>
            <a:r>
              <a:rPr lang="en-US" sz="2000">
                <a:solidFill>
                  <a:srgbClr val="FFFF66"/>
                </a:solidFill>
                <a:latin typeface="Arial Narrow" pitchFamily="34" charset="0"/>
              </a:rPr>
              <a:t> </a:t>
            </a:r>
          </a:p>
        </p:txBody>
      </p:sp>
      <p:sp>
        <p:nvSpPr>
          <p:cNvPr id="66564" name="Text Box 9"/>
          <p:cNvSpPr txBox="1">
            <a:spLocks noChangeArrowheads="1"/>
          </p:cNvSpPr>
          <p:nvPr/>
        </p:nvSpPr>
        <p:spPr bwMode="auto">
          <a:xfrm>
            <a:off x="457200" y="2438400"/>
            <a:ext cx="8382000" cy="641350"/>
          </a:xfrm>
          <a:prstGeom prst="rect">
            <a:avLst/>
          </a:prstGeom>
          <a:noFill/>
          <a:ln w="9525">
            <a:noFill/>
            <a:miter lim="800000"/>
            <a:headEnd/>
            <a:tailEnd/>
          </a:ln>
        </p:spPr>
        <p:txBody>
          <a:bodyPr>
            <a:spAutoFit/>
          </a:bodyPr>
          <a:lstStyle/>
          <a:p>
            <a:pPr marL="342900" indent="-342900">
              <a:spcBef>
                <a:spcPct val="50000"/>
              </a:spcBef>
              <a:buFontTx/>
              <a:buAutoNum type="arabicPeriod"/>
            </a:pPr>
            <a:r>
              <a:rPr lang="af-ZA" sz="1800" b="1">
                <a:solidFill>
                  <a:schemeClr val="bg1"/>
                </a:solidFill>
                <a:latin typeface="Arial Narrow" pitchFamily="34" charset="0"/>
              </a:rPr>
              <a:t>Berikan penjelasan singkat, apa sajakah perbedaan pokok dalam menentukan cara bekerjanya sistem politik sebagai berikut :</a:t>
            </a:r>
            <a:endParaRPr lang="en-US" sz="1800" b="1">
              <a:solidFill>
                <a:schemeClr val="bg1"/>
              </a:solidFill>
              <a:latin typeface="Arial Narrow" pitchFamily="34" charset="0"/>
            </a:endParaRPr>
          </a:p>
        </p:txBody>
      </p:sp>
      <p:graphicFrame>
        <p:nvGraphicFramePr>
          <p:cNvPr id="525425" name="Group 113"/>
          <p:cNvGraphicFramePr>
            <a:graphicFrameLocks noGrp="1"/>
          </p:cNvGraphicFramePr>
          <p:nvPr>
            <p:ph/>
          </p:nvPr>
        </p:nvGraphicFramePr>
        <p:xfrm>
          <a:off x="914400" y="3200400"/>
          <a:ext cx="7696200" cy="1523049"/>
        </p:xfrm>
        <a:graphic>
          <a:graphicData uri="http://schemas.openxmlformats.org/drawingml/2006/table">
            <a:tbl>
              <a:tblPr/>
              <a:tblGrid>
                <a:gridCol w="560388"/>
                <a:gridCol w="2106612"/>
                <a:gridCol w="5029200"/>
              </a:tblGrid>
              <a:tr h="2143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NO</a:t>
                      </a:r>
                      <a:endParaRPr kumimoji="0" lang="af-ZA"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CARA KERJA </a:t>
                      </a:r>
                      <a:endParaRPr kumimoji="0" lang="af-ZA"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URAIAN SINGKAT</a:t>
                      </a:r>
                      <a:endParaRPr kumimoji="0" lang="af-ZA" sz="1800" b="1" i="0" u="none" strike="noStrike" cap="none" normalizeH="0" baseline="0" dirty="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1.</a:t>
                      </a:r>
                      <a:endParaRPr kumimoji="0" lang="af-ZA" sz="1800" b="1"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Sosial Politik</a:t>
                      </a:r>
                      <a:endParaRPr kumimoji="0" lang="af-ZA" sz="1800" b="1"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a:t>
                      </a:r>
                      <a:endParaRPr kumimoji="0" lang="en-US" sz="1800" b="1" i="0" u="none" strike="noStrike" cap="none" normalizeH="0" baseline="0" smtClean="0">
                        <a:ln>
                          <a:noFill/>
                        </a:ln>
                        <a:solidFill>
                          <a:schemeClr val="bg1"/>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2.</a:t>
                      </a:r>
                      <a:endParaRPr kumimoji="0" lang="af-ZA" sz="1800" b="1"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Rekruitmen Politik</a:t>
                      </a:r>
                      <a:endParaRPr kumimoji="0" lang="af-ZA" sz="1800" b="1"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a:t>
                      </a:r>
                      <a:endParaRPr kumimoji="0" lang="af-ZA" sz="1800" b="1"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smtClean="0">
                          <a:ln>
                            <a:noFill/>
                          </a:ln>
                          <a:solidFill>
                            <a:schemeClr val="bg1"/>
                          </a:solidFill>
                          <a:effectLst/>
                          <a:latin typeface="Arial Narrow" pitchFamily="34" charset="0"/>
                          <a:cs typeface="Times New Roman" pitchFamily="18" charset="0"/>
                        </a:rPr>
                        <a:t>3.</a:t>
                      </a:r>
                      <a:endParaRPr kumimoji="0" lang="af-ZA" sz="1800" b="1"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bg1"/>
                          </a:solidFill>
                          <a:effectLst/>
                          <a:latin typeface="Arial Narrow" pitchFamily="34" charset="0"/>
                          <a:cs typeface="Times New Roman" pitchFamily="18" charset="0"/>
                        </a:rPr>
                        <a:t>Komunikasi Politik</a:t>
                      </a:r>
                      <a:endParaRPr kumimoji="0" lang="af-ZA" sz="1800" b="1" i="0" u="none" strike="noStrike" cap="none" normalizeH="0" baseline="0" dirty="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bg1"/>
                          </a:solidFill>
                          <a:effectLst/>
                          <a:latin typeface="Arial Narrow" pitchFamily="34" charset="0"/>
                          <a:cs typeface="Times New Roman" pitchFamily="18" charset="0"/>
                        </a:rPr>
                        <a:t>..........................................................................</a:t>
                      </a:r>
                      <a:endParaRPr kumimoji="0" lang="af-ZA" sz="18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6587" name="Text Box 112"/>
          <p:cNvSpPr txBox="1">
            <a:spLocks noChangeArrowheads="1"/>
          </p:cNvSpPr>
          <p:nvPr/>
        </p:nvSpPr>
        <p:spPr bwMode="auto">
          <a:xfrm>
            <a:off x="457200" y="4876800"/>
            <a:ext cx="8305800" cy="1190625"/>
          </a:xfrm>
          <a:prstGeom prst="rect">
            <a:avLst/>
          </a:prstGeom>
          <a:noFill/>
          <a:ln w="9525">
            <a:noFill/>
            <a:miter lim="800000"/>
            <a:headEnd/>
            <a:tailEnd/>
          </a:ln>
        </p:spPr>
        <p:txBody>
          <a:bodyPr>
            <a:spAutoFit/>
          </a:bodyPr>
          <a:lstStyle/>
          <a:p>
            <a:pPr marL="342900" indent="-342900">
              <a:spcBef>
                <a:spcPct val="50000"/>
              </a:spcBef>
              <a:buFontTx/>
              <a:buAutoNum type="arabicPeriod" startAt="2"/>
            </a:pPr>
            <a:r>
              <a:rPr lang="af-ZA" sz="1800" b="1">
                <a:solidFill>
                  <a:schemeClr val="bg1"/>
                </a:solidFill>
                <a:latin typeface="Arial Narrow" pitchFamily="34" charset="0"/>
              </a:rPr>
              <a:t>Berikan tanggapan penjelasan, bagaimanakah pola pembinaan dan proses politik pada masyarakat Inggris yang dikenal sangat patuh kepada peraturan perundangan dan disiplin dalam kehidupan sehari-hari ! ..............................................................................................</a:t>
            </a:r>
            <a:endParaRPr lang="en-US" sz="1800" b="1">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5"/>
          <p:cNvSpPr txBox="1">
            <a:spLocks noChangeArrowheads="1"/>
          </p:cNvSpPr>
          <p:nvPr/>
        </p:nvSpPr>
        <p:spPr bwMode="auto">
          <a:xfrm>
            <a:off x="457200" y="381000"/>
            <a:ext cx="8153400" cy="1200150"/>
          </a:xfrm>
          <a:prstGeom prst="rect">
            <a:avLst/>
          </a:prstGeom>
          <a:noFill/>
          <a:ln w="9525">
            <a:noFill/>
            <a:miter lim="800000"/>
            <a:headEnd/>
            <a:tailEnd/>
          </a:ln>
        </p:spPr>
        <p:txBody>
          <a:bodyPr>
            <a:spAutoFit/>
          </a:bodyPr>
          <a:lstStyle/>
          <a:p>
            <a:pPr marL="342900" indent="-342900">
              <a:spcBef>
                <a:spcPct val="50000"/>
              </a:spcBef>
              <a:buFontTx/>
              <a:buAutoNum type="arabicPeriod" startAt="3"/>
            </a:pPr>
            <a:r>
              <a:rPr lang="af-ZA" b="1">
                <a:solidFill>
                  <a:schemeClr val="bg1"/>
                </a:solidFill>
                <a:latin typeface="Arial Narrow" pitchFamily="34" charset="0"/>
              </a:rPr>
              <a:t>Dalam sistem politik negara Cina berdasarkan Konstitusi Tahun 1954, terdapat 3 elit politik yang sangat berpengaruh. Berikan penjelasan singkat tugas pokok elit politik tersebut !</a:t>
            </a:r>
            <a:endParaRPr lang="en-US" b="1">
              <a:solidFill>
                <a:schemeClr val="bg1"/>
              </a:solidFill>
              <a:latin typeface="Arial Narrow" pitchFamily="34" charset="0"/>
            </a:endParaRPr>
          </a:p>
        </p:txBody>
      </p:sp>
      <p:graphicFrame>
        <p:nvGraphicFramePr>
          <p:cNvPr id="583780" name="Group 100"/>
          <p:cNvGraphicFramePr>
            <a:graphicFrameLocks noGrp="1"/>
          </p:cNvGraphicFramePr>
          <p:nvPr>
            <p:ph sz="half" idx="1"/>
          </p:nvPr>
        </p:nvGraphicFramePr>
        <p:xfrm>
          <a:off x="990600" y="2149475"/>
          <a:ext cx="7543800" cy="1159193"/>
        </p:xfrm>
        <a:graphic>
          <a:graphicData uri="http://schemas.openxmlformats.org/drawingml/2006/table">
            <a:tbl>
              <a:tblPr/>
              <a:tblGrid>
                <a:gridCol w="2462213"/>
                <a:gridCol w="2459037"/>
                <a:gridCol w="2622550"/>
              </a:tblGrid>
              <a:tr h="623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KONGGRES RAKYAT NASIONAL</a:t>
                      </a:r>
                      <a:endParaRPr kumimoji="0" lang="af-ZA" sz="18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DEWAN </a:t>
                      </a:r>
                      <a:endParaRPr kumimoji="0" lang="en-US" sz="1800" b="0" i="0" u="none" strike="noStrike" cap="none" normalizeH="0" baseline="0" dirty="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NEGARA</a:t>
                      </a:r>
                      <a:endParaRPr kumimoji="0" lang="af-ZA" sz="18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latin typeface="Arial Narrow" pitchFamily="34" charset="0"/>
                          <a:cs typeface="Times New Roman" pitchFamily="18" charset="0"/>
                        </a:rPr>
                        <a:t>MAHKAMAH RAKYAT TERTINGGI</a:t>
                      </a:r>
                      <a:endParaRPr kumimoji="0" lang="af-ZA" sz="18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519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tx1"/>
                          </a:solidFill>
                          <a:effectLst/>
                          <a:latin typeface="Arial Narrow"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tx1"/>
                          </a:solidFill>
                          <a:effectLst/>
                          <a:latin typeface="Arial Narrow"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tx1"/>
                          </a:solidFill>
                          <a:effectLst/>
                          <a:latin typeface="Arial Narrow"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583782" name="Group 102"/>
          <p:cNvGraphicFramePr>
            <a:graphicFrameLocks noGrp="1"/>
          </p:cNvGraphicFramePr>
          <p:nvPr>
            <p:ph sz="half" idx="2"/>
          </p:nvPr>
        </p:nvGraphicFramePr>
        <p:xfrm>
          <a:off x="914400" y="5257800"/>
          <a:ext cx="7543800" cy="1005840"/>
        </p:xfrm>
        <a:graphic>
          <a:graphicData uri="http://schemas.openxmlformats.org/drawingml/2006/table">
            <a:tbl>
              <a:tblPr/>
              <a:tblGrid>
                <a:gridCol w="3729038"/>
                <a:gridCol w="3814762"/>
              </a:tblGrid>
              <a:tr h="2508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DEMOKRASI TERPIMPIN</a:t>
                      </a:r>
                      <a:endParaRPr kumimoji="0" lang="af-ZA"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DEMOKRASI PANCASILA</a:t>
                      </a:r>
                      <a:endParaRPr kumimoji="0" lang="af-ZA"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625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tx1"/>
                          </a:solidFill>
                          <a:effectLst/>
                          <a:latin typeface="Maiandra GD"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Maiandra GD"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Maiandra GD"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tx1"/>
                          </a:solidFill>
                          <a:effectLst/>
                          <a:latin typeface="Maiandra GD"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Maiandra GD"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Maiandra GD"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7612" name="Text Box 56"/>
          <p:cNvSpPr txBox="1">
            <a:spLocks noChangeArrowheads="1"/>
          </p:cNvSpPr>
          <p:nvPr/>
        </p:nvSpPr>
        <p:spPr bwMode="auto">
          <a:xfrm>
            <a:off x="609600" y="3581400"/>
            <a:ext cx="8077200" cy="1200150"/>
          </a:xfrm>
          <a:prstGeom prst="rect">
            <a:avLst/>
          </a:prstGeom>
          <a:noFill/>
          <a:ln w="9525">
            <a:noFill/>
            <a:miter lim="800000"/>
            <a:headEnd/>
            <a:tailEnd/>
          </a:ln>
        </p:spPr>
        <p:txBody>
          <a:bodyPr>
            <a:spAutoFit/>
          </a:bodyPr>
          <a:lstStyle/>
          <a:p>
            <a:pPr marL="342900" indent="-342900">
              <a:spcBef>
                <a:spcPct val="50000"/>
              </a:spcBef>
              <a:buFontTx/>
              <a:buAutoNum type="arabicPeriod" startAt="4"/>
            </a:pPr>
            <a:r>
              <a:rPr lang="af-ZA" b="1">
                <a:solidFill>
                  <a:schemeClr val="bg1"/>
                </a:solidFill>
                <a:latin typeface="Arial Narrow" pitchFamily="34" charset="0"/>
              </a:rPr>
              <a:t>Tuliskan persamaan dan perbedaan Demokrasi Terpimpin dan Demokrasi Pancasila yang pernah dipraktikkan dalam sistem politik negara Inodnesia !</a:t>
            </a:r>
            <a:endParaRPr lang="en-US" b="1">
              <a:solidFill>
                <a:schemeClr val="bg1"/>
              </a:solidFill>
              <a:latin typeface="Arial Narrow" pitchFamily="34" charset="0"/>
            </a:endParaRPr>
          </a:p>
        </p:txBody>
      </p:sp>
    </p:spTree>
  </p:cSld>
  <p:clrMapOvr>
    <a:masterClrMapping/>
  </p:clrMapOvr>
  <p:transition spd="slow">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0" name="Text Box 4"/>
          <p:cNvSpPr txBox="1">
            <a:spLocks noChangeArrowheads="1"/>
          </p:cNvSpPr>
          <p:nvPr/>
        </p:nvSpPr>
        <p:spPr bwMode="auto">
          <a:xfrm>
            <a:off x="685800" y="457200"/>
            <a:ext cx="7239000" cy="466725"/>
          </a:xfrm>
          <a:prstGeom prst="rect">
            <a:avLst/>
          </a:prstGeom>
          <a:noFill/>
          <a:ln w="9525">
            <a:noFill/>
            <a:miter lim="800000"/>
            <a:headEnd/>
            <a:tailEnd/>
          </a:ln>
          <a:effectLst/>
        </p:spPr>
        <p:txBody>
          <a:bodyPr>
            <a:spAutoFit/>
          </a:bodyPr>
          <a:lstStyle/>
          <a:p>
            <a:pPr marL="342900" indent="-342900" eaLnBrk="1" hangingPunct="1">
              <a:spcBef>
                <a:spcPct val="50000"/>
              </a:spcBef>
              <a:defRPr/>
            </a:pPr>
            <a:r>
              <a:rPr lang="fi-FI" b="1" dirty="0">
                <a:solidFill>
                  <a:srgbClr val="FFFF00"/>
                </a:solidFill>
                <a:effectLst>
                  <a:outerShdw blurRad="38100" dist="38100" dir="2700000" algn="tl">
                    <a:srgbClr val="000000">
                      <a:alpha val="43137"/>
                    </a:srgbClr>
                  </a:outerShdw>
                </a:effectLst>
                <a:latin typeface="Arial Narrow" pitchFamily="34" charset="0"/>
              </a:rPr>
              <a:t>C. PERAN SERTA DALAM SISTEM POLITIK DI INDONESIA</a:t>
            </a:r>
            <a:endParaRPr lang="en-US"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68611" name="Text Box 5"/>
          <p:cNvSpPr txBox="1">
            <a:spLocks noChangeArrowheads="1"/>
          </p:cNvSpPr>
          <p:nvPr/>
        </p:nvSpPr>
        <p:spPr bwMode="auto">
          <a:xfrm>
            <a:off x="609600" y="1371600"/>
            <a:ext cx="5562600" cy="457200"/>
          </a:xfrm>
          <a:prstGeom prst="rect">
            <a:avLst/>
          </a:prstGeom>
          <a:noFill/>
          <a:ln w="9525">
            <a:noFill/>
            <a:miter lim="800000"/>
            <a:headEnd/>
            <a:tailEnd/>
          </a:ln>
        </p:spPr>
        <p:txBody>
          <a:bodyPr>
            <a:spAutoFit/>
          </a:bodyPr>
          <a:lstStyle/>
          <a:p>
            <a:pPr marL="342900" indent="-342900" algn="just">
              <a:spcBef>
                <a:spcPct val="50000"/>
              </a:spcBef>
              <a:buFontTx/>
              <a:buAutoNum type="alphaLcPeriod"/>
            </a:pPr>
            <a:r>
              <a:rPr lang="af-ZA" b="1">
                <a:solidFill>
                  <a:srgbClr val="66FF33"/>
                </a:solidFill>
                <a:latin typeface="Arial Narrow" pitchFamily="34" charset="0"/>
              </a:rPr>
              <a:t>Partisipasi Politik Warga Negara</a:t>
            </a:r>
            <a:endParaRPr lang="en-US" b="1">
              <a:solidFill>
                <a:srgbClr val="66FF33"/>
              </a:solidFill>
              <a:latin typeface="Arial Narrow" pitchFamily="34" charset="0"/>
            </a:endParaRPr>
          </a:p>
        </p:txBody>
      </p:sp>
      <p:sp>
        <p:nvSpPr>
          <p:cNvPr id="64516" name="Text Box 6"/>
          <p:cNvSpPr txBox="1">
            <a:spLocks noChangeArrowheads="1"/>
          </p:cNvSpPr>
          <p:nvPr/>
        </p:nvSpPr>
        <p:spPr bwMode="auto">
          <a:xfrm>
            <a:off x="838200" y="2133600"/>
            <a:ext cx="7772400" cy="3046413"/>
          </a:xfrm>
          <a:prstGeom prst="rect">
            <a:avLst/>
          </a:prstGeom>
          <a:solidFill>
            <a:schemeClr val="tx2">
              <a:lumMod val="50000"/>
              <a:alpha val="41000"/>
            </a:schemeClr>
          </a:solidFill>
          <a:ln w="9525">
            <a:noFill/>
            <a:miter lim="800000"/>
            <a:headEnd/>
            <a:tailEnd/>
          </a:ln>
        </p:spPr>
        <p:txBody>
          <a:bodyPr>
            <a:spAutoFit/>
          </a:bodyPr>
          <a:lstStyle/>
          <a:p>
            <a:pPr marL="400050" indent="-400050">
              <a:defRPr/>
            </a:pPr>
            <a:r>
              <a:rPr lang="af-ZA" b="1" i="1" dirty="0">
                <a:solidFill>
                  <a:schemeClr val="bg1"/>
                </a:solidFill>
                <a:latin typeface="Arial Narrow" pitchFamily="34" charset="0"/>
              </a:rPr>
              <a:t>Partisipasi politik, </a:t>
            </a:r>
            <a:r>
              <a:rPr lang="af-ZA" b="1" dirty="0">
                <a:solidFill>
                  <a:schemeClr val="bg1"/>
                </a:solidFill>
                <a:latin typeface="Arial Narrow" pitchFamily="34" charset="0"/>
              </a:rPr>
              <a:t>merupakan penentuan sikap dan </a:t>
            </a:r>
          </a:p>
          <a:p>
            <a:pPr marL="400050" indent="-400050">
              <a:buFont typeface="Wingdings" pitchFamily="2" charset="2"/>
              <a:buChar char="§"/>
              <a:defRPr/>
            </a:pPr>
            <a:r>
              <a:rPr lang="af-ZA" b="1" dirty="0">
                <a:solidFill>
                  <a:schemeClr val="bg1"/>
                </a:solidFill>
                <a:latin typeface="Arial Narrow" pitchFamily="34" charset="0"/>
              </a:rPr>
              <a:t>keterlibatan hasrat setiap individu dalam situasi dan kondisi organisasinya, sehingga pada akhirnya :</a:t>
            </a:r>
          </a:p>
          <a:p>
            <a:pPr marL="400050" indent="-400050">
              <a:spcBef>
                <a:spcPct val="50000"/>
              </a:spcBef>
              <a:buFont typeface="Wingdings" pitchFamily="2" charset="2"/>
              <a:buChar char="§"/>
              <a:defRPr/>
            </a:pPr>
            <a:r>
              <a:rPr lang="af-ZA" b="1" dirty="0">
                <a:solidFill>
                  <a:schemeClr val="bg1"/>
                </a:solidFill>
                <a:latin typeface="Arial Narrow" pitchFamily="34" charset="0"/>
              </a:rPr>
              <a:t>Mendorong individu tersebut berperan serta dalam pencapaian tujuan organisasi, </a:t>
            </a:r>
          </a:p>
          <a:p>
            <a:pPr marL="400050" indent="-400050">
              <a:spcBef>
                <a:spcPct val="50000"/>
              </a:spcBef>
              <a:buFont typeface="Wingdings" pitchFamily="2" charset="2"/>
              <a:buChar char="§"/>
              <a:defRPr/>
            </a:pPr>
            <a:r>
              <a:rPr lang="af-ZA" b="1" dirty="0">
                <a:solidFill>
                  <a:schemeClr val="bg1"/>
                </a:solidFill>
                <a:latin typeface="Arial Narrow" pitchFamily="34" charset="0"/>
              </a:rPr>
              <a:t>Mengambil bagian dalam setiap pertanggungjawaban bersama.</a:t>
            </a:r>
            <a:r>
              <a:rPr lang="en-US" b="1" dirty="0">
                <a:solidFill>
                  <a:schemeClr val="bg1"/>
                </a:solidFill>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4"/>
          <p:cNvSpPr txBox="1">
            <a:spLocks noChangeArrowheads="1"/>
          </p:cNvSpPr>
          <p:nvPr/>
        </p:nvSpPr>
        <p:spPr bwMode="auto">
          <a:xfrm>
            <a:off x="533400" y="228600"/>
            <a:ext cx="7315200" cy="954088"/>
          </a:xfrm>
          <a:prstGeom prst="rect">
            <a:avLst/>
          </a:prstGeom>
          <a:noFill/>
          <a:ln w="9525">
            <a:noFill/>
            <a:miter lim="800000"/>
            <a:headEnd/>
            <a:tailEnd/>
          </a:ln>
        </p:spPr>
        <p:txBody>
          <a:bodyPr>
            <a:spAutoFit/>
          </a:bodyPr>
          <a:lstStyle/>
          <a:p>
            <a:pPr>
              <a:spcBef>
                <a:spcPct val="50000"/>
              </a:spcBef>
              <a:defRPr/>
            </a:pPr>
            <a:r>
              <a:rPr lang="af-ZA" sz="2800" b="1" dirty="0">
                <a:solidFill>
                  <a:srgbClr val="FFFF00"/>
                </a:solidFill>
                <a:effectLst>
                  <a:outerShdw blurRad="38100" dist="38100" dir="2700000" algn="tl">
                    <a:srgbClr val="000000">
                      <a:alpha val="43137"/>
                    </a:srgbClr>
                  </a:outerShdw>
                </a:effectLst>
                <a:latin typeface="Arial Narrow" pitchFamily="34" charset="0"/>
              </a:rPr>
              <a:t>PENGERTIAN </a:t>
            </a:r>
            <a:r>
              <a:rPr lang="af-ZA" sz="2800" b="1" i="1" dirty="0">
                <a:solidFill>
                  <a:srgbClr val="FFFF00"/>
                </a:solidFill>
                <a:effectLst>
                  <a:outerShdw blurRad="38100" dist="38100" dir="2700000" algn="tl">
                    <a:srgbClr val="000000">
                      <a:alpha val="43137"/>
                    </a:srgbClr>
                  </a:outerShdw>
                </a:effectLst>
                <a:latin typeface="Arial Narrow" pitchFamily="34" charset="0"/>
              </a:rPr>
              <a:t>PARTISIPASI POLITIK</a:t>
            </a:r>
            <a:r>
              <a:rPr lang="af-ZA" sz="2800" b="1" dirty="0">
                <a:solidFill>
                  <a:srgbClr val="FFFF00"/>
                </a:solidFill>
                <a:effectLst>
                  <a:outerShdw blurRad="38100" dist="38100" dir="2700000" algn="tl">
                    <a:srgbClr val="000000">
                      <a:alpha val="43137"/>
                    </a:srgbClr>
                  </a:outerShdw>
                </a:effectLst>
                <a:latin typeface="Arial Narrow" pitchFamily="34" charset="0"/>
              </a:rPr>
              <a:t> MENURUT PARA AHLI :</a:t>
            </a:r>
            <a:endParaRPr lang="en-US" sz="28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586758" name="Text Box 6"/>
          <p:cNvSpPr txBox="1">
            <a:spLocks noChangeArrowheads="1"/>
          </p:cNvSpPr>
          <p:nvPr/>
        </p:nvSpPr>
        <p:spPr bwMode="auto">
          <a:xfrm>
            <a:off x="228600" y="1524000"/>
            <a:ext cx="8686800" cy="5016500"/>
          </a:xfrm>
          <a:prstGeom prst="rect">
            <a:avLst/>
          </a:prstGeom>
          <a:solidFill>
            <a:schemeClr val="tx2">
              <a:lumMod val="50000"/>
              <a:alpha val="12000"/>
            </a:schemeClr>
          </a:solidFill>
          <a:ln w="9525">
            <a:noFill/>
            <a:miter lim="800000"/>
            <a:headEnd/>
            <a:tailEnd/>
          </a:ln>
          <a:effectLst/>
        </p:spPr>
        <p:txBody>
          <a:bodyPr>
            <a:spAutoFit/>
          </a:bodyPr>
          <a:lstStyle/>
          <a:p>
            <a:pPr marL="287338" indent="-287338">
              <a:spcAft>
                <a:spcPct val="25000"/>
              </a:spcAft>
              <a:buFont typeface="Wingdings" pitchFamily="2" charset="2"/>
              <a:buChar char="§"/>
              <a:defRPr/>
            </a:pPr>
            <a:r>
              <a:rPr lang="af-ZA" sz="2000" b="1" dirty="0">
                <a:solidFill>
                  <a:schemeClr val="tx1">
                    <a:lumMod val="95000"/>
                    <a:lumOff val="5000"/>
                  </a:schemeClr>
                </a:solidFill>
                <a:latin typeface="Arial Narrow" pitchFamily="34" charset="0"/>
              </a:rPr>
              <a:t>Herbert Mc. Closky, </a:t>
            </a:r>
            <a:r>
              <a:rPr lang="af-ZA" sz="2000" b="1" dirty="0">
                <a:solidFill>
                  <a:schemeClr val="bg1"/>
                </a:solidFill>
                <a:latin typeface="Arial Narrow" pitchFamily="34" charset="0"/>
              </a:rPr>
              <a:t>Partisipasi politik adalah kegiatan-kegiatan sukarela dari warga masyarakat melalui darimana mereka mengambil bagian dalam proses pemilihan penguasa dan secara langsung, dalam proses pembentukan kebijaksanaan umum.</a:t>
            </a:r>
          </a:p>
          <a:p>
            <a:pPr marL="287338" indent="-287338">
              <a:spcAft>
                <a:spcPct val="25000"/>
              </a:spcAft>
              <a:buFont typeface="Wingdings" pitchFamily="2" charset="2"/>
              <a:buChar char="§"/>
              <a:defRPr/>
            </a:pPr>
            <a:endParaRPr lang="af-ZA" sz="2000" b="1" dirty="0">
              <a:solidFill>
                <a:schemeClr val="bg1"/>
              </a:solidFill>
              <a:latin typeface="Arial Narrow" pitchFamily="34" charset="0"/>
            </a:endParaRPr>
          </a:p>
          <a:p>
            <a:pPr marL="287338" indent="-287338">
              <a:spcAft>
                <a:spcPct val="25000"/>
              </a:spcAft>
              <a:buFont typeface="Wingdings" pitchFamily="2" charset="2"/>
              <a:buChar char="§"/>
              <a:defRPr/>
            </a:pPr>
            <a:r>
              <a:rPr lang="af-ZA" sz="2000" b="1" dirty="0">
                <a:solidFill>
                  <a:schemeClr val="tx1">
                    <a:lumMod val="95000"/>
                    <a:lumOff val="5000"/>
                  </a:schemeClr>
                </a:solidFill>
                <a:latin typeface="Arial Narrow" pitchFamily="34" charset="0"/>
              </a:rPr>
              <a:t>Norman H. Nie dan Sidney Verba, </a:t>
            </a:r>
            <a:r>
              <a:rPr lang="af-ZA" sz="2000" b="1" dirty="0">
                <a:solidFill>
                  <a:schemeClr val="bg1"/>
                </a:solidFill>
                <a:latin typeface="Arial Narrow" pitchFamily="34" charset="0"/>
              </a:rPr>
              <a:t>Partisipasi politik adalah kegiatan pribadi warga negara yang legal yang sedikit banyak langsung bertujuan untuk mempengaruhi seleksi pejabat-pejabat negara dan/atau tindakan-tindakan yang diambil oleh mereka.</a:t>
            </a:r>
          </a:p>
          <a:p>
            <a:pPr marL="287338" indent="-287338">
              <a:spcAft>
                <a:spcPct val="25000"/>
              </a:spcAft>
              <a:buFont typeface="Wingdings" pitchFamily="2" charset="2"/>
              <a:buChar char="§"/>
              <a:defRPr/>
            </a:pPr>
            <a:endParaRPr lang="af-ZA" sz="2000" b="1" dirty="0">
              <a:solidFill>
                <a:schemeClr val="bg1"/>
              </a:solidFill>
              <a:latin typeface="Arial Narrow" pitchFamily="34" charset="0"/>
            </a:endParaRPr>
          </a:p>
          <a:p>
            <a:pPr marL="287338" indent="-287338">
              <a:spcAft>
                <a:spcPct val="25000"/>
              </a:spcAft>
              <a:buFont typeface="Wingdings" pitchFamily="2" charset="2"/>
              <a:buChar char="§"/>
              <a:defRPr/>
            </a:pPr>
            <a:r>
              <a:rPr lang="af-ZA" sz="2000" b="1" dirty="0">
                <a:solidFill>
                  <a:schemeClr val="tx1">
                    <a:lumMod val="95000"/>
                    <a:lumOff val="5000"/>
                  </a:schemeClr>
                </a:solidFill>
                <a:latin typeface="Arial Narrow" pitchFamily="34" charset="0"/>
              </a:rPr>
              <a:t>Prof. Miriam Budiardjo, </a:t>
            </a:r>
            <a:r>
              <a:rPr lang="af-ZA" sz="2000" b="1" dirty="0">
                <a:solidFill>
                  <a:schemeClr val="bg1"/>
                </a:solidFill>
                <a:latin typeface="Arial Narrow" pitchFamily="34" charset="0"/>
              </a:rPr>
              <a:t>Partisipasi politik merupakan kegiatan seseorang dalam partai politik. Partisipasi politik mencakup semua kegiatan sukarela melalui mana seseorang turut serta dalam proses pemilihan pemimpin-pemimpin politik dan turut serta – secara langsung atau tak langsung – dalam pembentukan kebijaksanaan umum. </a:t>
            </a:r>
            <a:endParaRPr lang="en-US" sz="2000" b="1" dirty="0">
              <a:solidFill>
                <a:schemeClr val="bg1"/>
              </a:solidFill>
              <a:latin typeface="Arial Narrow" pitchFamily="34" charset="0"/>
            </a:endParaRPr>
          </a:p>
        </p:txBody>
      </p:sp>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685800" y="381000"/>
            <a:ext cx="4114800" cy="584200"/>
          </a:xfrm>
          <a:prstGeom prst="rect">
            <a:avLst/>
          </a:prstGeom>
          <a:noFill/>
          <a:ln w="9525">
            <a:noFill/>
            <a:miter lim="800000"/>
            <a:headEnd/>
            <a:tailEnd/>
          </a:ln>
        </p:spPr>
        <p:txBody>
          <a:bodyPr>
            <a:spAutoFit/>
          </a:bodyPr>
          <a:lstStyle/>
          <a:p>
            <a:pPr eaLnBrk="1" hangingPunct="1">
              <a:spcBef>
                <a:spcPct val="50000"/>
              </a:spcBef>
            </a:pPr>
            <a:r>
              <a:rPr lang="fi-FI" sz="3200" b="1">
                <a:solidFill>
                  <a:srgbClr val="FFFF00"/>
                </a:solidFill>
                <a:latin typeface="Arial Narrow" pitchFamily="34" charset="0"/>
              </a:rPr>
              <a:t>1. SISTEM POLITIK</a:t>
            </a:r>
            <a:endParaRPr lang="en-US" sz="3200" b="1">
              <a:solidFill>
                <a:srgbClr val="FFFF00"/>
              </a:solidFill>
              <a:latin typeface="Arial Narrow" pitchFamily="34" charset="0"/>
            </a:endParaRPr>
          </a:p>
        </p:txBody>
      </p:sp>
      <p:sp>
        <p:nvSpPr>
          <p:cNvPr id="9219" name="Text Box 8"/>
          <p:cNvSpPr txBox="1">
            <a:spLocks noChangeArrowheads="1"/>
          </p:cNvSpPr>
          <p:nvPr/>
        </p:nvSpPr>
        <p:spPr bwMode="auto">
          <a:xfrm>
            <a:off x="2057400" y="1828800"/>
            <a:ext cx="6019800" cy="1570038"/>
          </a:xfrm>
          <a:prstGeom prst="rect">
            <a:avLst/>
          </a:prstGeom>
          <a:solidFill>
            <a:schemeClr val="bg1">
              <a:alpha val="32156"/>
            </a:schemeClr>
          </a:solidFill>
          <a:ln w="9525">
            <a:noFill/>
            <a:miter lim="800000"/>
            <a:headEnd/>
            <a:tailEnd/>
          </a:ln>
        </p:spPr>
        <p:txBody>
          <a:bodyPr>
            <a:spAutoFit/>
          </a:bodyPr>
          <a:lstStyle/>
          <a:p>
            <a:pPr algn="r">
              <a:spcBef>
                <a:spcPct val="50000"/>
              </a:spcBef>
            </a:pPr>
            <a:r>
              <a:rPr lang="af-ZA" b="1">
                <a:solidFill>
                  <a:srgbClr val="A50021"/>
                </a:solidFill>
                <a:latin typeface="Arial Narrow" pitchFamily="34" charset="0"/>
              </a:rPr>
              <a:t>Dalam arti umum</a:t>
            </a:r>
            <a:r>
              <a:rPr lang="af-ZA" b="1">
                <a:latin typeface="Arial Narrow" pitchFamily="34" charset="0"/>
              </a:rPr>
              <a:t>, politik adalah “</a:t>
            </a:r>
            <a:r>
              <a:rPr lang="af-ZA" b="1" i="1">
                <a:latin typeface="Arial Narrow" pitchFamily="34" charset="0"/>
              </a:rPr>
              <a:t>macam-macam kegiatan dalam suatu sistem politik/negara yang menyangkut proses menentukan dan sekaligus melaksanakan tujuan-tujuan sistem itu</a:t>
            </a:r>
            <a:r>
              <a:rPr lang="af-ZA" b="1">
                <a:latin typeface="Arial Narrow" pitchFamily="34" charset="0"/>
              </a:rPr>
              <a:t>”.</a:t>
            </a:r>
            <a:endParaRPr lang="en-US" b="1">
              <a:latin typeface="Arial Narrow" pitchFamily="34" charset="0"/>
            </a:endParaRPr>
          </a:p>
        </p:txBody>
      </p:sp>
      <p:sp>
        <p:nvSpPr>
          <p:cNvPr id="498699" name="Text Box 11"/>
          <p:cNvSpPr txBox="1">
            <a:spLocks noChangeArrowheads="1"/>
          </p:cNvSpPr>
          <p:nvPr/>
        </p:nvSpPr>
        <p:spPr bwMode="auto">
          <a:xfrm>
            <a:off x="609600" y="3733800"/>
            <a:ext cx="8077200" cy="2492375"/>
          </a:xfrm>
          <a:prstGeom prst="rect">
            <a:avLst/>
          </a:prstGeom>
          <a:solidFill>
            <a:schemeClr val="tx2">
              <a:lumMod val="50000"/>
              <a:alpha val="36000"/>
            </a:schemeClr>
          </a:solidFill>
          <a:ln w="57150">
            <a:noFill/>
            <a:prstDash val="lgDashDotDot"/>
            <a:miter lim="800000"/>
            <a:headEnd/>
            <a:tailEnd/>
          </a:ln>
          <a:effectLst/>
        </p:spPr>
        <p:txBody>
          <a:bodyPr>
            <a:spAutoFit/>
          </a:bodyPr>
          <a:lstStyle/>
          <a:p>
            <a:pPr>
              <a:spcBef>
                <a:spcPct val="50000"/>
              </a:spcBef>
              <a:defRPr/>
            </a:pPr>
            <a:r>
              <a:rPr lang="sv-SE" b="1" dirty="0">
                <a:solidFill>
                  <a:srgbClr val="FFFF00"/>
                </a:solidFill>
                <a:latin typeface="Arial Narrow" pitchFamily="34" charset="0"/>
              </a:rPr>
              <a:t>Kata ”politik” (Yunani) ”polis” = negara kota. </a:t>
            </a:r>
            <a:r>
              <a:rPr lang="af-ZA" b="1" dirty="0">
                <a:solidFill>
                  <a:srgbClr val="FFFF00"/>
                </a:solidFill>
                <a:latin typeface="Arial Narrow" pitchFamily="34" charset="0"/>
              </a:rPr>
              <a:t>“Polis” berarti “</a:t>
            </a:r>
            <a:r>
              <a:rPr lang="af-ZA" b="1" i="1" dirty="0">
                <a:solidFill>
                  <a:srgbClr val="FFFF00"/>
                </a:solidFill>
                <a:latin typeface="Arial Narrow" pitchFamily="34" charset="0"/>
              </a:rPr>
              <a:t>city state</a:t>
            </a:r>
            <a:r>
              <a:rPr lang="af-ZA" b="1" dirty="0">
                <a:solidFill>
                  <a:srgbClr val="FFFF00"/>
                </a:solidFill>
                <a:latin typeface="Arial Narrow" pitchFamily="34" charset="0"/>
              </a:rPr>
              <a:t>” – merupakan segala aktivitas yang dijalankan oleh Polis untuk kelestarian dan perkembangannya “</a:t>
            </a:r>
            <a:r>
              <a:rPr lang="af-ZA" b="1" i="1" dirty="0">
                <a:solidFill>
                  <a:srgbClr val="FFFF00"/>
                </a:solidFill>
                <a:latin typeface="Arial Narrow" pitchFamily="34" charset="0"/>
              </a:rPr>
              <a:t>politike techne</a:t>
            </a:r>
            <a:r>
              <a:rPr lang="af-ZA" b="1" dirty="0">
                <a:solidFill>
                  <a:srgbClr val="FFFF00"/>
                </a:solidFill>
                <a:latin typeface="Arial Narrow" pitchFamily="34" charset="0"/>
              </a:rPr>
              <a:t>” (politika). </a:t>
            </a:r>
          </a:p>
          <a:p>
            <a:pPr algn="r">
              <a:spcBef>
                <a:spcPct val="50000"/>
              </a:spcBef>
              <a:defRPr/>
            </a:pPr>
            <a:r>
              <a:rPr lang="af-ZA" b="1" dirty="0">
                <a:solidFill>
                  <a:schemeClr val="bg1"/>
                </a:solidFill>
                <a:latin typeface="Arial Narrow" pitchFamily="34" charset="0"/>
              </a:rPr>
              <a:t>Politik pada hakikatnya “</a:t>
            </a:r>
            <a:r>
              <a:rPr lang="af-ZA" b="1" i="1" dirty="0">
                <a:solidFill>
                  <a:schemeClr val="bg1"/>
                </a:solidFill>
                <a:latin typeface="Arial Narrow" pitchFamily="34" charset="0"/>
              </a:rPr>
              <a:t>the art and science of government</a:t>
            </a:r>
            <a:r>
              <a:rPr lang="af-ZA" b="1" dirty="0">
                <a:solidFill>
                  <a:schemeClr val="bg1"/>
                </a:solidFill>
                <a:latin typeface="Arial Narrow" pitchFamily="34" charset="0"/>
              </a:rPr>
              <a:t>” atau seni dan ilmu memerintah.</a:t>
            </a:r>
            <a:r>
              <a:rPr lang="en-US" b="1" dirty="0">
                <a:solidFill>
                  <a:schemeClr val="bg1"/>
                </a:solidFill>
                <a:latin typeface="Arial Narrow" pitchFamily="34" charset="0"/>
              </a:rPr>
              <a:t> </a:t>
            </a:r>
          </a:p>
        </p:txBody>
      </p:sp>
      <p:sp>
        <p:nvSpPr>
          <p:cNvPr id="9221" name="Text Box 12"/>
          <p:cNvSpPr txBox="1">
            <a:spLocks noChangeArrowheads="1"/>
          </p:cNvSpPr>
          <p:nvPr/>
        </p:nvSpPr>
        <p:spPr bwMode="auto">
          <a:xfrm>
            <a:off x="685800" y="1143000"/>
            <a:ext cx="3581400" cy="466725"/>
          </a:xfrm>
          <a:prstGeom prst="rect">
            <a:avLst/>
          </a:prstGeom>
          <a:solidFill>
            <a:schemeClr val="bg1">
              <a:alpha val="32156"/>
            </a:schemeClr>
          </a:solidFill>
          <a:ln w="9525">
            <a:noFill/>
            <a:miter lim="800000"/>
            <a:headEnd/>
            <a:tailEnd/>
          </a:ln>
        </p:spPr>
        <p:txBody>
          <a:bodyPr>
            <a:spAutoFit/>
          </a:bodyPr>
          <a:lstStyle/>
          <a:p>
            <a:pPr eaLnBrk="1" hangingPunct="1">
              <a:spcBef>
                <a:spcPct val="50000"/>
              </a:spcBef>
            </a:pPr>
            <a:r>
              <a:rPr lang="fi-FI" b="1">
                <a:solidFill>
                  <a:srgbClr val="000000"/>
                </a:solidFill>
                <a:latin typeface="Arial Narrow" pitchFamily="34" charset="0"/>
              </a:rPr>
              <a:t>a. Pengertian Sistem Politik</a:t>
            </a:r>
            <a:endParaRPr lang="en-US" b="1">
              <a:solidFill>
                <a:srgbClr val="000000"/>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80" name="Text Box 4"/>
          <p:cNvSpPr txBox="1">
            <a:spLocks noChangeArrowheads="1"/>
          </p:cNvSpPr>
          <p:nvPr/>
        </p:nvSpPr>
        <p:spPr bwMode="auto">
          <a:xfrm>
            <a:off x="685800" y="228600"/>
            <a:ext cx="7010400" cy="523875"/>
          </a:xfrm>
          <a:prstGeom prst="rect">
            <a:avLst/>
          </a:prstGeom>
          <a:noFill/>
          <a:ln w="9525">
            <a:noFill/>
            <a:miter lim="800000"/>
            <a:headEnd/>
            <a:tailEnd/>
          </a:ln>
          <a:effectLst/>
        </p:spPr>
        <p:txBody>
          <a:bodyPr>
            <a:spAutoFit/>
          </a:bodyPr>
          <a:lstStyle/>
          <a:p>
            <a:pPr>
              <a:spcBef>
                <a:spcPct val="50000"/>
              </a:spcBef>
              <a:defRPr/>
            </a:pPr>
            <a:r>
              <a:rPr lang="af-ZA" sz="2800" b="1" dirty="0">
                <a:solidFill>
                  <a:srgbClr val="FFFF66"/>
                </a:solidFill>
                <a:effectLst>
                  <a:outerShdw blurRad="38100" dist="38100" dir="2700000" algn="tl">
                    <a:srgbClr val="000000">
                      <a:alpha val="43137"/>
                    </a:srgbClr>
                  </a:outerShdw>
                </a:effectLst>
                <a:latin typeface="Arial Narrow" pitchFamily="34" charset="0"/>
              </a:rPr>
              <a:t>BENTUK-BENTUK PARTISIPASI POLITIK</a:t>
            </a:r>
            <a:r>
              <a:rPr lang="en-US" sz="2800" b="1" dirty="0">
                <a:solidFill>
                  <a:srgbClr val="FFFF66"/>
                </a:solidFill>
                <a:effectLst>
                  <a:outerShdw blurRad="38100" dist="38100" dir="2700000" algn="tl">
                    <a:srgbClr val="000000">
                      <a:alpha val="43137"/>
                    </a:srgbClr>
                  </a:outerShdw>
                </a:effectLst>
                <a:latin typeface="Arial Narrow" pitchFamily="34" charset="0"/>
              </a:rPr>
              <a:t> </a:t>
            </a:r>
          </a:p>
        </p:txBody>
      </p:sp>
      <p:graphicFrame>
        <p:nvGraphicFramePr>
          <p:cNvPr id="587821" name="Group 45"/>
          <p:cNvGraphicFramePr>
            <a:graphicFrameLocks noGrp="1"/>
          </p:cNvGraphicFramePr>
          <p:nvPr>
            <p:ph/>
          </p:nvPr>
        </p:nvGraphicFramePr>
        <p:xfrm>
          <a:off x="762000" y="838200"/>
          <a:ext cx="7848600" cy="5410199"/>
        </p:xfrm>
        <a:graphic>
          <a:graphicData uri="http://schemas.openxmlformats.org/drawingml/2006/table">
            <a:tbl>
              <a:tblPr/>
              <a:tblGrid>
                <a:gridCol w="3736975"/>
                <a:gridCol w="4111625"/>
              </a:tblGrid>
              <a:tr h="66351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KONVENSIONAL</a:t>
                      </a:r>
                      <a:endParaRPr kumimoji="0" lang="af-Z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66000"/>
                      </a:srgb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Arial" charset="0"/>
                        </a:rPr>
                        <a:t>NON-KONVENSIONAL</a:t>
                      </a:r>
                      <a:endParaRPr kumimoji="0" lang="en-US" sz="2800" b="1" i="1"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alpha val="66000"/>
                      </a:srgbClr>
                    </a:solidFill>
                  </a:tcPr>
                </a:tc>
              </a:tr>
              <a:tr h="4746684">
                <a:tc>
                  <a:txBody>
                    <a:bodyPr/>
                    <a:lstStyle/>
                    <a:p>
                      <a:pPr marL="225425" marR="0" lvl="0" indent="-225425" algn="l" defTabSz="914400" rtl="0" eaLnBrk="1" fontAlgn="base" latinLnBrk="0" hangingPunct="1">
                        <a:lnSpc>
                          <a:spcPct val="150000"/>
                        </a:lnSpc>
                        <a:spcBef>
                          <a:spcPct val="0"/>
                        </a:spcBef>
                        <a:spcAft>
                          <a:spcPct val="20000"/>
                        </a:spcAft>
                        <a:buClr>
                          <a:schemeClr val="tx1"/>
                        </a:buClr>
                        <a:buSzTx/>
                        <a:buFont typeface="Wingdings" pitchFamily="2" charset="2"/>
                        <a:buChar char="§"/>
                        <a:tabLst>
                          <a:tab pos="228600" algn="l"/>
                        </a:tabLst>
                      </a:pPr>
                      <a:endParaRPr kumimoji="0" lang="af-ZA" sz="1100" b="1" i="0" u="none" strike="noStrike" cap="none" normalizeH="0" baseline="0" smtClean="0">
                        <a:ln>
                          <a:noFill/>
                        </a:ln>
                        <a:solidFill>
                          <a:schemeClr val="bg1"/>
                        </a:solidFill>
                        <a:effectLst/>
                        <a:latin typeface="Arial Narrow" pitchFamily="34" charset="0"/>
                        <a:cs typeface="Times New Roman" pitchFamily="18" charset="0"/>
                      </a:endParaRPr>
                    </a:p>
                    <a:p>
                      <a:pPr marL="225425" marR="0" lvl="0" indent="-225425" algn="l" defTabSz="914400" rtl="0" eaLnBrk="1" fontAlgn="base" latinLnBrk="0" hangingPunct="1">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smtClean="0">
                          <a:ln>
                            <a:noFill/>
                          </a:ln>
                          <a:solidFill>
                            <a:schemeClr val="bg1"/>
                          </a:solidFill>
                          <a:effectLst/>
                          <a:latin typeface="Arial Narrow" pitchFamily="34" charset="0"/>
                          <a:cs typeface="Times New Roman" pitchFamily="18" charset="0"/>
                        </a:rPr>
                        <a:t>Pemberian </a:t>
                      </a: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Suara (</a:t>
                      </a:r>
                      <a:r>
                        <a:rPr kumimoji="0" lang="af-ZA" sz="2200" b="1" i="1" u="none" strike="noStrike" cap="none" normalizeH="0" baseline="0" dirty="0" smtClean="0">
                          <a:ln>
                            <a:noFill/>
                          </a:ln>
                          <a:solidFill>
                            <a:schemeClr val="bg1"/>
                          </a:solidFill>
                          <a:effectLst/>
                          <a:latin typeface="Arial Narrow" pitchFamily="34" charset="0"/>
                          <a:cs typeface="Times New Roman" pitchFamily="18" charset="0"/>
                        </a:rPr>
                        <a:t>voting</a:t>
                      </a: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Diskusi politik </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Kegiatan kampanye</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Membentuk dan bergabung dalam kelompok Kepentingan.</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Komunikasi individual dengan pejabat politik/administratif.</a:t>
                      </a:r>
                      <a:endParaRPr kumimoji="0" lang="af-ZA" sz="22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50000"/>
                        <a:alpha val="42000"/>
                      </a:schemeClr>
                    </a:solidFill>
                  </a:tcPr>
                </a:tc>
                <a:tc>
                  <a:txBody>
                    <a:bodyPr/>
                    <a:lstStyle/>
                    <a:p>
                      <a:pPr marL="225425" marR="0" lvl="0" indent="-225425" algn="l" defTabSz="914400" rtl="0" eaLnBrk="1" fontAlgn="base" latinLnBrk="0" hangingPunct="1">
                        <a:lnSpc>
                          <a:spcPct val="150000"/>
                        </a:lnSpc>
                        <a:spcBef>
                          <a:spcPct val="0"/>
                        </a:spcBef>
                        <a:spcAft>
                          <a:spcPct val="20000"/>
                        </a:spcAft>
                        <a:buClr>
                          <a:schemeClr val="tx1"/>
                        </a:buClr>
                        <a:buSzTx/>
                        <a:buFont typeface="Wingdings" pitchFamily="2" charset="2"/>
                        <a:buChar char="§"/>
                        <a:tabLst>
                          <a:tab pos="228600" algn="l"/>
                        </a:tabLst>
                      </a:pPr>
                      <a:endParaRPr kumimoji="0" lang="af-ZA" sz="11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1" fontAlgn="base" latinLnBrk="0" hangingPunct="1">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Pengajuan petisi</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Berdemonstrasi</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Konfrontasi</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Mogok</a:t>
                      </a:r>
                      <a:endParaRPr kumimoji="0" lang="en-US" sz="2200" b="1" i="0" u="none" strike="noStrike" cap="none" normalizeH="0" baseline="0" dirty="0" smtClean="0">
                        <a:ln>
                          <a:noFill/>
                        </a:ln>
                        <a:solidFill>
                          <a:schemeClr val="bg1"/>
                        </a:solidFill>
                        <a:effectLst/>
                        <a:latin typeface="Arial Narrow" pitchFamily="34" charset="0"/>
                        <a:cs typeface="Times New Roman" pitchFamily="18" charset="0"/>
                      </a:endParaRP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Tindak kekerasan politik terhadap harta benda. </a:t>
                      </a:r>
                    </a:p>
                    <a:p>
                      <a:pPr marL="225425" marR="0" lvl="0" indent="-225425" algn="l" defTabSz="914400" rtl="0" eaLnBrk="0" fontAlgn="base" latinLnBrk="0" hangingPunct="0">
                        <a:lnSpc>
                          <a:spcPct val="150000"/>
                        </a:lnSpc>
                        <a:spcBef>
                          <a:spcPct val="0"/>
                        </a:spcBef>
                        <a:spcAft>
                          <a:spcPct val="20000"/>
                        </a:spcAft>
                        <a:buClr>
                          <a:schemeClr val="tx1"/>
                        </a:buClr>
                        <a:buSzTx/>
                        <a:buFont typeface="Wingdings" pitchFamily="2" charset="2"/>
                        <a:buChar char="§"/>
                        <a:tabLst>
                          <a:tab pos="228600" algn="l"/>
                        </a:tabLst>
                      </a:pPr>
                      <a:r>
                        <a:rPr kumimoji="0" lang="af-ZA" sz="2200" b="1" i="0" u="none" strike="noStrike" cap="none" normalizeH="0" baseline="0" dirty="0" smtClean="0">
                          <a:ln>
                            <a:noFill/>
                          </a:ln>
                          <a:solidFill>
                            <a:schemeClr val="bg1"/>
                          </a:solidFill>
                          <a:effectLst/>
                          <a:latin typeface="Arial Narrow" pitchFamily="34" charset="0"/>
                          <a:cs typeface="Times New Roman" pitchFamily="18" charset="0"/>
                        </a:rPr>
                        <a:t>Tindak kekerasan politik terhadap manusia.</a:t>
                      </a:r>
                      <a:endParaRPr kumimoji="0" lang="af-ZA" sz="22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lumMod val="50000"/>
                        <a:alpha val="42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8" name="Text Box 4"/>
          <p:cNvSpPr txBox="1">
            <a:spLocks noChangeArrowheads="1"/>
          </p:cNvSpPr>
          <p:nvPr/>
        </p:nvSpPr>
        <p:spPr bwMode="auto">
          <a:xfrm>
            <a:off x="457200" y="381000"/>
            <a:ext cx="8229600" cy="954088"/>
          </a:xfrm>
          <a:prstGeom prst="rect">
            <a:avLst/>
          </a:prstGeom>
          <a:noFill/>
          <a:ln w="9525">
            <a:noFill/>
            <a:miter lim="800000"/>
            <a:headEnd/>
            <a:tailEnd/>
          </a:ln>
          <a:effectLst/>
        </p:spPr>
        <p:txBody>
          <a:bodyPr>
            <a:spAutoFit/>
          </a:bodyPr>
          <a:lstStyle/>
          <a:p>
            <a:pPr algn="ctr">
              <a:spcBef>
                <a:spcPct val="50000"/>
              </a:spcBef>
              <a:defRPr/>
            </a:pPr>
            <a:r>
              <a:rPr lang="af-ZA" sz="2800" b="1" dirty="0">
                <a:solidFill>
                  <a:srgbClr val="FFFF66"/>
                </a:solidFill>
                <a:effectLst>
                  <a:outerShdw blurRad="38100" dist="38100" dir="2700000" algn="tl">
                    <a:srgbClr val="000000">
                      <a:alpha val="43137"/>
                    </a:srgbClr>
                  </a:outerShdw>
                </a:effectLst>
                <a:latin typeface="Arial Narrow" pitchFamily="34" charset="0"/>
              </a:rPr>
              <a:t>7 (TUJUH) BENTUK PARTISIPASI POLITIK INDIVIDUAL MENURUT MILBRATH M.L. GOEL :</a:t>
            </a:r>
            <a:endParaRPr lang="en-US" sz="2800" b="1" dirty="0">
              <a:solidFill>
                <a:srgbClr val="FFFF66"/>
              </a:solidFill>
              <a:effectLst>
                <a:outerShdw blurRad="38100" dist="38100" dir="2700000" algn="tl">
                  <a:srgbClr val="000000">
                    <a:alpha val="43137"/>
                  </a:srgbClr>
                </a:outerShdw>
              </a:effectLst>
              <a:latin typeface="Arial Narrow" pitchFamily="34" charset="0"/>
            </a:endParaRPr>
          </a:p>
        </p:txBody>
      </p:sp>
      <p:graphicFrame>
        <p:nvGraphicFramePr>
          <p:cNvPr id="590019" name="Group 195"/>
          <p:cNvGraphicFramePr>
            <a:graphicFrameLocks noGrp="1"/>
          </p:cNvGraphicFramePr>
          <p:nvPr>
            <p:ph/>
          </p:nvPr>
        </p:nvGraphicFramePr>
        <p:xfrm>
          <a:off x="381000" y="1981200"/>
          <a:ext cx="8534400" cy="3108960"/>
        </p:xfrm>
        <a:graphic>
          <a:graphicData uri="http://schemas.openxmlformats.org/drawingml/2006/table">
            <a:tbl>
              <a:tblPr/>
              <a:tblGrid>
                <a:gridCol w="724619"/>
                <a:gridCol w="2175420"/>
                <a:gridCol w="5634361"/>
              </a:tblGrid>
              <a:tr h="3810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tx1"/>
                          </a:solidFill>
                          <a:effectLst/>
                          <a:latin typeface="Arial Narrow" pitchFamily="34" charset="0"/>
                          <a:cs typeface="Arial" pitchFamily="34" charset="0"/>
                        </a:rPr>
                        <a:t>NO</a:t>
                      </a:r>
                      <a:endParaRPr kumimoji="0" lang="af-ZA" sz="2000" b="0" i="0" u="none" strike="noStrike" cap="none" normalizeH="0" baseline="0" dirty="0" smtClean="0">
                        <a:ln>
                          <a:noFill/>
                        </a:ln>
                        <a:solidFill>
                          <a:schemeClr val="tx1"/>
                        </a:solidFill>
                        <a:effectLst/>
                        <a:latin typeface="Arial Narrow"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tx1"/>
                          </a:solidFill>
                          <a:effectLst/>
                          <a:latin typeface="Arial Narrow" pitchFamily="34" charset="0"/>
                          <a:cs typeface="Arial" pitchFamily="34" charset="0"/>
                        </a:rPr>
                        <a:t>BENTUK PARTISIPASI</a:t>
                      </a:r>
                      <a:endParaRPr kumimoji="0" lang="af-ZA" sz="2000" b="0" i="0" u="none" strike="noStrike" cap="none" normalizeH="0" baseline="0" dirty="0" smtClean="0">
                        <a:ln>
                          <a:noFill/>
                        </a:ln>
                        <a:solidFill>
                          <a:schemeClr val="tx1"/>
                        </a:solidFill>
                        <a:effectLst/>
                        <a:latin typeface="Arial Narrow"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tx1"/>
                          </a:solidFill>
                          <a:effectLst/>
                          <a:latin typeface="Arial Narrow" pitchFamily="34" charset="0"/>
                          <a:cs typeface="Arial" pitchFamily="34" charset="0"/>
                        </a:rPr>
                        <a:t>URAIAN / KETERANGAN</a:t>
                      </a:r>
                      <a:endParaRPr kumimoji="0" lang="af-ZA" sz="2000" b="0" i="0" u="none" strike="noStrike" cap="none" normalizeH="0" baseline="0" dirty="0" smtClean="0">
                        <a:ln>
                          <a:noFill/>
                        </a:ln>
                        <a:solidFill>
                          <a:schemeClr val="tx1"/>
                        </a:solidFill>
                        <a:effectLst/>
                        <a:latin typeface="Arial Narrow"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159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smtClean="0">
                          <a:ln>
                            <a:noFill/>
                          </a:ln>
                          <a:solidFill>
                            <a:schemeClr val="bg1"/>
                          </a:solidFill>
                          <a:effectLst/>
                          <a:latin typeface="Arial Narrow" pitchFamily="34" charset="0"/>
                          <a:cs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chemeClr val="bg1"/>
                          </a:solidFill>
                          <a:effectLst/>
                          <a:latin typeface="Arial Narrow" pitchFamily="34" charset="0"/>
                          <a:cs typeface="Arial" pitchFamily="34" charset="0"/>
                        </a:rPr>
                        <a:t>Aphatetic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chemeClr val="bg1"/>
                          </a:solidFill>
                          <a:effectLst/>
                          <a:latin typeface="Arial Narrow" pitchFamily="34" charset="0"/>
                          <a:cs typeface="Arial" pitchFamily="34" charset="0"/>
                        </a:rPr>
                        <a:t>Inactives</a:t>
                      </a:r>
                      <a:endParaRPr kumimoji="0" lang="af-ZA" sz="2000" b="1" i="0" u="none" strike="noStrike" cap="none" normalizeH="0" baseline="0" smtClean="0">
                        <a:ln>
                          <a:noFill/>
                        </a:ln>
                        <a:solidFill>
                          <a:schemeClr val="bg1"/>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Arial" pitchFamily="34" charset="0"/>
                        </a:rPr>
                        <a:t>Tidak beraktifitas dan partisipatif, tidak pernah memilih.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r>
              <a:tr h="357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smtClean="0">
                          <a:ln>
                            <a:noFill/>
                          </a:ln>
                          <a:solidFill>
                            <a:srgbClr val="66FF33"/>
                          </a:solidFill>
                          <a:effectLst/>
                          <a:latin typeface="Arial Narrow" pitchFamily="34" charset="0"/>
                          <a:cs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rgbClr val="66FF33"/>
                          </a:solidFill>
                          <a:effectLst/>
                          <a:latin typeface="Arial Narrow" pitchFamily="34" charset="0"/>
                          <a:cs typeface="Arial" pitchFamily="34" charset="0"/>
                        </a:rPr>
                        <a:t>Passive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rgbClr val="66FF33"/>
                          </a:solidFill>
                          <a:effectLst/>
                          <a:latin typeface="Arial Narrow" pitchFamily="34" charset="0"/>
                          <a:cs typeface="Arial" pitchFamily="34" charset="0"/>
                        </a:rPr>
                        <a:t>Supporters</a:t>
                      </a:r>
                      <a:endParaRPr kumimoji="0" lang="af-ZA" sz="2000" b="1" i="0" u="none" strike="noStrike" cap="none" normalizeH="0" baseline="0" smtClean="0">
                        <a:ln>
                          <a:noFill/>
                        </a:ln>
                        <a:solidFill>
                          <a:srgbClr val="66FF33"/>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rgbClr val="66FF33"/>
                          </a:solidFill>
                          <a:effectLst/>
                          <a:latin typeface="Arial Narrow" pitchFamily="34" charset="0"/>
                          <a:cs typeface="Arial" pitchFamily="34" charset="0"/>
                        </a:rPr>
                        <a:t>Memilih secara reguler/teratur,  menghadiri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rgbClr val="66FF33"/>
                          </a:solidFill>
                          <a:effectLst/>
                          <a:latin typeface="Arial Narrow" pitchFamily="34" charset="0"/>
                          <a:cs typeface="Arial" pitchFamily="34" charset="0"/>
                        </a:rPr>
                        <a:t>Parade patriotik, membayar seluruh pajak,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rgbClr val="66FF33"/>
                          </a:solidFill>
                          <a:effectLst/>
                          <a:latin typeface="Arial Narrow" pitchFamily="34" charset="0"/>
                          <a:cs typeface="Arial" pitchFamily="34" charset="0"/>
                        </a:rPr>
                        <a:t>“mencintai negara”.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r>
              <a:tr h="3587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smtClean="0">
                          <a:ln>
                            <a:noFill/>
                          </a:ln>
                          <a:solidFill>
                            <a:schemeClr val="bg1"/>
                          </a:solidFill>
                          <a:effectLst/>
                          <a:latin typeface="Arial Narrow" pitchFamily="34" charset="0"/>
                          <a:cs typeface="Arial"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chemeClr val="bg1"/>
                          </a:solidFill>
                          <a:effectLst/>
                          <a:latin typeface="Arial Narrow" pitchFamily="34" charset="0"/>
                          <a:cs typeface="Arial" pitchFamily="34" charset="0"/>
                        </a:rPr>
                        <a:t>Contact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1" u="none" strike="noStrike" cap="none" normalizeH="0" baseline="0" smtClean="0">
                          <a:ln>
                            <a:noFill/>
                          </a:ln>
                          <a:solidFill>
                            <a:schemeClr val="bg1"/>
                          </a:solidFill>
                          <a:effectLst/>
                          <a:latin typeface="Arial Narrow" pitchFamily="34" charset="0"/>
                          <a:cs typeface="Arial" pitchFamily="34" charset="0"/>
                        </a:rPr>
                        <a:t>Specialist</a:t>
                      </a:r>
                      <a:endParaRPr kumimoji="0" lang="af-ZA" sz="2000" b="1" i="0" u="none" strike="noStrike" cap="none" normalizeH="0" baseline="0" smtClean="0">
                        <a:ln>
                          <a:noFill/>
                        </a:ln>
                        <a:solidFill>
                          <a:schemeClr val="bg1"/>
                        </a:solidFill>
                        <a:effectLst/>
                        <a:latin typeface="Arial Narrow"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Arial" pitchFamily="34" charset="0"/>
                        </a:rPr>
                        <a:t>Pejabat penghubung lokal (daerah),  propinsi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Arial" pitchFamily="34" charset="0"/>
                        </a:rPr>
                        <a:t>dan nasional dalam masalah-masalah tertentu.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29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1943" name="Group 71"/>
          <p:cNvGraphicFramePr>
            <a:graphicFrameLocks noGrp="1"/>
          </p:cNvGraphicFramePr>
          <p:nvPr>
            <p:ph/>
          </p:nvPr>
        </p:nvGraphicFramePr>
        <p:xfrm>
          <a:off x="228600" y="381000"/>
          <a:ext cx="8610600" cy="6248400"/>
        </p:xfrm>
        <a:graphic>
          <a:graphicData uri="http://schemas.openxmlformats.org/drawingml/2006/table">
            <a:tbl>
              <a:tblPr/>
              <a:tblGrid>
                <a:gridCol w="457200"/>
                <a:gridCol w="2133600"/>
                <a:gridCol w="6019800"/>
              </a:tblGrid>
              <a:tr h="13166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4.</a:t>
                      </a:r>
                      <a:endPar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Communicators</a:t>
                      </a:r>
                      <a:endParaRPr kumimoji="0" lang="af-ZA" sz="2400" b="1" i="0" u="none" strike="noStrike" cap="none" normalizeH="0" baseline="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Mengikuti informasi politik, mengirim pesan dukungan dan protes terhadap pemimpin-pemimpin partai politik.</a:t>
                      </a:r>
                      <a:endPar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r>
              <a:tr h="17115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5.</a:t>
                      </a:r>
                      <a:endParaRPr kumimoji="0" lang="af-ZA"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Party and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Campaign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Workers</a:t>
                      </a:r>
                      <a:endParaRPr kumimoji="0" lang="af-ZA" sz="2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Bekerja untuk partai politik atau kandidat, meyakinkan orang lain tentang bagaimana memilih, bergabung dan mendukung partai politik, dipilih jadi kandidat partai politik.</a:t>
                      </a:r>
                      <a:endParaRPr kumimoji="0" lang="af-ZA" sz="2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r>
              <a:tr h="17115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6.</a:t>
                      </a:r>
                      <a:endParaRPr kumimoji="0" lang="af-ZA" sz="2400" b="1" i="0" u="none" strike="noStrike" cap="none" normalizeH="0" baseline="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Community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Activist</a:t>
                      </a:r>
                      <a:endPar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cs typeface="Times New Roman" pitchFamily="18" charset="0"/>
                        </a:rPr>
                        <a:t>Bekerja dengan orang-orang lain berkaitan dengan masalah-masalah lokal dan melakukan kontak terhadap pejabat-pejabat berkenaan dengan isu-isu sosial.</a:t>
                      </a:r>
                      <a:endParaRPr kumimoji="0" lang="af-ZA" sz="2400" b="1" i="0" u="none" strike="noStrike" cap="none" normalizeH="0" baseline="0" dirty="0" smtClean="0">
                        <a:ln>
                          <a:noFill/>
                        </a:ln>
                        <a:solidFill>
                          <a:srgbClr val="66FF33"/>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r>
              <a:tr h="1508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7.</a:t>
                      </a:r>
                      <a:endParaRPr kumimoji="0" lang="af-ZA"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1"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Protesters</a:t>
                      </a:r>
                      <a:endParaRPr kumimoji="0" lang="af-ZA"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cs typeface="Times New Roman" pitchFamily="18" charset="0"/>
                        </a:rPr>
                        <a:t>Bergabung dengan demonstrasi publik di jalanan, melakukan protes keras bila pemerintah melakukan sesuatu yang salah.</a:t>
                      </a:r>
                      <a:endParaRPr kumimoji="0" lang="af-ZA" sz="2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95000"/>
                        <a:lumOff val="5000"/>
                        <a:alpha val="9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4"/>
          <p:cNvSpPr txBox="1">
            <a:spLocks noChangeArrowheads="1"/>
          </p:cNvSpPr>
          <p:nvPr/>
        </p:nvSpPr>
        <p:spPr bwMode="auto">
          <a:xfrm>
            <a:off x="1600200" y="304800"/>
            <a:ext cx="6324600" cy="830263"/>
          </a:xfrm>
          <a:prstGeom prst="rect">
            <a:avLst/>
          </a:prstGeom>
          <a:noFill/>
          <a:ln w="9525">
            <a:noFill/>
            <a:miter lim="800000"/>
            <a:headEnd/>
            <a:tailEnd/>
          </a:ln>
        </p:spPr>
        <p:txBody>
          <a:bodyPr>
            <a:spAutoFit/>
          </a:bodyPr>
          <a:lstStyle/>
          <a:p>
            <a:pPr algn="ctr">
              <a:spcBef>
                <a:spcPct val="50000"/>
              </a:spcBef>
              <a:defRPr/>
            </a:pPr>
            <a:r>
              <a:rPr lang="af-ZA" b="1" dirty="0">
                <a:solidFill>
                  <a:srgbClr val="FFFF00"/>
                </a:solidFill>
                <a:effectLst>
                  <a:outerShdw blurRad="38100" dist="38100" dir="2700000" algn="tl">
                    <a:srgbClr val="000000">
                      <a:alpha val="43137"/>
                    </a:srgbClr>
                  </a:outerShdw>
                </a:effectLst>
                <a:latin typeface="Arial Narrow" pitchFamily="34" charset="0"/>
              </a:rPr>
              <a:t>Tingkatan atau piramida partisipasi politik menurut David F. Roth dan Frank L. Wilson (1980).</a:t>
            </a:r>
            <a:r>
              <a:rPr lang="en-US" b="1" dirty="0">
                <a:solidFill>
                  <a:srgbClr val="FFFF00"/>
                </a:solidFill>
                <a:effectLst>
                  <a:outerShdw blurRad="38100" dist="38100" dir="2700000" algn="tl">
                    <a:srgbClr val="000000">
                      <a:alpha val="43137"/>
                    </a:srgbClr>
                  </a:outerShdw>
                </a:effectLst>
                <a:latin typeface="Arial Narrow" pitchFamily="34" charset="0"/>
              </a:rPr>
              <a:t> </a:t>
            </a:r>
          </a:p>
        </p:txBody>
      </p:sp>
      <p:sp>
        <p:nvSpPr>
          <p:cNvPr id="84995" name="AutoShape 6"/>
          <p:cNvSpPr>
            <a:spLocks noChangeArrowheads="1"/>
          </p:cNvSpPr>
          <p:nvPr/>
        </p:nvSpPr>
        <p:spPr bwMode="auto">
          <a:xfrm>
            <a:off x="2209800" y="1524000"/>
            <a:ext cx="5029200" cy="4686300"/>
          </a:xfrm>
          <a:prstGeom prst="triangle">
            <a:avLst>
              <a:gd name="adj" fmla="val 50000"/>
            </a:avLst>
          </a:prstGeom>
          <a:solidFill>
            <a:srgbClr val="FFFFFF"/>
          </a:solidFill>
          <a:ln w="9525">
            <a:solidFill>
              <a:srgbClr val="000000"/>
            </a:solidFill>
            <a:miter lim="800000"/>
            <a:headEnd/>
            <a:tailEnd/>
          </a:ln>
        </p:spPr>
        <p:txBody>
          <a:bodyPr/>
          <a:lstStyle/>
          <a:p>
            <a:endParaRPr lang="en-US">
              <a:latin typeface="Arial Narrow" pitchFamily="34" charset="0"/>
            </a:endParaRPr>
          </a:p>
        </p:txBody>
      </p:sp>
      <p:sp>
        <p:nvSpPr>
          <p:cNvPr id="69637" name="AutoShape 7"/>
          <p:cNvSpPr>
            <a:spLocks noChangeArrowheads="1"/>
          </p:cNvSpPr>
          <p:nvPr/>
        </p:nvSpPr>
        <p:spPr bwMode="auto">
          <a:xfrm>
            <a:off x="3200400" y="2179638"/>
            <a:ext cx="3352800" cy="571500"/>
          </a:xfrm>
          <a:prstGeom prst="flowChartProcess">
            <a:avLst/>
          </a:prstGeom>
          <a:solidFill>
            <a:schemeClr val="accent3">
              <a:lumMod val="20000"/>
              <a:lumOff val="80000"/>
            </a:schemeClr>
          </a:solidFill>
          <a:ln w="9525">
            <a:solidFill>
              <a:schemeClr val="tx1"/>
            </a:solidFill>
            <a:miter lim="800000"/>
            <a:headEnd/>
            <a:tailEnd/>
          </a:ln>
        </p:spPr>
        <p:txBody>
          <a:bodyPr/>
          <a:lstStyle/>
          <a:p>
            <a:pPr algn="ctr">
              <a:defRPr/>
            </a:pPr>
            <a:r>
              <a:rPr lang="af-ZA" sz="1400" b="1">
                <a:latin typeface="Arial Narrow" pitchFamily="34" charset="0"/>
              </a:rPr>
              <a:t>(Menyimpang)</a:t>
            </a:r>
          </a:p>
          <a:p>
            <a:pPr algn="ctr">
              <a:defRPr/>
            </a:pPr>
            <a:r>
              <a:rPr lang="af-ZA" sz="1400" b="1">
                <a:latin typeface="Arial Narrow" pitchFamily="34" charset="0"/>
              </a:rPr>
              <a:t>Pembunuh politik, teroris, pembajak</a:t>
            </a:r>
            <a:endParaRPr lang="en-US" sz="1400" b="1">
              <a:latin typeface="Arial Narrow" pitchFamily="34" charset="0"/>
            </a:endParaRPr>
          </a:p>
        </p:txBody>
      </p:sp>
      <p:sp>
        <p:nvSpPr>
          <p:cNvPr id="84997" name="AutoShape 8"/>
          <p:cNvSpPr>
            <a:spLocks noChangeArrowheads="1"/>
          </p:cNvSpPr>
          <p:nvPr/>
        </p:nvSpPr>
        <p:spPr bwMode="auto">
          <a:xfrm>
            <a:off x="3048000" y="3068638"/>
            <a:ext cx="3581400" cy="571500"/>
          </a:xfrm>
          <a:prstGeom prst="flowChartProcess">
            <a:avLst/>
          </a:prstGeom>
          <a:solidFill>
            <a:srgbClr val="66FF33"/>
          </a:solidFill>
          <a:ln w="9525">
            <a:solidFill>
              <a:srgbClr val="000000"/>
            </a:solidFill>
            <a:miter lim="800000"/>
            <a:headEnd/>
            <a:tailEnd/>
          </a:ln>
        </p:spPr>
        <p:txBody>
          <a:bodyPr/>
          <a:lstStyle/>
          <a:p>
            <a:pPr algn="ctr"/>
            <a:r>
              <a:rPr lang="af-ZA" sz="1400" b="1">
                <a:latin typeface="Arial Narrow" pitchFamily="34" charset="0"/>
              </a:rPr>
              <a:t>Pejabat umum, pejabat parpol sepenuh waktu, pimpinan kelompok kepentingan</a:t>
            </a:r>
            <a:endParaRPr lang="en-US" sz="1400" b="1">
              <a:latin typeface="Arial Narrow" pitchFamily="34" charset="0"/>
            </a:endParaRPr>
          </a:p>
        </p:txBody>
      </p:sp>
      <p:sp>
        <p:nvSpPr>
          <p:cNvPr id="69639" name="AutoShape 9"/>
          <p:cNvSpPr>
            <a:spLocks noChangeArrowheads="1"/>
          </p:cNvSpPr>
          <p:nvPr/>
        </p:nvSpPr>
        <p:spPr bwMode="auto">
          <a:xfrm>
            <a:off x="2743200" y="3886200"/>
            <a:ext cx="4114800" cy="571500"/>
          </a:xfrm>
          <a:prstGeom prst="flowChartProcess">
            <a:avLst/>
          </a:prstGeom>
          <a:solidFill>
            <a:schemeClr val="tx2">
              <a:lumMod val="20000"/>
              <a:lumOff val="80000"/>
            </a:schemeClr>
          </a:solidFill>
          <a:ln w="9525">
            <a:solidFill>
              <a:srgbClr val="000000"/>
            </a:solidFill>
            <a:miter lim="800000"/>
            <a:headEnd/>
            <a:tailEnd/>
          </a:ln>
        </p:spPr>
        <p:txBody>
          <a:bodyPr/>
          <a:lstStyle/>
          <a:p>
            <a:pPr algn="ctr">
              <a:defRPr/>
            </a:pPr>
            <a:r>
              <a:rPr lang="sv-SE" sz="1400" b="1">
                <a:latin typeface="Arial Narrow" pitchFamily="34" charset="0"/>
              </a:rPr>
              <a:t>Petugas kampanye, aktif dalam parpol/kelompok kepentingan, aktif dalam proyek-proyek sosial</a:t>
            </a:r>
            <a:endParaRPr lang="en-US" sz="1400" b="1">
              <a:latin typeface="Arial Narrow" pitchFamily="34" charset="0"/>
            </a:endParaRPr>
          </a:p>
        </p:txBody>
      </p:sp>
      <p:sp>
        <p:nvSpPr>
          <p:cNvPr id="69640" name="AutoShape 10"/>
          <p:cNvSpPr>
            <a:spLocks noChangeArrowheads="1"/>
          </p:cNvSpPr>
          <p:nvPr/>
        </p:nvSpPr>
        <p:spPr bwMode="auto">
          <a:xfrm>
            <a:off x="762000" y="4919663"/>
            <a:ext cx="7848600" cy="600075"/>
          </a:xfrm>
          <a:prstGeom prst="flowChartProcess">
            <a:avLst/>
          </a:prstGeom>
          <a:solidFill>
            <a:schemeClr val="accent6">
              <a:lumMod val="40000"/>
              <a:lumOff val="60000"/>
            </a:schemeClr>
          </a:solidFill>
          <a:ln w="9525">
            <a:solidFill>
              <a:srgbClr val="000000"/>
            </a:solidFill>
            <a:miter lim="800000"/>
            <a:headEnd/>
            <a:tailEnd/>
          </a:ln>
        </p:spPr>
        <p:txBody>
          <a:bodyPr/>
          <a:lstStyle/>
          <a:p>
            <a:pPr algn="ctr">
              <a:defRPr/>
            </a:pPr>
            <a:r>
              <a:rPr lang="sv-SE" sz="1400" b="1">
                <a:latin typeface="Arial Narrow" pitchFamily="34" charset="0"/>
              </a:rPr>
              <a:t>Menghadiri rapat umum, anggota kelompok kepentingan, usaha meyakinkan orang, memberikan suara dalam pemilu, mendiskusikan masalah politik, perhatian pada perkembangan politik.</a:t>
            </a:r>
            <a:endParaRPr lang="en-US" sz="1400" b="1">
              <a:latin typeface="Arial Narrow" pitchFamily="34" charset="0"/>
            </a:endParaRPr>
          </a:p>
        </p:txBody>
      </p:sp>
      <p:sp>
        <p:nvSpPr>
          <p:cNvPr id="85000" name="AutoShape 11"/>
          <p:cNvSpPr>
            <a:spLocks noChangeArrowheads="1"/>
          </p:cNvSpPr>
          <p:nvPr/>
        </p:nvSpPr>
        <p:spPr bwMode="auto">
          <a:xfrm>
            <a:off x="3581400" y="5867400"/>
            <a:ext cx="2017713" cy="342900"/>
          </a:xfrm>
          <a:prstGeom prst="flowChartProcess">
            <a:avLst/>
          </a:prstGeom>
          <a:solidFill>
            <a:srgbClr val="FFFF00"/>
          </a:solidFill>
          <a:ln w="9525">
            <a:solidFill>
              <a:srgbClr val="000000"/>
            </a:solidFill>
            <a:miter lim="800000"/>
            <a:headEnd/>
            <a:tailEnd/>
          </a:ln>
        </p:spPr>
        <p:txBody>
          <a:bodyPr/>
          <a:lstStyle/>
          <a:p>
            <a:pPr algn="ctr"/>
            <a:r>
              <a:rPr lang="sv-SE" sz="1400" b="1">
                <a:latin typeface="Arial Narrow" pitchFamily="34" charset="0"/>
              </a:rPr>
              <a:t>Orang Yang apolitis</a:t>
            </a:r>
            <a:endParaRPr lang="en-US" sz="1400" b="1">
              <a:latin typeface="Arial Narrow" pitchFamily="34" charset="0"/>
            </a:endParaRPr>
          </a:p>
        </p:txBody>
      </p:sp>
      <p:sp>
        <p:nvSpPr>
          <p:cNvPr id="85001" name="AutoShape 12"/>
          <p:cNvSpPr>
            <a:spLocks noChangeArrowheads="1"/>
          </p:cNvSpPr>
          <p:nvPr/>
        </p:nvSpPr>
        <p:spPr bwMode="auto">
          <a:xfrm>
            <a:off x="1295400" y="5486400"/>
            <a:ext cx="1028700" cy="342900"/>
          </a:xfrm>
          <a:prstGeom prst="flowChartProcess">
            <a:avLst/>
          </a:prstGeom>
          <a:noFill/>
          <a:ln w="9525">
            <a:noFill/>
            <a:miter lim="800000"/>
            <a:headEnd/>
            <a:tailEnd/>
          </a:ln>
        </p:spPr>
        <p:txBody>
          <a:bodyPr/>
          <a:lstStyle/>
          <a:p>
            <a:pPr algn="ctr"/>
            <a:r>
              <a:rPr lang="sv-SE" sz="1400" b="1">
                <a:latin typeface="Arial Narrow" pitchFamily="34" charset="0"/>
              </a:rPr>
              <a:t>Pengamat</a:t>
            </a:r>
            <a:endParaRPr lang="en-US" sz="1400" b="1">
              <a:latin typeface="Arial Narrow" pitchFamily="34" charset="0"/>
            </a:endParaRPr>
          </a:p>
        </p:txBody>
      </p:sp>
      <p:sp>
        <p:nvSpPr>
          <p:cNvPr id="85002" name="Line 13"/>
          <p:cNvSpPr>
            <a:spLocks noChangeShapeType="1"/>
          </p:cNvSpPr>
          <p:nvPr/>
        </p:nvSpPr>
        <p:spPr bwMode="auto">
          <a:xfrm>
            <a:off x="2438400" y="5753100"/>
            <a:ext cx="4572000" cy="0"/>
          </a:xfrm>
          <a:prstGeom prst="line">
            <a:avLst/>
          </a:prstGeom>
          <a:noFill/>
          <a:ln w="28575">
            <a:solidFill>
              <a:srgbClr val="000000"/>
            </a:solidFill>
            <a:round/>
            <a:headEnd/>
            <a:tailEnd/>
          </a:ln>
        </p:spPr>
        <p:txBody>
          <a:bodyPr/>
          <a:lstStyle/>
          <a:p>
            <a:endParaRPr lang="en-US"/>
          </a:p>
        </p:txBody>
      </p:sp>
      <p:sp>
        <p:nvSpPr>
          <p:cNvPr id="85003" name="Line 14"/>
          <p:cNvSpPr>
            <a:spLocks noChangeShapeType="1"/>
          </p:cNvSpPr>
          <p:nvPr/>
        </p:nvSpPr>
        <p:spPr bwMode="auto">
          <a:xfrm>
            <a:off x="3009900" y="4724400"/>
            <a:ext cx="3429000" cy="0"/>
          </a:xfrm>
          <a:prstGeom prst="line">
            <a:avLst/>
          </a:prstGeom>
          <a:noFill/>
          <a:ln w="28575">
            <a:solidFill>
              <a:srgbClr val="000000"/>
            </a:solidFill>
            <a:round/>
            <a:headEnd/>
            <a:tailEnd/>
          </a:ln>
        </p:spPr>
        <p:txBody>
          <a:bodyPr/>
          <a:lstStyle/>
          <a:p>
            <a:endParaRPr lang="en-US"/>
          </a:p>
        </p:txBody>
      </p:sp>
      <p:sp>
        <p:nvSpPr>
          <p:cNvPr id="85004" name="Line 15"/>
          <p:cNvSpPr>
            <a:spLocks noChangeShapeType="1"/>
          </p:cNvSpPr>
          <p:nvPr/>
        </p:nvSpPr>
        <p:spPr bwMode="auto">
          <a:xfrm>
            <a:off x="3581400" y="3810000"/>
            <a:ext cx="2335213" cy="7938"/>
          </a:xfrm>
          <a:prstGeom prst="line">
            <a:avLst/>
          </a:prstGeom>
          <a:noFill/>
          <a:ln w="28575">
            <a:solidFill>
              <a:srgbClr val="000000"/>
            </a:solidFill>
            <a:round/>
            <a:headEnd/>
            <a:tailEnd/>
          </a:ln>
        </p:spPr>
        <p:txBody>
          <a:bodyPr/>
          <a:lstStyle/>
          <a:p>
            <a:endParaRPr lang="en-US"/>
          </a:p>
        </p:txBody>
      </p:sp>
      <p:sp>
        <p:nvSpPr>
          <p:cNvPr id="85005" name="Line 16"/>
          <p:cNvSpPr>
            <a:spLocks noChangeShapeType="1"/>
          </p:cNvSpPr>
          <p:nvPr/>
        </p:nvSpPr>
        <p:spPr bwMode="auto">
          <a:xfrm>
            <a:off x="4038600" y="2895600"/>
            <a:ext cx="1371600" cy="0"/>
          </a:xfrm>
          <a:prstGeom prst="line">
            <a:avLst/>
          </a:prstGeom>
          <a:noFill/>
          <a:ln w="28575">
            <a:solidFill>
              <a:srgbClr val="000000"/>
            </a:solidFill>
            <a:prstDash val="sysDot"/>
            <a:round/>
            <a:headEnd/>
            <a:tailEnd/>
          </a:ln>
        </p:spPr>
        <p:txBody>
          <a:bodyPr/>
          <a:lstStyle/>
          <a:p>
            <a:endParaRPr lang="en-US"/>
          </a:p>
        </p:txBody>
      </p:sp>
      <p:sp>
        <p:nvSpPr>
          <p:cNvPr id="85006" name="AutoShape 17"/>
          <p:cNvSpPr>
            <a:spLocks noChangeArrowheads="1"/>
          </p:cNvSpPr>
          <p:nvPr/>
        </p:nvSpPr>
        <p:spPr bwMode="auto">
          <a:xfrm>
            <a:off x="1981200" y="4381500"/>
            <a:ext cx="1028700" cy="342900"/>
          </a:xfrm>
          <a:prstGeom prst="flowChartProcess">
            <a:avLst/>
          </a:prstGeom>
          <a:noFill/>
          <a:ln w="9525">
            <a:noFill/>
            <a:miter lim="800000"/>
            <a:headEnd/>
            <a:tailEnd/>
          </a:ln>
        </p:spPr>
        <p:txBody>
          <a:bodyPr/>
          <a:lstStyle/>
          <a:p>
            <a:pPr algn="ctr"/>
            <a:r>
              <a:rPr lang="sv-SE" sz="1400" b="1">
                <a:latin typeface="Arial Narrow" pitchFamily="34" charset="0"/>
              </a:rPr>
              <a:t>Partisipan</a:t>
            </a:r>
            <a:endParaRPr lang="en-US" sz="1400" b="1">
              <a:latin typeface="Arial Narrow" pitchFamily="34" charset="0"/>
            </a:endParaRPr>
          </a:p>
        </p:txBody>
      </p:sp>
      <p:sp>
        <p:nvSpPr>
          <p:cNvPr id="85007" name="AutoShape 18"/>
          <p:cNvSpPr>
            <a:spLocks noChangeArrowheads="1"/>
          </p:cNvSpPr>
          <p:nvPr/>
        </p:nvSpPr>
        <p:spPr bwMode="auto">
          <a:xfrm>
            <a:off x="2667000" y="2705100"/>
            <a:ext cx="1028700" cy="342900"/>
          </a:xfrm>
          <a:prstGeom prst="flowChartProcess">
            <a:avLst/>
          </a:prstGeom>
          <a:noFill/>
          <a:ln w="9525">
            <a:noFill/>
            <a:miter lim="800000"/>
            <a:headEnd/>
            <a:tailEnd/>
          </a:ln>
        </p:spPr>
        <p:txBody>
          <a:bodyPr/>
          <a:lstStyle/>
          <a:p>
            <a:pPr algn="ctr"/>
            <a:r>
              <a:rPr lang="sv-SE" sz="1400" b="1">
                <a:latin typeface="Arial Narrow" pitchFamily="34" charset="0"/>
              </a:rPr>
              <a:t>Aktivis</a:t>
            </a:r>
            <a:endParaRPr lang="en-US" sz="1400"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4"/>
          <p:cNvSpPr txBox="1">
            <a:spLocks noChangeArrowheads="1"/>
          </p:cNvSpPr>
          <p:nvPr/>
        </p:nvSpPr>
        <p:spPr bwMode="auto">
          <a:xfrm>
            <a:off x="533400" y="304800"/>
            <a:ext cx="7696200" cy="860425"/>
          </a:xfrm>
          <a:prstGeom prst="rect">
            <a:avLst/>
          </a:prstGeom>
          <a:solidFill>
            <a:schemeClr val="tx1">
              <a:lumMod val="95000"/>
              <a:lumOff val="5000"/>
              <a:alpha val="20000"/>
            </a:schemeClr>
          </a:solidFill>
          <a:ln w="38100">
            <a:noFill/>
            <a:prstDash val="lgDashDotDot"/>
            <a:miter lim="800000"/>
            <a:headEnd/>
            <a:tailEnd/>
          </a:ln>
        </p:spPr>
        <p:txBody>
          <a:bodyPr>
            <a:spAutoFit/>
          </a:bodyPr>
          <a:lstStyle/>
          <a:p>
            <a:pPr algn="r">
              <a:spcBef>
                <a:spcPct val="50000"/>
              </a:spcBef>
              <a:defRPr/>
            </a:pPr>
            <a:r>
              <a:rPr lang="af-ZA" b="1" dirty="0">
                <a:solidFill>
                  <a:srgbClr val="FFFF00"/>
                </a:solidFill>
                <a:latin typeface="Arial Narrow" pitchFamily="34" charset="0"/>
              </a:rPr>
              <a:t>TINGKATAN PADA PARTISIPASI POLITIK, SANGAT TERGANTUNG DARI AKIBAT YANG DISEBABKANNYA :</a:t>
            </a:r>
            <a:endParaRPr lang="en-US" b="1" dirty="0">
              <a:solidFill>
                <a:srgbClr val="FFFF00"/>
              </a:solidFill>
              <a:latin typeface="Arial Narrow" pitchFamily="34" charset="0"/>
            </a:endParaRPr>
          </a:p>
        </p:txBody>
      </p:sp>
      <p:sp>
        <p:nvSpPr>
          <p:cNvPr id="70660" name="Text Box 6"/>
          <p:cNvSpPr txBox="1">
            <a:spLocks noChangeArrowheads="1"/>
          </p:cNvSpPr>
          <p:nvPr/>
        </p:nvSpPr>
        <p:spPr bwMode="auto">
          <a:xfrm>
            <a:off x="533400" y="1371600"/>
            <a:ext cx="7696200" cy="4154488"/>
          </a:xfrm>
          <a:prstGeom prst="rect">
            <a:avLst/>
          </a:prstGeom>
          <a:solidFill>
            <a:schemeClr val="tx1">
              <a:lumMod val="95000"/>
              <a:lumOff val="5000"/>
              <a:alpha val="27000"/>
            </a:schemeClr>
          </a:solidFill>
          <a:ln w="9525">
            <a:noFill/>
            <a:miter lim="800000"/>
            <a:headEnd/>
            <a:tailEnd/>
          </a:ln>
        </p:spPr>
        <p:txBody>
          <a:bodyPr>
            <a:spAutoFit/>
          </a:bodyPr>
          <a:lstStyle/>
          <a:p>
            <a:pPr marL="287338" indent="-287338">
              <a:spcAft>
                <a:spcPct val="25000"/>
              </a:spcAft>
              <a:buFont typeface="Wingdings" pitchFamily="2" charset="2"/>
              <a:buChar char="§"/>
              <a:defRPr/>
            </a:pPr>
            <a:r>
              <a:rPr lang="af-ZA" sz="2200" b="1" dirty="0">
                <a:solidFill>
                  <a:schemeClr val="bg1"/>
                </a:solidFill>
                <a:latin typeface="Arial Narrow" pitchFamily="34" charset="0"/>
              </a:rPr>
              <a:t>Menduduki jabatan politik atau administratif.</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Mencari jabatan politik atau administratif.</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Keanggotaan aktif suatu organisasi politik.</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Keanggotaan pasif suatu organisasi politik.</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Keanggotan aktif suatu organisasi semu politik (</a:t>
            </a:r>
            <a:r>
              <a:rPr lang="af-ZA" sz="2200" b="1" i="1" dirty="0">
                <a:solidFill>
                  <a:schemeClr val="bg1"/>
                </a:solidFill>
                <a:latin typeface="Arial Narrow" pitchFamily="34" charset="0"/>
              </a:rPr>
              <a:t>quasi-political</a:t>
            </a:r>
            <a:r>
              <a:rPr lang="af-ZA" sz="2200" b="1" dirty="0">
                <a:solidFill>
                  <a:schemeClr val="bg1"/>
                </a:solidFill>
                <a:latin typeface="Arial Narrow" pitchFamily="34" charset="0"/>
              </a:rPr>
              <a:t>).</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Keanggotan pasif suatu organisasi semu politik (</a:t>
            </a:r>
            <a:r>
              <a:rPr lang="af-ZA" sz="2200" b="1" i="1" dirty="0">
                <a:solidFill>
                  <a:schemeClr val="bg1"/>
                </a:solidFill>
                <a:latin typeface="Arial Narrow" pitchFamily="34" charset="0"/>
              </a:rPr>
              <a:t>quasi-political</a:t>
            </a:r>
            <a:r>
              <a:rPr lang="af-ZA" sz="2200" b="1" dirty="0">
                <a:solidFill>
                  <a:schemeClr val="bg1"/>
                </a:solidFill>
                <a:latin typeface="Arial Narrow" pitchFamily="34" charset="0"/>
              </a:rPr>
              <a:t>).</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Partisipasi dalam rapat umum, demonstrasi, dan sebagainya.</a:t>
            </a:r>
          </a:p>
          <a:p>
            <a:pPr marL="287338" indent="-287338">
              <a:spcAft>
                <a:spcPct val="25000"/>
              </a:spcAft>
              <a:buFont typeface="Wingdings" pitchFamily="2" charset="2"/>
              <a:buChar char="§"/>
              <a:defRPr/>
            </a:pPr>
            <a:r>
              <a:rPr lang="af-ZA" sz="2200" b="1" dirty="0">
                <a:solidFill>
                  <a:schemeClr val="bg1"/>
                </a:solidFill>
                <a:latin typeface="Arial Narrow" pitchFamily="34" charset="0"/>
              </a:rPr>
              <a:t>Partisipasi dalam diskusi politik informal minat dalam bidang politik.</a:t>
            </a:r>
            <a:endParaRPr lang="sv-SE" sz="2200" b="1" dirty="0">
              <a:solidFill>
                <a:schemeClr val="bg1"/>
              </a:solidFill>
              <a:latin typeface="Arial Narrow" pitchFamily="34" charset="0"/>
            </a:endParaRPr>
          </a:p>
          <a:p>
            <a:pPr marL="287338" indent="-287338">
              <a:spcAft>
                <a:spcPct val="25000"/>
              </a:spcAft>
              <a:buFont typeface="Wingdings" pitchFamily="2" charset="2"/>
              <a:buChar char="§"/>
              <a:defRPr/>
            </a:pPr>
            <a:r>
              <a:rPr lang="af-ZA" sz="2200" b="1" dirty="0">
                <a:solidFill>
                  <a:schemeClr val="bg1"/>
                </a:solidFill>
                <a:latin typeface="Arial Narrow" pitchFamily="34" charset="0"/>
              </a:rPr>
              <a:t>Voting (pemberian suara).</a:t>
            </a:r>
            <a:endParaRPr lang="en-US" sz="2200" b="1" dirty="0">
              <a:solidFill>
                <a:schemeClr val="bg1"/>
              </a:solidFill>
              <a:latin typeface="Arial Narrow" pitchFamily="34" charset="0"/>
            </a:endParaRPr>
          </a:p>
        </p:txBody>
      </p:sp>
    </p:spTree>
  </p:cSld>
  <p:clrMapOvr>
    <a:masterClrMapping/>
  </p:clrMapOvr>
  <p:transition spd="slow">
    <p:newsflash/>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4"/>
          <p:cNvSpPr txBox="1">
            <a:spLocks noChangeArrowheads="1"/>
          </p:cNvSpPr>
          <p:nvPr/>
        </p:nvSpPr>
        <p:spPr bwMode="auto">
          <a:xfrm>
            <a:off x="381000" y="304800"/>
            <a:ext cx="8153400" cy="523875"/>
          </a:xfrm>
          <a:prstGeom prst="rect">
            <a:avLst/>
          </a:prstGeom>
          <a:noFill/>
          <a:ln w="9525">
            <a:noFill/>
            <a:miter lim="800000"/>
            <a:headEnd/>
            <a:tailEnd/>
          </a:ln>
        </p:spPr>
        <p:txBody>
          <a:bodyPr>
            <a:spAutoFit/>
          </a:bodyPr>
          <a:lstStyle/>
          <a:p>
            <a:pPr marL="342900" indent="-342900" algn="just">
              <a:spcBef>
                <a:spcPct val="50000"/>
              </a:spcBef>
              <a:buFontTx/>
              <a:buAutoNum type="alphaLcPeriod" startAt="2"/>
            </a:pPr>
            <a:r>
              <a:rPr lang="af-ZA" sz="2800" b="1">
                <a:solidFill>
                  <a:srgbClr val="FFFF00"/>
                </a:solidFill>
                <a:latin typeface="Arial Narrow" pitchFamily="34" charset="0"/>
              </a:rPr>
              <a:t>FAKTOR-FAKTOR PENDUKUNG PARTISIPASI POLITIK</a:t>
            </a:r>
            <a:endParaRPr lang="en-US" sz="2800" b="1">
              <a:solidFill>
                <a:srgbClr val="FFFF00"/>
              </a:solidFill>
              <a:latin typeface="Arial Narrow" pitchFamily="34" charset="0"/>
            </a:endParaRPr>
          </a:p>
        </p:txBody>
      </p:sp>
      <p:sp>
        <p:nvSpPr>
          <p:cNvPr id="71683" name="Text Box 5"/>
          <p:cNvSpPr txBox="1">
            <a:spLocks noChangeArrowheads="1"/>
          </p:cNvSpPr>
          <p:nvPr/>
        </p:nvSpPr>
        <p:spPr bwMode="auto">
          <a:xfrm>
            <a:off x="762000" y="1752600"/>
            <a:ext cx="7772400" cy="1938338"/>
          </a:xfrm>
          <a:prstGeom prst="rect">
            <a:avLst/>
          </a:prstGeom>
          <a:solidFill>
            <a:schemeClr val="tx1">
              <a:lumMod val="95000"/>
              <a:lumOff val="5000"/>
              <a:alpha val="28000"/>
            </a:schemeClr>
          </a:solidFill>
          <a:ln w="9525">
            <a:noFill/>
            <a:miter lim="800000"/>
            <a:headEnd/>
            <a:tailEnd/>
          </a:ln>
        </p:spPr>
        <p:txBody>
          <a:bodyPr>
            <a:spAutoFit/>
          </a:bodyPr>
          <a:lstStyle/>
          <a:p>
            <a:pPr algn="r">
              <a:spcBef>
                <a:spcPct val="50000"/>
              </a:spcBef>
              <a:defRPr/>
            </a:pPr>
            <a:r>
              <a:rPr lang="af-ZA" b="1" dirty="0">
                <a:solidFill>
                  <a:srgbClr val="66FF33"/>
                </a:solidFill>
                <a:latin typeface="Arial Narrow" pitchFamily="34" charset="0"/>
              </a:rPr>
              <a:t>Menurut Alfian, Pendidikan politik dapat diartikan sebagai usaha sadar untuk mengubah proses sosialisasi politik masyarakat sehingga mereka memahami dan menghayati betul-betul nilai-nilai yang terkandung dalam suatu sistem politik yang ideal yang hendak dibangun.</a:t>
            </a:r>
            <a:r>
              <a:rPr lang="en-US" b="1" dirty="0">
                <a:solidFill>
                  <a:srgbClr val="66FF33"/>
                </a:solidFill>
                <a:latin typeface="Arial Narrow" pitchFamily="34" charset="0"/>
              </a:rPr>
              <a:t> </a:t>
            </a:r>
          </a:p>
        </p:txBody>
      </p:sp>
      <p:sp>
        <p:nvSpPr>
          <p:cNvPr id="595974" name="Text Box 6"/>
          <p:cNvSpPr txBox="1">
            <a:spLocks noChangeArrowheads="1"/>
          </p:cNvSpPr>
          <p:nvPr/>
        </p:nvSpPr>
        <p:spPr bwMode="auto">
          <a:xfrm>
            <a:off x="990600" y="1066800"/>
            <a:ext cx="3886200" cy="523875"/>
          </a:xfrm>
          <a:prstGeom prst="rect">
            <a:avLst/>
          </a:prstGeom>
          <a:noFill/>
          <a:ln w="9525">
            <a:noFill/>
            <a:miter lim="800000"/>
            <a:headEnd/>
            <a:tailEnd/>
          </a:ln>
          <a:effectLst/>
        </p:spPr>
        <p:txBody>
          <a:bodyPr>
            <a:spAutoFit/>
          </a:bodyPr>
          <a:lstStyle/>
          <a:p>
            <a:pPr>
              <a:spcBef>
                <a:spcPct val="50000"/>
              </a:spcBef>
              <a:defRPr/>
            </a:pPr>
            <a:r>
              <a:rPr lang="af-ZA" sz="2800" b="1" dirty="0">
                <a:solidFill>
                  <a:schemeClr val="bg1"/>
                </a:solidFill>
                <a:effectLst>
                  <a:outerShdw blurRad="38100" dist="38100" dir="2700000" algn="tl">
                    <a:srgbClr val="000000">
                      <a:alpha val="43137"/>
                    </a:srgbClr>
                  </a:outerShdw>
                </a:effectLst>
                <a:latin typeface="Arial Narrow" pitchFamily="34" charset="0"/>
              </a:rPr>
              <a:t>1) PENDIDIKAN POLITIK</a:t>
            </a:r>
            <a:endParaRPr lang="en-US" sz="28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595975" name="Text Box 7"/>
          <p:cNvSpPr txBox="1">
            <a:spLocks noChangeArrowheads="1"/>
          </p:cNvSpPr>
          <p:nvPr/>
        </p:nvSpPr>
        <p:spPr bwMode="auto">
          <a:xfrm>
            <a:off x="762000" y="4267200"/>
            <a:ext cx="7772400" cy="1938338"/>
          </a:xfrm>
          <a:prstGeom prst="rect">
            <a:avLst/>
          </a:prstGeom>
          <a:solidFill>
            <a:schemeClr val="tx1">
              <a:lumMod val="95000"/>
              <a:lumOff val="5000"/>
              <a:alpha val="28000"/>
            </a:schemeClr>
          </a:solidFill>
          <a:ln w="57150">
            <a:noFill/>
            <a:prstDash val="lgDashDotDot"/>
            <a:miter lim="800000"/>
            <a:headEnd/>
            <a:tailEnd/>
          </a:ln>
          <a:effectLst/>
        </p:spPr>
        <p:txBody>
          <a:bodyPr>
            <a:spAutoFit/>
          </a:bodyPr>
          <a:lstStyle/>
          <a:p>
            <a:pPr algn="r">
              <a:spcBef>
                <a:spcPct val="50000"/>
              </a:spcBef>
              <a:defRPr/>
            </a:pPr>
            <a:r>
              <a:rPr lang="af-ZA" b="1" dirty="0">
                <a:solidFill>
                  <a:srgbClr val="66FF33"/>
                </a:solidFill>
                <a:latin typeface="Arial Narrow" pitchFamily="34" charset="0"/>
              </a:rPr>
              <a:t>Pendidikan politik sebenarnya dimaksudkan untuk mewujudkan atau setidak-tidaknya menyiapkan kader-kader yang  dapat diandalkan untuk memenuhi harapan masyarakat luas, dalam arti yang  benar-benar memahami semangat yang  terkandung di dalam perjuangan sebagai kader bangsa.</a:t>
            </a:r>
            <a:r>
              <a:rPr lang="en-US" b="1" dirty="0">
                <a:solidFill>
                  <a:srgbClr val="66FF33"/>
                </a:solidFill>
                <a:latin typeface="Arial Narrow" pitchFamily="34" charset="0"/>
              </a:rPr>
              <a:t> </a:t>
            </a:r>
          </a:p>
        </p:txBody>
      </p:sp>
    </p:spTree>
  </p:cSld>
  <p:clrMapOvr>
    <a:masterClrMapping/>
  </p:clrMapOvr>
  <p:transition spd="slow">
    <p:newsflash/>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5"/>
          <p:cNvSpPr txBox="1">
            <a:spLocks noChangeArrowheads="1"/>
          </p:cNvSpPr>
          <p:nvPr/>
        </p:nvSpPr>
        <p:spPr bwMode="auto">
          <a:xfrm>
            <a:off x="609600" y="685800"/>
            <a:ext cx="7924800" cy="954088"/>
          </a:xfrm>
          <a:prstGeom prst="rect">
            <a:avLst/>
          </a:prstGeom>
          <a:noFill/>
          <a:ln w="38100">
            <a:noFill/>
            <a:prstDash val="lgDashDot"/>
            <a:miter lim="800000"/>
            <a:headEnd/>
            <a:tailEnd/>
          </a:ln>
        </p:spPr>
        <p:txBody>
          <a:bodyPr>
            <a:spAutoFit/>
          </a:bodyPr>
          <a:lstStyle/>
          <a:p>
            <a:pPr algn="ctr"/>
            <a:r>
              <a:rPr lang="af-ZA" sz="2800" b="1">
                <a:solidFill>
                  <a:schemeClr val="bg1"/>
                </a:solidFill>
                <a:latin typeface="Arial Narrow" pitchFamily="34" charset="0"/>
              </a:rPr>
              <a:t>Melalui pendidikan politik, diharapkan kader-kader anggota partai politik akan memperoleh manfaat :</a:t>
            </a:r>
          </a:p>
        </p:txBody>
      </p:sp>
      <p:sp>
        <p:nvSpPr>
          <p:cNvPr id="88067" name="Text Box 6"/>
          <p:cNvSpPr txBox="1">
            <a:spLocks noChangeArrowheads="1"/>
          </p:cNvSpPr>
          <p:nvPr/>
        </p:nvSpPr>
        <p:spPr bwMode="auto">
          <a:xfrm>
            <a:off x="609600" y="2362200"/>
            <a:ext cx="8229600" cy="3232150"/>
          </a:xfrm>
          <a:prstGeom prst="rect">
            <a:avLst/>
          </a:prstGeom>
          <a:noFill/>
          <a:ln w="9525">
            <a:noFill/>
            <a:miter lim="800000"/>
            <a:headEnd/>
            <a:tailEnd/>
          </a:ln>
        </p:spPr>
        <p:txBody>
          <a:bodyPr>
            <a:spAutoFit/>
          </a:bodyPr>
          <a:lstStyle/>
          <a:p>
            <a:pPr marL="342900" indent="-342900">
              <a:spcAft>
                <a:spcPct val="25000"/>
              </a:spcAft>
              <a:buFontTx/>
              <a:buAutoNum type="arabicPeriod"/>
            </a:pPr>
            <a:r>
              <a:rPr lang="af-ZA" b="1">
                <a:latin typeface="Arial Narrow" pitchFamily="34" charset="0"/>
              </a:rPr>
              <a:t>Dapat memperluas pemahaman, penghayatan dan wawasan terhadap masalah-masalah atau isu-isu yang  bersifat politis.</a:t>
            </a:r>
          </a:p>
          <a:p>
            <a:pPr marL="342900" indent="-342900">
              <a:spcAft>
                <a:spcPct val="25000"/>
              </a:spcAft>
              <a:buFontTx/>
              <a:buAutoNum type="arabicPeriod"/>
            </a:pPr>
            <a:r>
              <a:rPr lang="af-ZA" b="1">
                <a:latin typeface="Arial Narrow" pitchFamily="34" charset="0"/>
              </a:rPr>
              <a:t>Mampu meningkatkan kualitas diri dalam berpolitik dan berbudaya politik sesuai dengan peraturan perundang-undangan yang  berlaku.</a:t>
            </a:r>
          </a:p>
          <a:p>
            <a:pPr marL="342900" indent="-342900">
              <a:spcAft>
                <a:spcPct val="25000"/>
              </a:spcAft>
              <a:buFontTx/>
              <a:buAutoNum type="arabicPeriod"/>
            </a:pPr>
            <a:r>
              <a:rPr lang="af-ZA" b="1">
                <a:latin typeface="Arial Narrow" pitchFamily="34" charset="0"/>
              </a:rPr>
              <a:t>Lebih meningkatkan kualitas kesadaran politik rakyat menuju peran aktif dan partisipasinya terhadap pembangunan politik bangsa secara keseluruhan.</a:t>
            </a:r>
            <a:endParaRPr lang="en-US" b="1">
              <a:latin typeface="Arial Narrow" pitchFamily="34" charset="0"/>
            </a:endParaRPr>
          </a:p>
        </p:txBody>
      </p:sp>
    </p:spTree>
  </p:cSld>
  <p:clrMapOvr>
    <a:masterClrMapping/>
  </p:clrMapOvr>
  <p:transition spd="slow">
    <p:newsfla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ChangeArrowheads="1"/>
          </p:cNvSpPr>
          <p:nvPr/>
        </p:nvSpPr>
        <p:spPr bwMode="auto">
          <a:xfrm>
            <a:off x="533400" y="381000"/>
            <a:ext cx="3740150" cy="523875"/>
          </a:xfrm>
          <a:prstGeom prst="rect">
            <a:avLst/>
          </a:prstGeom>
          <a:noFill/>
          <a:ln w="9525">
            <a:noFill/>
            <a:miter lim="800000"/>
            <a:headEnd/>
            <a:tailEnd/>
          </a:ln>
        </p:spPr>
        <p:txBody>
          <a:bodyPr wrap="none" anchor="ctr">
            <a:spAutoFit/>
          </a:bodyPr>
          <a:lstStyle/>
          <a:p>
            <a:pPr algn="just" eaLnBrk="1" hangingPunct="1">
              <a:buSzPct val="100000"/>
              <a:tabLst>
                <a:tab pos="685800" algn="l"/>
              </a:tabLst>
              <a:defRPr/>
            </a:pPr>
            <a:r>
              <a:rPr lang="af-ZA" sz="2800" b="1" dirty="0">
                <a:solidFill>
                  <a:schemeClr val="bg1"/>
                </a:solidFill>
                <a:effectLst>
                  <a:outerShdw blurRad="38100" dist="38100" dir="2700000" algn="tl">
                    <a:srgbClr val="000000">
                      <a:alpha val="43137"/>
                    </a:srgbClr>
                  </a:outerShdw>
                </a:effectLst>
                <a:latin typeface="Arial Narrow" pitchFamily="34" charset="0"/>
              </a:rPr>
              <a:t>2) KESADARAN POLITIK </a:t>
            </a:r>
          </a:p>
        </p:txBody>
      </p:sp>
      <p:sp>
        <p:nvSpPr>
          <p:cNvPr id="89091" name="Text Box 5"/>
          <p:cNvSpPr txBox="1">
            <a:spLocks noChangeArrowheads="1"/>
          </p:cNvSpPr>
          <p:nvPr/>
        </p:nvSpPr>
        <p:spPr bwMode="auto">
          <a:xfrm>
            <a:off x="838200" y="1524000"/>
            <a:ext cx="7696200" cy="1570038"/>
          </a:xfrm>
          <a:prstGeom prst="rect">
            <a:avLst/>
          </a:prstGeom>
          <a:solidFill>
            <a:schemeClr val="bg1">
              <a:alpha val="32156"/>
            </a:schemeClr>
          </a:solidFill>
          <a:ln w="9525">
            <a:noFill/>
            <a:miter lim="800000"/>
            <a:headEnd/>
            <a:tailEnd/>
          </a:ln>
        </p:spPr>
        <p:txBody>
          <a:bodyPr>
            <a:spAutoFit/>
          </a:bodyPr>
          <a:lstStyle/>
          <a:p>
            <a:pPr>
              <a:spcBef>
                <a:spcPct val="50000"/>
              </a:spcBef>
            </a:pPr>
            <a:r>
              <a:rPr lang="af-ZA">
                <a:latin typeface="Arial Narrow" pitchFamily="34" charset="0"/>
              </a:rPr>
              <a:t>Menurut </a:t>
            </a:r>
            <a:r>
              <a:rPr lang="af-ZA" b="1">
                <a:latin typeface="Arial Narrow" pitchFamily="34" charset="0"/>
              </a:rPr>
              <a:t>Drs. M. Taopan</a:t>
            </a:r>
            <a:r>
              <a:rPr lang="af-ZA">
                <a:latin typeface="Arial Narrow" pitchFamily="34" charset="0"/>
              </a:rPr>
              <a:t>, </a:t>
            </a:r>
            <a:r>
              <a:rPr lang="af-ZA" b="1">
                <a:latin typeface="Arial Narrow" pitchFamily="34" charset="0"/>
              </a:rPr>
              <a:t>kesadaran politik</a:t>
            </a:r>
            <a:r>
              <a:rPr lang="af-ZA">
                <a:latin typeface="Arial Narrow" pitchFamily="34" charset="0"/>
              </a:rPr>
              <a:t> adalah suatu proses batin yang menampakkan keinsafan dari setiap warga negara akan </a:t>
            </a:r>
            <a:r>
              <a:rPr lang="af-ZA" i="1">
                <a:latin typeface="Arial Narrow" pitchFamily="34" charset="0"/>
              </a:rPr>
              <a:t>urgensi</a:t>
            </a:r>
            <a:r>
              <a:rPr lang="af-ZA">
                <a:latin typeface="Arial Narrow" pitchFamily="34" charset="0"/>
              </a:rPr>
              <a:t> (hal terpenting) urusan kenegaraan dalam kehidupan bermasyarakat dan bernegara.</a:t>
            </a:r>
            <a:r>
              <a:rPr lang="en-US">
                <a:latin typeface="Arial Narrow" pitchFamily="34" charset="0"/>
              </a:rPr>
              <a:t> </a:t>
            </a:r>
          </a:p>
        </p:txBody>
      </p:sp>
      <p:sp>
        <p:nvSpPr>
          <p:cNvPr id="89092" name="Text Box 6"/>
          <p:cNvSpPr txBox="1">
            <a:spLocks noChangeArrowheads="1"/>
          </p:cNvSpPr>
          <p:nvPr/>
        </p:nvSpPr>
        <p:spPr bwMode="auto">
          <a:xfrm>
            <a:off x="838200" y="3810000"/>
            <a:ext cx="7620000" cy="1938338"/>
          </a:xfrm>
          <a:prstGeom prst="rect">
            <a:avLst/>
          </a:prstGeom>
          <a:solidFill>
            <a:schemeClr val="bg1">
              <a:alpha val="34117"/>
            </a:schemeClr>
          </a:solidFill>
          <a:ln w="57150">
            <a:noFill/>
            <a:prstDash val="lgDashDot"/>
            <a:miter lim="800000"/>
            <a:headEnd/>
            <a:tailEnd/>
          </a:ln>
        </p:spPr>
        <p:txBody>
          <a:bodyPr>
            <a:spAutoFit/>
          </a:bodyPr>
          <a:lstStyle/>
          <a:p>
            <a:pPr algn="ctr">
              <a:spcBef>
                <a:spcPct val="50000"/>
              </a:spcBef>
            </a:pPr>
            <a:r>
              <a:rPr lang="sv-SE">
                <a:latin typeface="Arial Narrow" pitchFamily="34" charset="0"/>
              </a:rPr>
              <a:t>Tingkat kesadaran politik masyarakat tidaklah sama, sangat tergantung pada latar belakang pendidikannya. Kaum elit dan kelompok menengah, nampak relatif lebih baik. Sedangkan kelompok masyarakat yang tingkat pendidikannya rendah, diperlukan pembinaan yang intensif. </a:t>
            </a:r>
            <a:endParaRPr lang="en-US">
              <a:latin typeface="Arial Narrow" pitchFamily="34" charset="0"/>
            </a:endParaRPr>
          </a:p>
        </p:txBody>
      </p:sp>
    </p:spTree>
  </p:cSld>
  <p:clrMapOvr>
    <a:masterClrMapping/>
  </p:clrMapOvr>
  <p:transition spd="slow">
    <p:newsfla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5"/>
          <p:cNvSpPr txBox="1">
            <a:spLocks noChangeArrowheads="1"/>
          </p:cNvSpPr>
          <p:nvPr/>
        </p:nvSpPr>
        <p:spPr bwMode="auto">
          <a:xfrm>
            <a:off x="457200" y="228600"/>
            <a:ext cx="8305800" cy="954088"/>
          </a:xfrm>
          <a:prstGeom prst="rect">
            <a:avLst/>
          </a:prstGeom>
          <a:noFill/>
          <a:ln w="9525">
            <a:noFill/>
            <a:miter lim="800000"/>
            <a:headEnd/>
            <a:tailEnd/>
          </a:ln>
        </p:spPr>
        <p:txBody>
          <a:bodyPr>
            <a:spAutoFit/>
          </a:bodyPr>
          <a:lstStyle/>
          <a:p>
            <a:pPr>
              <a:spcBef>
                <a:spcPct val="50000"/>
              </a:spcBef>
            </a:pPr>
            <a:r>
              <a:rPr lang="af-ZA" sz="2800" b="1">
                <a:solidFill>
                  <a:srgbClr val="FFFF00"/>
                </a:solidFill>
                <a:latin typeface="Arial Narrow" pitchFamily="34" charset="0"/>
              </a:rPr>
              <a:t>PARTISIPASI POLITIK ANGGOTA MASYARAKAT DAPAT DILAKSANAKAN DENGAN :</a:t>
            </a:r>
            <a:endParaRPr lang="en-US" sz="2800" b="1">
              <a:solidFill>
                <a:srgbClr val="FFFF00"/>
              </a:solidFill>
              <a:latin typeface="Arial Narrow" pitchFamily="34" charset="0"/>
            </a:endParaRPr>
          </a:p>
        </p:txBody>
      </p:sp>
      <p:graphicFrame>
        <p:nvGraphicFramePr>
          <p:cNvPr id="599155" name="Group 115"/>
          <p:cNvGraphicFramePr>
            <a:graphicFrameLocks noGrp="1"/>
          </p:cNvGraphicFramePr>
          <p:nvPr>
            <p:ph/>
          </p:nvPr>
        </p:nvGraphicFramePr>
        <p:xfrm>
          <a:off x="381000" y="1219200"/>
          <a:ext cx="8382000" cy="5410200"/>
        </p:xfrm>
        <a:graphic>
          <a:graphicData uri="http://schemas.openxmlformats.org/drawingml/2006/table">
            <a:tbl>
              <a:tblPr/>
              <a:tblGrid>
                <a:gridCol w="580421"/>
                <a:gridCol w="1095979"/>
                <a:gridCol w="6705600"/>
              </a:tblGrid>
              <a:tr h="42432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Times New Roman" pitchFamily="18" charset="0"/>
                        </a:rPr>
                        <a:t>No</a:t>
                      </a:r>
                      <a:endParaRPr kumimoji="0" lang="af-ZA" sz="2000" b="0"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alpha val="56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Times New Roman" pitchFamily="18" charset="0"/>
                        </a:rPr>
                        <a:t>Bidang</a:t>
                      </a:r>
                      <a:endParaRPr kumimoji="0" lang="af-ZA" sz="2000" b="0"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alpha val="56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dirty="0" smtClean="0">
                          <a:ln>
                            <a:noFill/>
                          </a:ln>
                          <a:solidFill>
                            <a:schemeClr val="bg1"/>
                          </a:solidFill>
                          <a:effectLst/>
                          <a:latin typeface="Arial Narrow" pitchFamily="34" charset="0"/>
                          <a:cs typeface="Times New Roman" pitchFamily="18" charset="0"/>
                        </a:rPr>
                        <a:t>Implementasi Partisipasi politik</a:t>
                      </a:r>
                      <a:endParaRPr kumimoji="0" lang="af-ZA" sz="2000" b="0"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alpha val="56000"/>
                      </a:schemeClr>
                    </a:solidFill>
                  </a:tcPr>
                </a:tc>
              </a:tr>
              <a:tr h="201556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0" i="0" u="none" strike="noStrike" cap="none" normalizeH="0" baseline="0" smtClean="0">
                          <a:ln>
                            <a:noFill/>
                          </a:ln>
                          <a:solidFill>
                            <a:schemeClr val="tx2">
                              <a:lumMod val="50000"/>
                            </a:schemeClr>
                          </a:solidFill>
                          <a:effectLst/>
                          <a:latin typeface="Arial Narrow" pitchFamily="34" charset="0"/>
                          <a:cs typeface="Times New Roman" pitchFamily="18" charset="0"/>
                        </a:rPr>
                        <a:t>1.</a:t>
                      </a:r>
                      <a:endParaRPr kumimoji="0" lang="af-ZA" sz="2000" b="0" i="0" u="none" strike="noStrike" cap="none" normalizeH="0" baseline="0" smtClean="0">
                        <a:ln>
                          <a:noFill/>
                        </a:ln>
                        <a:solidFill>
                          <a:schemeClr val="tx2">
                            <a:lumMod val="50000"/>
                          </a:schemeClr>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alpha val="28000"/>
                      </a:srgb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smtClean="0">
                          <a:ln>
                            <a:noFill/>
                          </a:ln>
                          <a:solidFill>
                            <a:schemeClr val="tx2">
                              <a:lumMod val="50000"/>
                            </a:schemeClr>
                          </a:solidFill>
                          <a:effectLst/>
                          <a:latin typeface="Arial Narrow" pitchFamily="34" charset="0"/>
                          <a:cs typeface="Times New Roman" pitchFamily="18" charset="0"/>
                        </a:rPr>
                        <a:t>Politik</a:t>
                      </a:r>
                      <a:endParaRPr kumimoji="0" lang="af-ZA" sz="2000" b="0" i="0" u="none" strike="noStrike" cap="none" normalizeH="0" baseline="0" smtClean="0">
                        <a:ln>
                          <a:noFill/>
                        </a:ln>
                        <a:solidFill>
                          <a:schemeClr val="tx2">
                            <a:lumMod val="50000"/>
                          </a:schemeClr>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alpha val="28000"/>
                      </a:srgbClr>
                    </a:solidFill>
                  </a:tcPr>
                </a:tc>
                <a:tc>
                  <a:txBody>
                    <a:bodyPr/>
                    <a:lstStyle/>
                    <a:p>
                      <a:pPr marL="287338" marR="0" lvl="0" indent="-287338" algn="just" defTabSz="914400" rtl="0" eaLnBrk="1" fontAlgn="base" latinLnBrk="0" hangingPunct="1">
                        <a:lnSpc>
                          <a:spcPct val="100000"/>
                        </a:lnSpc>
                        <a:spcBef>
                          <a:spcPct val="0"/>
                        </a:spcBef>
                        <a:spcAft>
                          <a:spcPct val="0"/>
                        </a:spcAft>
                        <a:buClrTx/>
                        <a:buSzTx/>
                        <a:buFontTx/>
                        <a:buNone/>
                        <a:tabLst>
                          <a:tab pos="287338" algn="l"/>
                        </a:tabLst>
                      </a:pPr>
                      <a:r>
                        <a:rPr kumimoji="0" lang="af-ZA"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rPr>
                        <a:t>Setiap warga negara dapat ikut serta secara langsung ataupun tidak </a:t>
                      </a:r>
                    </a:p>
                    <a:p>
                      <a:pPr marL="287338" marR="0" lvl="0" indent="-287338" algn="just" defTabSz="914400" rtl="0" eaLnBrk="1" fontAlgn="base" latinLnBrk="0" hangingPunct="1">
                        <a:lnSpc>
                          <a:spcPct val="100000"/>
                        </a:lnSpc>
                        <a:spcBef>
                          <a:spcPct val="0"/>
                        </a:spcBef>
                        <a:spcAft>
                          <a:spcPct val="0"/>
                        </a:spcAft>
                        <a:buClrTx/>
                        <a:buSzTx/>
                        <a:buFontTx/>
                        <a:buNone/>
                        <a:tabLst>
                          <a:tab pos="287338" algn="l"/>
                        </a:tabLst>
                      </a:pPr>
                      <a:r>
                        <a:rPr kumimoji="0" lang="af-ZA"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rPr>
                        <a:t>langsung dalam kegiatan-kegiatan antara lain : </a:t>
                      </a:r>
                      <a:endParaRPr kumimoji="0" lang="en-US"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rPr>
                        <a:t>Ikut memilih dalam pemilihan umum,</a:t>
                      </a:r>
                      <a:endParaRPr kumimoji="0" lang="en-US"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rPr>
                        <a:t>Duduk dalam lembaga politik, seperti MPR, Presiden, DPR, Menteri, dan sebagainya,</a:t>
                      </a:r>
                      <a:endParaRPr kumimoji="0" lang="en-US"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rPr>
                        <a:t>Berkampanye, menghadiri kelompok diskusi, dan lain-lain.</a:t>
                      </a:r>
                      <a:endParaRPr kumimoji="0" lang="en-US" sz="2000" b="0" i="0" u="none" strike="noStrike" cap="none" normalizeH="0" baseline="0" dirty="0" smtClean="0">
                        <a:ln>
                          <a:noFill/>
                        </a:ln>
                        <a:solidFill>
                          <a:schemeClr val="tx2">
                            <a:lumMod val="50000"/>
                          </a:schemeClr>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alpha val="28000"/>
                      </a:srgbClr>
                    </a:solidFill>
                  </a:tcPr>
                </a:tc>
              </a:tr>
              <a:tr h="297030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0" i="0" u="none" strike="noStrike" cap="none" normalizeH="0" baseline="0" smtClean="0">
                          <a:ln>
                            <a:noFill/>
                          </a:ln>
                          <a:solidFill>
                            <a:schemeClr val="tx1"/>
                          </a:solidFill>
                          <a:effectLst/>
                          <a:latin typeface="Arial Narrow" pitchFamily="34" charset="0"/>
                          <a:cs typeface="Times New Roman" pitchFamily="18" charset="0"/>
                        </a:rPr>
                        <a:t>2.</a:t>
                      </a:r>
                      <a:endParaRPr kumimoji="0" lang="af-ZA" sz="20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18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f-ZA" sz="2000" b="1" i="0" u="none" strike="noStrike" cap="none" normalizeH="0" baseline="0" smtClean="0">
                          <a:ln>
                            <a:noFill/>
                          </a:ln>
                          <a:solidFill>
                            <a:schemeClr val="tx1"/>
                          </a:solidFill>
                          <a:effectLst/>
                          <a:latin typeface="Arial Narrow" pitchFamily="34" charset="0"/>
                          <a:cs typeface="Times New Roman" pitchFamily="18" charset="0"/>
                        </a:rPr>
                        <a:t>Ekonomi</a:t>
                      </a:r>
                      <a:endParaRPr kumimoji="0" lang="af-ZA" sz="2000" b="0"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18000"/>
                      </a:schemeClr>
                    </a:solidFill>
                  </a:tcPr>
                </a:tc>
                <a:tc>
                  <a:txBody>
                    <a:bodyPr/>
                    <a:lstStyle/>
                    <a:p>
                      <a:pPr marL="287338" marR="0" lvl="0" indent="-287338" algn="just" defTabSz="914400" rtl="0" eaLnBrk="1" fontAlgn="base" latinLnBrk="0" hangingPunct="1">
                        <a:lnSpc>
                          <a:spcPct val="100000"/>
                        </a:lnSpc>
                        <a:spcBef>
                          <a:spcPct val="0"/>
                        </a:spcBef>
                        <a:spcAft>
                          <a:spcPct val="0"/>
                        </a:spcAft>
                        <a:buClrTx/>
                        <a:buSzTx/>
                        <a:buFontTx/>
                        <a:buNone/>
                        <a:tabLst>
                          <a:tab pos="287338" algn="l"/>
                        </a:tabLst>
                      </a:pPr>
                      <a:r>
                        <a:rPr kumimoji="0" lang="af-ZA" sz="2000" b="0" i="0" u="none" strike="noStrike" cap="none" normalizeH="0" baseline="0" dirty="0" smtClean="0">
                          <a:ln>
                            <a:noFill/>
                          </a:ln>
                          <a:solidFill>
                            <a:schemeClr val="tx1"/>
                          </a:solidFill>
                          <a:effectLst/>
                          <a:latin typeface="Arial Narrow" pitchFamily="34" charset="0"/>
                          <a:cs typeface="Times New Roman" pitchFamily="18" charset="0"/>
                        </a:rPr>
                        <a:t>Setiap warga negara dapat ikut serta secara aktif dalam kegiatan-</a:t>
                      </a:r>
                    </a:p>
                    <a:p>
                      <a:pPr marL="287338" marR="0" lvl="0" indent="-287338" algn="just" defTabSz="914400" rtl="0" eaLnBrk="1" fontAlgn="base" latinLnBrk="0" hangingPunct="1">
                        <a:lnSpc>
                          <a:spcPct val="100000"/>
                        </a:lnSpc>
                        <a:spcBef>
                          <a:spcPct val="0"/>
                        </a:spcBef>
                        <a:spcAft>
                          <a:spcPct val="0"/>
                        </a:spcAft>
                        <a:buClrTx/>
                        <a:buSzTx/>
                        <a:buFontTx/>
                        <a:buNone/>
                        <a:tabLst>
                          <a:tab pos="287338" algn="l"/>
                        </a:tabLst>
                      </a:pPr>
                      <a:r>
                        <a:rPr kumimoji="0" lang="af-ZA" sz="2000" b="0" i="0" u="none" strike="noStrike" cap="none" normalizeH="0" baseline="0" dirty="0" smtClean="0">
                          <a:ln>
                            <a:noFill/>
                          </a:ln>
                          <a:solidFill>
                            <a:schemeClr val="tx1"/>
                          </a:solidFill>
                          <a:effectLst/>
                          <a:latin typeface="Arial Narrow" pitchFamily="34" charset="0"/>
                          <a:cs typeface="Times New Roman" pitchFamily="18" charset="0"/>
                        </a:rPr>
                        <a:t>kegiatan antara lain : </a:t>
                      </a:r>
                      <a:endParaRPr kumimoji="0" lang="en-US" sz="2000" b="0" i="0" u="none" strike="noStrike" cap="none" normalizeH="0" baseline="0" dirty="0" smtClean="0">
                        <a:ln>
                          <a:noFill/>
                        </a:ln>
                        <a:solidFill>
                          <a:schemeClr val="tx1"/>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1"/>
                          </a:solidFill>
                          <a:effectLst/>
                          <a:latin typeface="Arial Narrow" pitchFamily="34" charset="0"/>
                          <a:cs typeface="Times New Roman" pitchFamily="18" charset="0"/>
                        </a:rPr>
                        <a:t>Menciptakan sektor-sektor ekonomi yang produktif baik dalam bentuk jasa, barang, transportasi, komunikasi, dan sebagainya.</a:t>
                      </a:r>
                      <a:endParaRPr kumimoji="0" lang="en-US" sz="2000" b="0" i="0" u="none" strike="noStrike" cap="none" normalizeH="0" baseline="0" dirty="0" smtClean="0">
                        <a:ln>
                          <a:noFill/>
                        </a:ln>
                        <a:solidFill>
                          <a:schemeClr val="tx1"/>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1"/>
                          </a:solidFill>
                          <a:effectLst/>
                          <a:latin typeface="Arial Narrow" pitchFamily="34" charset="0"/>
                          <a:cs typeface="Times New Roman" pitchFamily="18" charset="0"/>
                        </a:rPr>
                        <a:t>Melalui keahlian masing-masing, dapat menciptakan produk-produk unggulan yang inovatif, kreatif dan kompetitif daripada produk luar.</a:t>
                      </a:r>
                      <a:endParaRPr kumimoji="0" lang="en-US" sz="2000" b="0" i="0" u="none" strike="noStrike" cap="none" normalizeH="0" baseline="0" dirty="0" smtClean="0">
                        <a:ln>
                          <a:noFill/>
                        </a:ln>
                        <a:solidFill>
                          <a:schemeClr val="tx1"/>
                        </a:solidFill>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tab pos="287338" algn="l"/>
                        </a:tabLst>
                      </a:pPr>
                      <a:r>
                        <a:rPr kumimoji="0" lang="af-ZA" sz="2000" b="0" i="0" u="none" strike="noStrike" cap="none" normalizeH="0" baseline="0" dirty="0" smtClean="0">
                          <a:ln>
                            <a:noFill/>
                          </a:ln>
                          <a:solidFill>
                            <a:schemeClr val="tx1"/>
                          </a:solidFill>
                          <a:effectLst/>
                          <a:latin typeface="Arial Narrow" pitchFamily="34" charset="0"/>
                          <a:cs typeface="Times New Roman" pitchFamily="18" charset="0"/>
                        </a:rPr>
                        <a:t>Kesadaran untuk membayar pajak secara teratur demi kesejahteraan dan kemajuan bersama.</a:t>
                      </a:r>
                      <a:endParaRPr kumimoji="0" lang="af-ZA" sz="20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18000"/>
                      </a:schemeClr>
                    </a:solidFill>
                  </a:tcPr>
                </a:tc>
              </a:tr>
            </a:tbl>
          </a:graphicData>
        </a:graphic>
      </p:graphicFrame>
    </p:spTree>
  </p:cSld>
  <p:clrMapOvr>
    <a:masterClrMapping/>
  </p:clrMapOvr>
  <p:transition spd="slow">
    <p:newsflash/>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1131" name="Group 43"/>
          <p:cNvGraphicFramePr>
            <a:graphicFrameLocks noGrp="1"/>
          </p:cNvGraphicFramePr>
          <p:nvPr>
            <p:ph/>
          </p:nvPr>
        </p:nvGraphicFramePr>
        <p:xfrm>
          <a:off x="304800" y="228600"/>
          <a:ext cx="8382000" cy="5943600"/>
        </p:xfrm>
        <a:graphic>
          <a:graphicData uri="http://schemas.openxmlformats.org/drawingml/2006/table">
            <a:tbl>
              <a:tblPr/>
              <a:tblGrid>
                <a:gridCol w="579364"/>
                <a:gridCol w="1098342"/>
                <a:gridCol w="6704294"/>
              </a:tblGrid>
              <a:tr h="2130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3.</a:t>
                      </a:r>
                      <a:endPar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39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100" b="1" i="0" u="none" strike="noStrike" cap="none" normalizeH="0" baseline="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Sosial-Budaya</a:t>
                      </a:r>
                      <a:endParaRPr kumimoji="0" lang="af-ZA" sz="2100" b="0" i="0" u="none" strike="noStrike" cap="none" normalizeH="0" baseline="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39000"/>
                      </a:schemeClr>
                    </a:solidFill>
                  </a:tcPr>
                </a:tc>
                <a:tc>
                  <a:txBody>
                    <a:bodyPr/>
                    <a:lstStyle/>
                    <a:p>
                      <a:pPr marL="287338" marR="0" lvl="0" indent="-287338" algn="just" defTabSz="914400" rtl="0" eaLnBrk="1" fontAlgn="base" latinLnBrk="0" hangingPunct="1">
                        <a:lnSpc>
                          <a:spcPct val="100000"/>
                        </a:lnSpc>
                        <a:spcBef>
                          <a:spcPct val="0"/>
                        </a:spcBef>
                        <a:spcAft>
                          <a:spcPct val="0"/>
                        </a:spcAft>
                        <a:buClrTx/>
                        <a:buSzTx/>
                        <a:buFontTx/>
                        <a:buNone/>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Setiap warga negara dapat mengikuti kegiatan-kegiatan a.l. : </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Sebagai pelajar atau mahasiswa, harus dapat menunjukkan prestasi belajar yang tinggi.</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Menjauhkan diri dari perbuatan yang melanggar hukum , seperti: tawuran, narkoba, merampok, berjudi, dan sebagainya.</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Profesional dalam bidang pekerjaannya, disiplin, dan produktivitas tinggi untuk menunjang keberhasilan pembangunan nasional.</a:t>
                      </a:r>
                      <a:endPar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39000"/>
                      </a:schemeClr>
                    </a:solidFill>
                  </a:tcPr>
                </a:tc>
              </a:tr>
              <a:tr h="2246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4.</a:t>
                      </a:r>
                      <a:endPar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21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Hankam</a:t>
                      </a:r>
                      <a:endPar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0000"/>
                      </a:srgbClr>
                    </a:solidFill>
                  </a:tcPr>
                </a:tc>
                <a:tc>
                  <a:txBody>
                    <a:bodyPr/>
                    <a:lstStyle/>
                    <a:p>
                      <a:pPr marL="287338" marR="0" lvl="0" indent="-287338" algn="just" defTabSz="914400" rtl="0" eaLnBrk="1" fontAlgn="base" latinLnBrk="0" hangingPunct="1">
                        <a:lnSpc>
                          <a:spcPct val="100000"/>
                        </a:lnSpc>
                        <a:spcBef>
                          <a:spcPct val="0"/>
                        </a:spcBef>
                        <a:spcAft>
                          <a:spcPct val="0"/>
                        </a:spcAft>
                        <a:buClrTx/>
                        <a:buSzTx/>
                        <a:buFontTx/>
                        <a:buNone/>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Setiap warga negara dapat ikut serta secara aktif dalam kegiatan-</a:t>
                      </a:r>
                    </a:p>
                    <a:p>
                      <a:pPr marL="287338" marR="0" lvl="0" indent="-287338" algn="just" defTabSz="914400" rtl="0" eaLnBrk="1" fontAlgn="base" latinLnBrk="0" hangingPunct="1">
                        <a:lnSpc>
                          <a:spcPct val="100000"/>
                        </a:lnSpc>
                        <a:spcBef>
                          <a:spcPct val="0"/>
                        </a:spcBef>
                        <a:spcAft>
                          <a:spcPct val="0"/>
                        </a:spcAft>
                        <a:buClrTx/>
                        <a:buSzTx/>
                        <a:buFontTx/>
                        <a:buNone/>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kegiatan antara lain : </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Bela negara dalam arti luas, sesuai dengan kemampuan dan profesinya masing-masing.</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Senantiasa memelihara ketertiban dan keamanan wilayah atau lingkungan tempat tinggalnya.</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Memelihara persatuan dan kesatuan bangsa demi tetap tegak negara Republik Indonesia.</a:t>
                      </a:r>
                      <a:endParaRPr kumimoji="0" lang="en-US"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287338" marR="0" lvl="0" indent="-287338" algn="just" defTabSz="914400" rtl="0" eaLnBrk="0" fontAlgn="base" latinLnBrk="0" hangingPunct="0">
                        <a:lnSpc>
                          <a:spcPct val="100000"/>
                        </a:lnSpc>
                        <a:spcBef>
                          <a:spcPct val="0"/>
                        </a:spcBef>
                        <a:spcAft>
                          <a:spcPct val="0"/>
                        </a:spcAft>
                        <a:buClrTx/>
                        <a:buSzTx/>
                        <a:buFontTx/>
                        <a:buAutoNum type="alphaLcPeriod"/>
                        <a:tabLst/>
                      </a:pPr>
                      <a:r>
                        <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Menjaga stabilitas dan kemanan nasional agar pelaksanaan pembangunan dapat berjalan sesuai dengan rencana.</a:t>
                      </a:r>
                      <a:endParaRPr kumimoji="0" lang="af-ZA" sz="21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alpha val="40000"/>
                      </a:srgbClr>
                    </a:solidFill>
                  </a:tcPr>
                </a:tc>
              </a:tr>
            </a:tbl>
          </a:graphicData>
        </a:graphic>
      </p:graphicFrame>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7" name="Text Box 5"/>
          <p:cNvSpPr txBox="1">
            <a:spLocks noChangeArrowheads="1"/>
          </p:cNvSpPr>
          <p:nvPr/>
        </p:nvSpPr>
        <p:spPr bwMode="auto">
          <a:xfrm>
            <a:off x="609600" y="1354138"/>
            <a:ext cx="8153400" cy="4513262"/>
          </a:xfrm>
          <a:prstGeom prst="rect">
            <a:avLst/>
          </a:prstGeom>
          <a:solidFill>
            <a:srgbClr val="FFFF00">
              <a:alpha val="30000"/>
            </a:srgbClr>
          </a:solidFill>
          <a:ln w="57150">
            <a:noFill/>
            <a:prstDash val="dashDot"/>
            <a:miter lim="800000"/>
            <a:headEnd/>
            <a:tailEnd/>
          </a:ln>
          <a:effectLst/>
        </p:spPr>
        <p:txBody>
          <a:bodyPr>
            <a:spAutoFit/>
          </a:bodyPr>
          <a:lstStyle/>
          <a:p>
            <a:pPr marL="342900" indent="-342900">
              <a:spcAft>
                <a:spcPct val="15000"/>
              </a:spcAft>
              <a:defRPr/>
            </a:pPr>
            <a:r>
              <a:rPr lang="af-ZA" sz="2800" b="1" dirty="0">
                <a:solidFill>
                  <a:srgbClr val="FFFF00"/>
                </a:solidFill>
                <a:latin typeface="Arial Narrow" pitchFamily="34" charset="0"/>
              </a:rPr>
              <a:t>Dalam pengertian lain, politik dapat diartikan :</a:t>
            </a:r>
          </a:p>
          <a:p>
            <a:pPr marL="342900" indent="-342900">
              <a:spcAft>
                <a:spcPct val="15000"/>
              </a:spcAft>
              <a:buFontTx/>
              <a:buChar char="•"/>
              <a:defRPr/>
            </a:pPr>
            <a:r>
              <a:rPr lang="af-ZA" b="1" dirty="0">
                <a:solidFill>
                  <a:schemeClr val="tx1">
                    <a:lumMod val="95000"/>
                    <a:lumOff val="5000"/>
                  </a:schemeClr>
                </a:solidFill>
                <a:latin typeface="Arial Narrow" pitchFamily="34" charset="0"/>
              </a:rPr>
              <a:t>Seni dan ilmu meraih kekuasaan secara konstitusional maupun nonkonstitusional.</a:t>
            </a:r>
          </a:p>
          <a:p>
            <a:pPr marL="342900" indent="-342900">
              <a:spcAft>
                <a:spcPct val="15000"/>
              </a:spcAft>
              <a:buFontTx/>
              <a:buChar char="•"/>
              <a:defRPr/>
            </a:pPr>
            <a:r>
              <a:rPr lang="af-ZA" b="1" dirty="0">
                <a:solidFill>
                  <a:schemeClr val="tx1">
                    <a:lumMod val="95000"/>
                    <a:lumOff val="5000"/>
                  </a:schemeClr>
                </a:solidFill>
                <a:latin typeface="Arial Narrow" pitchFamily="34" charset="0"/>
              </a:rPr>
              <a:t>Usaha yang ditempuh warga negara untuk mewujudkan kebaikan bersama (teori klasik Aristoteles).</a:t>
            </a:r>
          </a:p>
          <a:p>
            <a:pPr marL="342900" indent="-342900">
              <a:spcAft>
                <a:spcPct val="15000"/>
              </a:spcAft>
              <a:buFontTx/>
              <a:buChar char="•"/>
              <a:defRPr/>
            </a:pPr>
            <a:r>
              <a:rPr lang="af-ZA" b="1" dirty="0">
                <a:solidFill>
                  <a:schemeClr val="tx1">
                    <a:lumMod val="95000"/>
                    <a:lumOff val="5000"/>
                  </a:schemeClr>
                </a:solidFill>
                <a:latin typeface="Arial Narrow" pitchFamily="34" charset="0"/>
              </a:rPr>
              <a:t>Hal yang berkaitan dengan penyelenggaraan pemerintahan dan negara.</a:t>
            </a:r>
          </a:p>
          <a:p>
            <a:pPr marL="342900" indent="-342900">
              <a:spcAft>
                <a:spcPct val="15000"/>
              </a:spcAft>
              <a:buFontTx/>
              <a:buChar char="•"/>
              <a:defRPr/>
            </a:pPr>
            <a:r>
              <a:rPr lang="af-ZA" b="1" dirty="0">
                <a:solidFill>
                  <a:schemeClr val="tx1">
                    <a:lumMod val="95000"/>
                    <a:lumOff val="5000"/>
                  </a:schemeClr>
                </a:solidFill>
                <a:latin typeface="Arial Narrow" pitchFamily="34" charset="0"/>
              </a:rPr>
              <a:t>Merupakan kegiatan yangg diarahkan untuk mendapatkan dan mempertahankan kekuasaan di masyarakat.</a:t>
            </a:r>
          </a:p>
          <a:p>
            <a:pPr marL="342900" indent="-342900">
              <a:spcAft>
                <a:spcPct val="15000"/>
              </a:spcAft>
              <a:buFontTx/>
              <a:buChar char="•"/>
              <a:defRPr/>
            </a:pPr>
            <a:r>
              <a:rPr lang="af-ZA" b="1" dirty="0">
                <a:solidFill>
                  <a:schemeClr val="tx1">
                    <a:lumMod val="95000"/>
                    <a:lumOff val="5000"/>
                  </a:schemeClr>
                </a:solidFill>
                <a:latin typeface="Arial Narrow" pitchFamily="34" charset="0"/>
              </a:rPr>
              <a:t>Segala sesuatu tentang proses perumusan dan pelaksanaan kebijakan publik.</a:t>
            </a:r>
          </a:p>
        </p:txBody>
      </p:sp>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ChangeArrowheads="1"/>
          </p:cNvSpPr>
          <p:nvPr/>
        </p:nvSpPr>
        <p:spPr bwMode="auto">
          <a:xfrm>
            <a:off x="1066800" y="304800"/>
            <a:ext cx="3722688" cy="523875"/>
          </a:xfrm>
          <a:prstGeom prst="rect">
            <a:avLst/>
          </a:prstGeom>
          <a:noFill/>
          <a:ln w="9525">
            <a:noFill/>
            <a:miter lim="800000"/>
            <a:headEnd/>
            <a:tailEnd/>
          </a:ln>
        </p:spPr>
        <p:txBody>
          <a:bodyPr wrap="none" anchor="ctr">
            <a:spAutoFit/>
          </a:bodyPr>
          <a:lstStyle/>
          <a:p>
            <a:pPr algn="just" eaLnBrk="1" hangingPunct="1">
              <a:buSzPct val="100000"/>
              <a:tabLst>
                <a:tab pos="685800" algn="l"/>
              </a:tabLst>
              <a:defRPr/>
            </a:pPr>
            <a:r>
              <a:rPr lang="af-ZA" sz="2800" b="1" dirty="0">
                <a:solidFill>
                  <a:srgbClr val="FFFF00"/>
                </a:solidFill>
                <a:effectLst>
                  <a:outerShdw blurRad="38100" dist="38100" dir="2700000" algn="tl">
                    <a:srgbClr val="000000">
                      <a:alpha val="43137"/>
                    </a:srgbClr>
                  </a:outerShdw>
                </a:effectLst>
                <a:latin typeface="Arial Narrow" pitchFamily="34" charset="0"/>
              </a:rPr>
              <a:t>2) SOSIALISASI POLITIK </a:t>
            </a:r>
          </a:p>
        </p:txBody>
      </p:sp>
      <p:sp>
        <p:nvSpPr>
          <p:cNvPr id="92163" name="Text Box 5"/>
          <p:cNvSpPr txBox="1">
            <a:spLocks noChangeArrowheads="1"/>
          </p:cNvSpPr>
          <p:nvPr/>
        </p:nvSpPr>
        <p:spPr bwMode="auto">
          <a:xfrm>
            <a:off x="762000" y="1295400"/>
            <a:ext cx="7848600" cy="1323975"/>
          </a:xfrm>
          <a:prstGeom prst="rect">
            <a:avLst/>
          </a:prstGeom>
          <a:noFill/>
          <a:ln w="57150">
            <a:noFill/>
            <a:prstDash val="lgDashDotDot"/>
            <a:miter lim="800000"/>
            <a:headEnd/>
            <a:tailEnd/>
          </a:ln>
        </p:spPr>
        <p:txBody>
          <a:bodyPr>
            <a:spAutoFit/>
          </a:bodyPr>
          <a:lstStyle/>
          <a:p>
            <a:pPr>
              <a:spcBef>
                <a:spcPct val="50000"/>
              </a:spcBef>
            </a:pPr>
            <a:r>
              <a:rPr lang="sv-SE" sz="3200" b="1">
                <a:solidFill>
                  <a:schemeClr val="bg1"/>
                </a:solidFill>
                <a:latin typeface="Arial Narrow" pitchFamily="34" charset="0"/>
              </a:rPr>
              <a:t>Sosialisasi politik </a:t>
            </a:r>
            <a:r>
              <a:rPr lang="sv-SE" b="1">
                <a:latin typeface="Arial Narrow" pitchFamily="34" charset="0"/>
              </a:rPr>
              <a:t>adalah istilah yang digunakan untuk menggambarkan proses dengan jalan mana orang belajar tentang politik dan mengembangkan orientasi pada politik</a:t>
            </a:r>
            <a:r>
              <a:rPr lang="en-US" b="1">
                <a:latin typeface="Arial Narrow" pitchFamily="34" charset="0"/>
              </a:rPr>
              <a:t>.</a:t>
            </a:r>
          </a:p>
        </p:txBody>
      </p:sp>
      <p:sp>
        <p:nvSpPr>
          <p:cNvPr id="603142" name="Text Box 6"/>
          <p:cNvSpPr txBox="1">
            <a:spLocks noChangeArrowheads="1"/>
          </p:cNvSpPr>
          <p:nvPr/>
        </p:nvSpPr>
        <p:spPr bwMode="auto">
          <a:xfrm>
            <a:off x="914400" y="3352800"/>
            <a:ext cx="2133600" cy="1200150"/>
          </a:xfrm>
          <a:prstGeom prst="rect">
            <a:avLst/>
          </a:prstGeom>
          <a:solidFill>
            <a:srgbClr val="FFFFCC">
              <a:alpha val="49000"/>
            </a:srgbClr>
          </a:solidFill>
          <a:ln w="9525">
            <a:noFill/>
            <a:miter lim="800000"/>
            <a:headEnd/>
            <a:tailEnd/>
          </a:ln>
          <a:effectLst/>
        </p:spPr>
        <p:txBody>
          <a:bodyPr>
            <a:spAutoFit/>
          </a:bodyPr>
          <a:lstStyle/>
          <a:p>
            <a:pPr algn="ctr">
              <a:spcBef>
                <a:spcPct val="50000"/>
              </a:spcBef>
              <a:defRPr/>
            </a:pPr>
            <a:r>
              <a:rPr lang="af-ZA" b="1" dirty="0">
                <a:effectLst>
                  <a:outerShdw blurRad="38100" dist="38100" dir="2700000" algn="tl">
                    <a:srgbClr val="000000">
                      <a:alpha val="43137"/>
                    </a:srgbClr>
                  </a:outerShdw>
                </a:effectLst>
                <a:latin typeface="Arial Narrow" pitchFamily="34" charset="0"/>
              </a:rPr>
              <a:t>Sarana Dalam Sosialisasi Politik</a:t>
            </a:r>
            <a:r>
              <a:rPr lang="en-US" b="1" dirty="0">
                <a:effectLst>
                  <a:outerShdw blurRad="38100" dist="38100" dir="2700000" algn="tl">
                    <a:srgbClr val="000000">
                      <a:alpha val="43137"/>
                    </a:srgbClr>
                  </a:outerShdw>
                </a:effectLst>
                <a:latin typeface="Arial Narrow" pitchFamily="34" charset="0"/>
              </a:rPr>
              <a:t> </a:t>
            </a:r>
          </a:p>
        </p:txBody>
      </p:sp>
      <p:sp>
        <p:nvSpPr>
          <p:cNvPr id="603143" name="Text Box 7"/>
          <p:cNvSpPr txBox="1">
            <a:spLocks noChangeArrowheads="1"/>
          </p:cNvSpPr>
          <p:nvPr/>
        </p:nvSpPr>
        <p:spPr bwMode="auto">
          <a:xfrm>
            <a:off x="1371600" y="4648200"/>
            <a:ext cx="2971800" cy="1422400"/>
          </a:xfrm>
          <a:prstGeom prst="rect">
            <a:avLst/>
          </a:prstGeom>
          <a:solidFill>
            <a:srgbClr val="FFFFCC">
              <a:alpha val="50000"/>
            </a:srgbClr>
          </a:solidFill>
          <a:ln w="9525">
            <a:noFill/>
            <a:miter lim="800000"/>
            <a:headEnd/>
            <a:tailEnd/>
          </a:ln>
          <a:effectLst/>
        </p:spPr>
        <p:txBody>
          <a:bodyPr>
            <a:spAutoFit/>
          </a:bodyPr>
          <a:lstStyle/>
          <a:p>
            <a:pPr marL="514350" indent="-514350">
              <a:spcAft>
                <a:spcPct val="30000"/>
              </a:spcAft>
              <a:buFont typeface="Wingdings" pitchFamily="2" charset="2"/>
              <a:buChar char="§"/>
              <a:defRPr/>
            </a:pPr>
            <a:r>
              <a:rPr lang="af-ZA" b="1" dirty="0">
                <a:effectLst>
                  <a:outerShdw blurRad="38100" dist="38100" dir="2700000" algn="tl">
                    <a:srgbClr val="000000">
                      <a:alpha val="43137"/>
                    </a:srgbClr>
                  </a:outerShdw>
                </a:effectLst>
                <a:latin typeface="Arial Narrow" pitchFamily="34" charset="0"/>
              </a:rPr>
              <a:t>  Keluarga (</a:t>
            </a:r>
            <a:r>
              <a:rPr lang="af-ZA" b="1" i="1" dirty="0">
                <a:effectLst>
                  <a:outerShdw blurRad="38100" dist="38100" dir="2700000" algn="tl">
                    <a:srgbClr val="000000">
                      <a:alpha val="43137"/>
                    </a:srgbClr>
                  </a:outerShdw>
                </a:effectLst>
                <a:latin typeface="Arial Narrow" pitchFamily="34" charset="0"/>
              </a:rPr>
              <a:t>family</a:t>
            </a:r>
            <a:r>
              <a:rPr lang="af-ZA" b="1" dirty="0">
                <a:effectLst>
                  <a:outerShdw blurRad="38100" dist="38100" dir="2700000" algn="tl">
                    <a:srgbClr val="000000">
                      <a:alpha val="43137"/>
                    </a:srgbClr>
                  </a:outerShdw>
                </a:effectLst>
                <a:latin typeface="Arial Narrow" pitchFamily="34" charset="0"/>
              </a:rPr>
              <a:t>)</a:t>
            </a:r>
          </a:p>
          <a:p>
            <a:pPr marL="514350" indent="-514350">
              <a:spcAft>
                <a:spcPct val="30000"/>
              </a:spcAft>
              <a:buFont typeface="Wingdings" pitchFamily="2" charset="2"/>
              <a:buChar char="§"/>
              <a:defRPr/>
            </a:pPr>
            <a:r>
              <a:rPr lang="af-ZA" b="1" dirty="0">
                <a:effectLst>
                  <a:outerShdw blurRad="38100" dist="38100" dir="2700000" algn="tl">
                    <a:srgbClr val="000000">
                      <a:alpha val="43137"/>
                    </a:srgbClr>
                  </a:outerShdw>
                </a:effectLst>
                <a:latin typeface="Arial Narrow" pitchFamily="34" charset="0"/>
              </a:rPr>
              <a:t>  Sekolah</a:t>
            </a:r>
          </a:p>
          <a:p>
            <a:pPr marL="514350" indent="-514350">
              <a:spcAft>
                <a:spcPct val="30000"/>
              </a:spcAft>
              <a:buFont typeface="Wingdings" pitchFamily="2" charset="2"/>
              <a:buChar char="§"/>
              <a:defRPr/>
            </a:pPr>
            <a:r>
              <a:rPr lang="af-ZA" b="1" dirty="0">
                <a:effectLst>
                  <a:outerShdw blurRad="38100" dist="38100" dir="2700000" algn="tl">
                    <a:srgbClr val="000000">
                      <a:alpha val="43137"/>
                    </a:srgbClr>
                  </a:outerShdw>
                </a:effectLst>
                <a:latin typeface="Arial Narrow" pitchFamily="34" charset="0"/>
              </a:rPr>
              <a:t>  Partai Politik </a:t>
            </a:r>
          </a:p>
        </p:txBody>
      </p:sp>
      <p:sp>
        <p:nvSpPr>
          <p:cNvPr id="92166" name="AutoShape 8"/>
          <p:cNvSpPr>
            <a:spLocks noChangeArrowheads="1"/>
          </p:cNvSpPr>
          <p:nvPr/>
        </p:nvSpPr>
        <p:spPr bwMode="auto">
          <a:xfrm>
            <a:off x="3276600" y="3124200"/>
            <a:ext cx="762000" cy="1981200"/>
          </a:xfrm>
          <a:prstGeom prst="notchedRightArrow">
            <a:avLst>
              <a:gd name="adj1" fmla="val 50000"/>
              <a:gd name="adj2" fmla="val 25000"/>
            </a:avLst>
          </a:prstGeom>
          <a:noFill/>
          <a:ln w="9525">
            <a:noFill/>
            <a:miter lim="800000"/>
            <a:headEnd/>
            <a:tailEnd/>
          </a:ln>
        </p:spPr>
        <p:txBody>
          <a:bodyPr wrap="none" anchor="ctr"/>
          <a:lstStyle/>
          <a:p>
            <a:endParaRPr lang="en-US">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ChangeArrowheads="1"/>
          </p:cNvSpPr>
          <p:nvPr/>
        </p:nvSpPr>
        <p:spPr bwMode="auto">
          <a:xfrm>
            <a:off x="685800" y="1331913"/>
            <a:ext cx="7924800" cy="1016000"/>
          </a:xfrm>
          <a:prstGeom prst="rect">
            <a:avLst/>
          </a:prstGeom>
          <a:noFill/>
          <a:ln w="57150">
            <a:noFill/>
            <a:prstDash val="dashDot"/>
            <a:miter lim="800000"/>
            <a:headEnd/>
            <a:tailEnd/>
          </a:ln>
        </p:spPr>
        <p:txBody>
          <a:bodyPr>
            <a:spAutoFit/>
          </a:bodyPr>
          <a:lstStyle/>
          <a:p>
            <a:pPr eaLnBrk="1" hangingPunct="1"/>
            <a:r>
              <a:rPr lang="af-ZA" sz="2000" b="1">
                <a:solidFill>
                  <a:srgbClr val="FFFF00"/>
                </a:solidFill>
                <a:latin typeface="Arial Narrow" pitchFamily="34" charset="0"/>
              </a:rPr>
              <a:t>Setelah mempelajari materi-materi tentang : Partisipasi Politik, Faktor-faktor Pendukung Partisipasi Politik, dilanjutkan Penugasan dengan menjawab  pertanyaan atau pernyataan sebagai berikut :</a:t>
            </a:r>
          </a:p>
        </p:txBody>
      </p:sp>
      <p:grpSp>
        <p:nvGrpSpPr>
          <p:cNvPr id="93187" name="Group 4"/>
          <p:cNvGrpSpPr>
            <a:grpSpLocks/>
          </p:cNvGrpSpPr>
          <p:nvPr/>
        </p:nvGrpSpPr>
        <p:grpSpPr bwMode="auto">
          <a:xfrm>
            <a:off x="685800" y="381000"/>
            <a:ext cx="7924800" cy="685800"/>
            <a:chOff x="432" y="432"/>
            <a:chExt cx="4992" cy="432"/>
          </a:xfrm>
        </p:grpSpPr>
        <p:sp>
          <p:nvSpPr>
            <p:cNvPr id="93211" name="AutoShape 5"/>
            <p:cNvSpPr>
              <a:spLocks noChangeArrowheads="1"/>
            </p:cNvSpPr>
            <p:nvPr/>
          </p:nvSpPr>
          <p:spPr bwMode="auto">
            <a:xfrm>
              <a:off x="432" y="432"/>
              <a:ext cx="4992" cy="432"/>
            </a:xfrm>
            <a:prstGeom prst="flowChartOnlineStorage">
              <a:avLst/>
            </a:prstGeom>
            <a:solidFill>
              <a:srgbClr val="FFFF99"/>
            </a:solidFill>
            <a:ln w="19050">
              <a:solidFill>
                <a:srgbClr val="FF3300"/>
              </a:solidFill>
              <a:miter lim="800000"/>
              <a:headEnd/>
              <a:tailEnd/>
            </a:ln>
          </p:spPr>
          <p:txBody>
            <a:bodyPr/>
            <a:lstStyle/>
            <a:p>
              <a:endParaRPr lang="en-US">
                <a:latin typeface="Arial Narrow" pitchFamily="34" charset="0"/>
              </a:endParaRPr>
            </a:p>
          </p:txBody>
        </p:sp>
        <p:sp>
          <p:nvSpPr>
            <p:cNvPr id="605190" name="Text Box 6"/>
            <p:cNvSpPr txBox="1">
              <a:spLocks noChangeArrowheads="1"/>
            </p:cNvSpPr>
            <p:nvPr/>
          </p:nvSpPr>
          <p:spPr bwMode="auto">
            <a:xfrm>
              <a:off x="768" y="528"/>
              <a:ext cx="3420" cy="288"/>
            </a:xfrm>
            <a:prstGeom prst="rect">
              <a:avLst/>
            </a:prstGeom>
            <a:noFill/>
            <a:ln w="9525">
              <a:noFill/>
              <a:miter lim="800000"/>
              <a:headEnd/>
              <a:tailEnd/>
            </a:ln>
          </p:spPr>
          <p:txBody>
            <a:bodyPr/>
            <a:lstStyle/>
            <a:p>
              <a:pPr algn="ctr" eaLnBrk="1" hangingPunct="1">
                <a:defRPr/>
              </a:pPr>
              <a:r>
                <a:rPr lang="af-ZA" b="1">
                  <a:solidFill>
                    <a:srgbClr val="000000"/>
                  </a:solidFill>
                  <a:effectLst>
                    <a:outerShdw blurRad="38100" dist="38100" dir="2700000" algn="tl">
                      <a:srgbClr val="C0C0C0"/>
                    </a:outerShdw>
                  </a:effectLst>
                  <a:latin typeface="Arial Narrow" pitchFamily="34" charset="0"/>
                </a:rPr>
                <a:t>Penugasan Praktik Kewarganegaraan</a:t>
              </a:r>
              <a:endParaRPr lang="en-US" b="1">
                <a:solidFill>
                  <a:srgbClr val="000000"/>
                </a:solidFill>
                <a:effectLst>
                  <a:outerShdw blurRad="38100" dist="38100" dir="2700000" algn="tl">
                    <a:srgbClr val="C0C0C0"/>
                  </a:outerShdw>
                </a:effectLst>
                <a:latin typeface="Arial Narrow" pitchFamily="34" charset="0"/>
              </a:endParaRPr>
            </a:p>
          </p:txBody>
        </p:sp>
      </p:grpSp>
      <p:sp>
        <p:nvSpPr>
          <p:cNvPr id="93188" name="Text Box 9"/>
          <p:cNvSpPr txBox="1">
            <a:spLocks noChangeArrowheads="1"/>
          </p:cNvSpPr>
          <p:nvPr/>
        </p:nvSpPr>
        <p:spPr bwMode="auto">
          <a:xfrm>
            <a:off x="533400" y="2514600"/>
            <a:ext cx="8153400" cy="70802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af-ZA" sz="2000" b="1">
                <a:solidFill>
                  <a:schemeClr val="bg1"/>
                </a:solidFill>
                <a:latin typeface="Arial Narrow" pitchFamily="34" charset="0"/>
              </a:rPr>
              <a:t>Berikan penjelasan singkat tentang bentuk-bentuk partisipasi politik sebagai berikut :</a:t>
            </a:r>
            <a:endParaRPr lang="en-US" sz="2000" b="1">
              <a:solidFill>
                <a:schemeClr val="bg1"/>
              </a:solidFill>
              <a:latin typeface="Arial Narrow" pitchFamily="34" charset="0"/>
            </a:endParaRPr>
          </a:p>
        </p:txBody>
      </p:sp>
      <p:graphicFrame>
        <p:nvGraphicFramePr>
          <p:cNvPr id="605278" name="Group 94"/>
          <p:cNvGraphicFramePr>
            <a:graphicFrameLocks noGrp="1"/>
          </p:cNvGraphicFramePr>
          <p:nvPr>
            <p:ph/>
          </p:nvPr>
        </p:nvGraphicFramePr>
        <p:xfrm>
          <a:off x="914400" y="3440113"/>
          <a:ext cx="7772400" cy="2960688"/>
        </p:xfrm>
        <a:graphic>
          <a:graphicData uri="http://schemas.openxmlformats.org/drawingml/2006/table">
            <a:tbl>
              <a:tblPr/>
              <a:tblGrid>
                <a:gridCol w="608013"/>
                <a:gridCol w="1601787"/>
                <a:gridCol w="5562600"/>
              </a:tblGrid>
              <a:tr h="525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rgbClr val="FFFF00"/>
                          </a:solidFill>
                          <a:effectLst/>
                          <a:latin typeface="Arial Narrow" pitchFamily="34" charset="0"/>
                          <a:cs typeface="Times New Roman" pitchFamily="18" charset="0"/>
                        </a:rPr>
                        <a:t>NO</a:t>
                      </a:r>
                      <a:endParaRPr kumimoji="0" lang="af-ZA" sz="1800" b="0" i="0" u="none" strike="noStrike" cap="none" normalizeH="0" baseline="0" dirty="0" smtClean="0">
                        <a:ln>
                          <a:noFill/>
                        </a:ln>
                        <a:solidFill>
                          <a:srgbClr val="FFFF00"/>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rgbClr val="FFFF00"/>
                          </a:solidFill>
                          <a:effectLst/>
                          <a:latin typeface="Arial Narrow" pitchFamily="34" charset="0"/>
                          <a:cs typeface="Times New Roman" pitchFamily="18" charset="0"/>
                        </a:rPr>
                        <a:t>BENTUK PARTISIPASI</a:t>
                      </a:r>
                      <a:endParaRPr kumimoji="0" lang="af-ZA" sz="1800" b="0" i="0" u="none" strike="noStrike" cap="none" normalizeH="0" baseline="0" dirty="0" smtClean="0">
                        <a:ln>
                          <a:noFill/>
                        </a:ln>
                        <a:solidFill>
                          <a:srgbClr val="FFFF00"/>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rgbClr val="FFFF00"/>
                          </a:solidFill>
                          <a:effectLst/>
                          <a:latin typeface="Arial Narrow" pitchFamily="34" charset="0"/>
                          <a:cs typeface="Times New Roman" pitchFamily="18" charset="0"/>
                        </a:rPr>
                        <a:t>URAIAN SINGKAT</a:t>
                      </a:r>
                      <a:endParaRPr kumimoji="0" lang="af-ZA" sz="1800" b="0" i="0" u="none" strike="noStrike" cap="none" normalizeH="0" baseline="0" dirty="0" smtClean="0">
                        <a:ln>
                          <a:noFill/>
                        </a:ln>
                        <a:solidFill>
                          <a:srgbClr val="FFFF00"/>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r>
              <a:tr h="674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dirty="0" smtClean="0">
                          <a:ln>
                            <a:noFill/>
                          </a:ln>
                          <a:solidFill>
                            <a:schemeClr val="bg1"/>
                          </a:solidFill>
                          <a:effectLst/>
                          <a:latin typeface="Arial Narrow" pitchFamily="34" charset="0"/>
                          <a:cs typeface="Times New Roman" pitchFamily="18" charset="0"/>
                        </a:rPr>
                        <a:t>1.</a:t>
                      </a:r>
                      <a:endParaRPr kumimoji="0" lang="af-ZA" sz="1800" b="0" i="0" u="none" strike="noStrike" cap="none" normalizeH="0" baseline="0" dirty="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1" u="none" strike="noStrike" cap="none" normalizeH="0" baseline="0" dirty="0" smtClean="0">
                          <a:ln>
                            <a:noFill/>
                          </a:ln>
                          <a:solidFill>
                            <a:schemeClr val="bg1"/>
                          </a:solidFill>
                          <a:effectLst/>
                          <a:latin typeface="Arial Narrow" pitchFamily="34" charset="0"/>
                          <a:cs typeface="Times New Roman" pitchFamily="18" charset="0"/>
                        </a:rPr>
                        <a:t>Passive Support</a:t>
                      </a:r>
                      <a:endParaRPr kumimoji="0" lang="af-ZA" sz="1800" b="1" i="0" u="none" strike="noStrike" cap="none" normalizeH="0" baseline="0" dirty="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0" u="none" strike="noStrike" cap="none" normalizeH="0" baseline="0" dirty="0" smtClean="0">
                          <a:ln>
                            <a:noFill/>
                          </a:ln>
                          <a:solidFill>
                            <a:schemeClr val="bg1"/>
                          </a:solidFill>
                          <a:effectLst/>
                          <a:latin typeface="Arial Narrow" pitchFamily="34" charset="0"/>
                          <a:cs typeface="Times New Roman" pitchFamily="18" charset="0"/>
                        </a:rPr>
                        <a:t>............................................................................................................................................................................................................</a:t>
                      </a:r>
                      <a:endParaRPr kumimoji="0" lang="af-ZA" sz="1800" b="1"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r>
              <a:tr h="674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smtClean="0">
                          <a:ln>
                            <a:noFill/>
                          </a:ln>
                          <a:solidFill>
                            <a:schemeClr val="bg1"/>
                          </a:solidFill>
                          <a:effectLst/>
                          <a:latin typeface="Arial Narrow" pitchFamily="34" charset="0"/>
                          <a:cs typeface="Times New Roman" pitchFamily="18" charset="0"/>
                        </a:rPr>
                        <a:t>2.</a:t>
                      </a:r>
                      <a:endParaRPr kumimoji="0" lang="af-ZA" sz="1800" b="0"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1" u="none" strike="noStrike" cap="none" normalizeH="0" baseline="0" dirty="0" smtClean="0">
                          <a:ln>
                            <a:noFill/>
                          </a:ln>
                          <a:solidFill>
                            <a:schemeClr val="bg1"/>
                          </a:solidFill>
                          <a:effectLst/>
                          <a:latin typeface="Arial Narrow" pitchFamily="34" charset="0"/>
                          <a:cs typeface="Times New Roman" pitchFamily="18" charset="0"/>
                        </a:rPr>
                        <a:t>Contact Specialist</a:t>
                      </a:r>
                      <a:endParaRPr kumimoji="0" lang="af-ZA" sz="1800" b="1" i="0" u="none" strike="noStrike" cap="none" normalizeH="0" baseline="0" dirty="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chemeClr val="bg1"/>
                          </a:solidFill>
                          <a:effectLst/>
                          <a:latin typeface="Arial Narrow" pitchFamily="34" charset="0"/>
                          <a:cs typeface="Times New Roman" pitchFamily="18" charset="0"/>
                        </a:rPr>
                        <a:t>..........................................................................................................................................................</a:t>
                      </a:r>
                      <a:endParaRPr kumimoji="0" lang="af-ZA" sz="2400" b="0"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r>
              <a:tr h="674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f-ZA" sz="1800" b="0" i="0" u="none" strike="noStrike" cap="none" normalizeH="0" baseline="0" smtClean="0">
                          <a:ln>
                            <a:noFill/>
                          </a:ln>
                          <a:solidFill>
                            <a:schemeClr val="bg1"/>
                          </a:solidFill>
                          <a:effectLst/>
                          <a:latin typeface="Arial Narrow" pitchFamily="34" charset="0"/>
                          <a:cs typeface="Times New Roman" pitchFamily="18" charset="0"/>
                        </a:rPr>
                        <a:t>3.</a:t>
                      </a:r>
                      <a:endParaRPr kumimoji="0" lang="af-ZA" sz="1800" b="0" i="0" u="none" strike="noStrike" cap="none" normalizeH="0" baseline="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800" b="1" i="1" u="none" strike="noStrike" cap="none" normalizeH="0" baseline="0" dirty="0" smtClean="0">
                          <a:ln>
                            <a:noFill/>
                          </a:ln>
                          <a:solidFill>
                            <a:schemeClr val="bg1"/>
                          </a:solidFill>
                          <a:effectLst/>
                          <a:latin typeface="Arial Narrow" pitchFamily="34" charset="0"/>
                          <a:cs typeface="Times New Roman" pitchFamily="18" charset="0"/>
                        </a:rPr>
                        <a:t>Community Activist</a:t>
                      </a:r>
                      <a:endParaRPr kumimoji="0" lang="af-ZA" sz="1800" b="1" i="0" u="none" strike="noStrike" cap="none" normalizeH="0" baseline="0" dirty="0" smtClean="0">
                        <a:ln>
                          <a:noFill/>
                        </a:ln>
                        <a:solidFill>
                          <a:schemeClr val="bg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2400" b="1" i="0" u="none" strike="noStrike" cap="none" normalizeH="0" baseline="0" dirty="0" smtClean="0">
                          <a:ln>
                            <a:noFill/>
                          </a:ln>
                          <a:solidFill>
                            <a:schemeClr val="bg1"/>
                          </a:solidFill>
                          <a:effectLst/>
                          <a:latin typeface="Arial Narrow" pitchFamily="34" charset="0"/>
                          <a:cs typeface="Times New Roman" pitchFamily="18" charset="0"/>
                        </a:rPr>
                        <a:t>..........................................................................................................................................................</a:t>
                      </a:r>
                      <a:endParaRPr kumimoji="0" lang="af-ZA" sz="2400" b="0" i="0" u="none" strike="noStrike" cap="none" normalizeH="0" baseline="0" dirty="0" smtClean="0">
                        <a:ln>
                          <a:noFill/>
                        </a:ln>
                        <a:solidFill>
                          <a:schemeClr val="bg1"/>
                        </a:solidFill>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20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3" name="Text Box 5"/>
          <p:cNvSpPr txBox="1">
            <a:spLocks noChangeArrowheads="1"/>
          </p:cNvSpPr>
          <p:nvPr/>
        </p:nvSpPr>
        <p:spPr bwMode="auto">
          <a:xfrm>
            <a:off x="990600" y="1600200"/>
            <a:ext cx="7620000" cy="708025"/>
          </a:xfrm>
          <a:prstGeom prst="rect">
            <a:avLst/>
          </a:prstGeom>
          <a:noFill/>
          <a:ln w="9525">
            <a:noFill/>
            <a:miter lim="800000"/>
            <a:headEnd/>
            <a:tailEnd/>
          </a:ln>
          <a:effectLst/>
        </p:spPr>
        <p:txBody>
          <a:bodyPr>
            <a:spAutoFit/>
          </a:bodyPr>
          <a:lstStyle/>
          <a:p>
            <a:pPr>
              <a:defRPr/>
            </a:pPr>
            <a:r>
              <a:rPr lang="af-ZA" sz="2000" b="1" dirty="0">
                <a:effectLst>
                  <a:outerShdw blurRad="38100" dist="38100" dir="2700000" algn="tl">
                    <a:srgbClr val="000000">
                      <a:alpha val="43137"/>
                    </a:srgbClr>
                  </a:outerShdw>
                </a:effectLst>
                <a:latin typeface="Arial Narrow" pitchFamily="34" charset="0"/>
              </a:rPr>
              <a:t>Berikan 2 (dua) contoh yang anda ketahui : ...........................................................................................................................</a:t>
            </a:r>
          </a:p>
        </p:txBody>
      </p:sp>
      <p:sp>
        <p:nvSpPr>
          <p:cNvPr id="78852" name="Text Box 7"/>
          <p:cNvSpPr txBox="1">
            <a:spLocks noChangeArrowheads="1"/>
          </p:cNvSpPr>
          <p:nvPr/>
        </p:nvSpPr>
        <p:spPr bwMode="auto">
          <a:xfrm>
            <a:off x="609600" y="685800"/>
            <a:ext cx="8077200" cy="1016000"/>
          </a:xfrm>
          <a:prstGeom prst="rect">
            <a:avLst/>
          </a:prstGeom>
          <a:noFill/>
          <a:ln w="9525">
            <a:noFill/>
            <a:miter lim="800000"/>
            <a:headEnd/>
            <a:tailEnd/>
          </a:ln>
        </p:spPr>
        <p:txBody>
          <a:bodyPr>
            <a:spAutoFit/>
          </a:bodyPr>
          <a:lstStyle/>
          <a:p>
            <a:pPr marL="342900" indent="-342900">
              <a:spcBef>
                <a:spcPct val="50000"/>
              </a:spcBef>
              <a:buFontTx/>
              <a:buAutoNum type="arabicPeriod" startAt="2"/>
              <a:defRPr/>
            </a:pPr>
            <a:r>
              <a:rPr lang="af-ZA" sz="2000" b="1" dirty="0">
                <a:effectLst>
                  <a:outerShdw blurRad="38100" dist="38100" dir="2700000" algn="tl">
                    <a:srgbClr val="000000">
                      <a:alpha val="43137"/>
                    </a:srgbClr>
                  </a:outerShdw>
                </a:effectLst>
                <a:latin typeface="Arial Narrow" pitchFamily="34" charset="0"/>
              </a:rPr>
              <a:t>Berikan penjelasan pentingnya partisipasi politik warga negara di dalam sistem politik negara Indonesia ! ............................................................................................................................</a:t>
            </a:r>
            <a:endParaRPr lang="en-US" sz="2000" b="1" dirty="0">
              <a:effectLst>
                <a:outerShdw blurRad="38100" dist="38100" dir="2700000" algn="tl">
                  <a:srgbClr val="000000">
                    <a:alpha val="43137"/>
                  </a:srgbClr>
                </a:outerShdw>
              </a:effectLst>
              <a:latin typeface="Arial Narrow" pitchFamily="34" charset="0"/>
            </a:endParaRPr>
          </a:p>
        </p:txBody>
      </p:sp>
      <p:sp>
        <p:nvSpPr>
          <p:cNvPr id="606217" name="Text Box 9"/>
          <p:cNvSpPr txBox="1">
            <a:spLocks noChangeArrowheads="1"/>
          </p:cNvSpPr>
          <p:nvPr/>
        </p:nvSpPr>
        <p:spPr bwMode="auto">
          <a:xfrm>
            <a:off x="609600" y="3505200"/>
            <a:ext cx="8077200" cy="1016000"/>
          </a:xfrm>
          <a:prstGeom prst="rect">
            <a:avLst/>
          </a:prstGeom>
          <a:noFill/>
          <a:ln w="9525">
            <a:noFill/>
            <a:miter lim="800000"/>
            <a:headEnd/>
            <a:tailEnd/>
          </a:ln>
          <a:effectLst/>
        </p:spPr>
        <p:txBody>
          <a:bodyPr>
            <a:spAutoFit/>
          </a:bodyPr>
          <a:lstStyle/>
          <a:p>
            <a:pPr marL="342900" indent="-342900">
              <a:spcBef>
                <a:spcPct val="50000"/>
              </a:spcBef>
              <a:buFontTx/>
              <a:buAutoNum type="arabicPeriod" startAt="3"/>
              <a:defRPr/>
            </a:pPr>
            <a:r>
              <a:rPr lang="af-ZA" sz="2000" b="1" dirty="0">
                <a:effectLst>
                  <a:outerShdw blurRad="38100" dist="38100" dir="2700000" algn="tl">
                    <a:srgbClr val="000000">
                      <a:alpha val="43137"/>
                    </a:srgbClr>
                  </a:outerShdw>
                </a:effectLst>
                <a:latin typeface="Arial Narrow" pitchFamily="34" charset="0"/>
              </a:rPr>
              <a:t>Berikan tanggapan penjelasan,  pentingnya pendidikan politik warga negara dalam sistem politik negara Indonesia dan berikan contohnya ! </a:t>
            </a:r>
          </a:p>
          <a:p>
            <a:pPr marL="342900" indent="-342900">
              <a:defRPr/>
            </a:pPr>
            <a:r>
              <a:rPr lang="en-US" sz="2000" b="1" dirty="0">
                <a:effectLst>
                  <a:outerShdw blurRad="38100" dist="38100" dir="2700000" algn="tl">
                    <a:srgbClr val="000000">
                      <a:alpha val="43137"/>
                    </a:srgbClr>
                  </a:outerShdw>
                </a:effectLst>
                <a:latin typeface="Arial Narrow" pitchFamily="34" charset="0"/>
              </a:rPr>
              <a:t>	…………………………………………………………………………………......</a:t>
            </a:r>
          </a:p>
        </p:txBody>
      </p:sp>
    </p:spTree>
  </p:cSld>
  <p:clrMapOvr>
    <a:masterClrMapping/>
  </p:clrMapOvr>
  <p:transition spd="slow">
    <p:newsfla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WordArt 2"/>
          <p:cNvSpPr>
            <a:spLocks noChangeArrowheads="1" noChangeShapeType="1" noTextEdit="1"/>
          </p:cNvSpPr>
          <p:nvPr/>
        </p:nvSpPr>
        <p:spPr bwMode="auto">
          <a:xfrm>
            <a:off x="1219200" y="609600"/>
            <a:ext cx="5791200" cy="4572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0D0D0D"/>
                </a:solidFill>
                <a:effectLst>
                  <a:outerShdw dist="35921" dir="2700000" algn="ctr" rotWithShape="0">
                    <a:srgbClr val="C0C0C0">
                      <a:alpha val="79999"/>
                    </a:srgbClr>
                  </a:outerShdw>
                </a:effectLst>
                <a:latin typeface="Impact"/>
              </a:rPr>
              <a:t>LATIHAN UJI KOMPETENSI</a:t>
            </a:r>
          </a:p>
        </p:txBody>
      </p:sp>
      <p:sp>
        <p:nvSpPr>
          <p:cNvPr id="95235" name="Text Box 4"/>
          <p:cNvSpPr txBox="1">
            <a:spLocks noChangeArrowheads="1"/>
          </p:cNvSpPr>
          <p:nvPr/>
        </p:nvSpPr>
        <p:spPr bwMode="auto">
          <a:xfrm>
            <a:off x="533400" y="2286000"/>
            <a:ext cx="8001000" cy="366713"/>
          </a:xfrm>
          <a:prstGeom prst="rect">
            <a:avLst/>
          </a:prstGeom>
          <a:noFill/>
          <a:ln w="9525">
            <a:noFill/>
            <a:miter lim="800000"/>
            <a:headEnd/>
            <a:tailEnd/>
          </a:ln>
        </p:spPr>
        <p:txBody>
          <a:bodyPr>
            <a:spAutoFit/>
          </a:bodyPr>
          <a:lstStyle/>
          <a:p>
            <a:pPr marL="342900" indent="-342900" eaLnBrk="1" hangingPunct="1"/>
            <a:r>
              <a:rPr lang="af-ZA" sz="1800"/>
              <a:t> </a:t>
            </a:r>
            <a:endParaRPr lang="en-US" sz="1800"/>
          </a:p>
        </p:txBody>
      </p:sp>
      <p:sp>
        <p:nvSpPr>
          <p:cNvPr id="527365" name="Text Box 5"/>
          <p:cNvSpPr txBox="1">
            <a:spLocks noChangeArrowheads="1"/>
          </p:cNvSpPr>
          <p:nvPr/>
        </p:nvSpPr>
        <p:spPr bwMode="auto">
          <a:xfrm>
            <a:off x="609600" y="1371600"/>
            <a:ext cx="8077200" cy="769938"/>
          </a:xfrm>
          <a:prstGeom prst="rect">
            <a:avLst/>
          </a:prstGeom>
          <a:noFill/>
          <a:ln w="57150">
            <a:noFill/>
            <a:prstDash val="lgDashDot"/>
            <a:miter lim="800000"/>
            <a:headEnd/>
            <a:tailEnd/>
          </a:ln>
          <a:effectLst/>
        </p:spPr>
        <p:txBody>
          <a:bodyPr>
            <a:spAutoFit/>
          </a:bodyPr>
          <a:lstStyle/>
          <a:p>
            <a:pPr eaLnBrk="1" hangingPunct="1">
              <a:defRPr/>
            </a:pPr>
            <a:r>
              <a:rPr lang="af-ZA" b="1" dirty="0">
                <a:solidFill>
                  <a:srgbClr val="FFFF00"/>
                </a:solidFill>
                <a:effectLst>
                  <a:outerShdw blurRad="38100" dist="38100" dir="2700000" algn="tl">
                    <a:srgbClr val="000000">
                      <a:alpha val="43137"/>
                    </a:srgbClr>
                  </a:outerShdw>
                </a:effectLst>
                <a:latin typeface="Arial Narrow" pitchFamily="34" charset="0"/>
              </a:rPr>
              <a:t>SOAL ESSAY/URAIAN</a:t>
            </a:r>
          </a:p>
          <a:p>
            <a:pPr eaLnBrk="1" hangingPunct="1">
              <a:defRPr/>
            </a:pPr>
            <a:r>
              <a:rPr lang="af-ZA" sz="2000" b="1" dirty="0">
                <a:solidFill>
                  <a:srgbClr val="FFFF00"/>
                </a:solidFill>
                <a:effectLst>
                  <a:outerShdw blurRad="38100" dist="38100" dir="2700000" algn="tl">
                    <a:srgbClr val="000000">
                      <a:alpha val="43137"/>
                    </a:srgbClr>
                  </a:outerShdw>
                </a:effectLst>
                <a:latin typeface="Arial Narrow" pitchFamily="34" charset="0"/>
              </a:rPr>
              <a:t>Jawablah pertanyaan-pertanyaan berikut ini dengan singkat dan jelas !</a:t>
            </a:r>
            <a:endParaRPr lang="en-US" sz="2000" b="1" dirty="0">
              <a:solidFill>
                <a:srgbClr val="FFFF00"/>
              </a:solidFill>
              <a:effectLst>
                <a:outerShdw blurRad="38100" dist="38100" dir="2700000" algn="tl">
                  <a:srgbClr val="000000">
                    <a:alpha val="43137"/>
                  </a:srgbClr>
                </a:outerShdw>
              </a:effectLst>
              <a:latin typeface="Arial Narrow" pitchFamily="34" charset="0"/>
            </a:endParaRPr>
          </a:p>
        </p:txBody>
      </p:sp>
      <p:sp>
        <p:nvSpPr>
          <p:cNvPr id="527366" name="Text Box 6"/>
          <p:cNvSpPr txBox="1">
            <a:spLocks noChangeArrowheads="1"/>
          </p:cNvSpPr>
          <p:nvPr/>
        </p:nvSpPr>
        <p:spPr bwMode="auto">
          <a:xfrm>
            <a:off x="609600" y="2667000"/>
            <a:ext cx="8077200" cy="3108325"/>
          </a:xfrm>
          <a:prstGeom prst="rect">
            <a:avLst/>
          </a:prstGeom>
          <a:solidFill>
            <a:schemeClr val="tx1">
              <a:lumMod val="95000"/>
              <a:lumOff val="5000"/>
              <a:alpha val="36000"/>
            </a:schemeClr>
          </a:solidFill>
          <a:ln w="57150">
            <a:noFill/>
            <a:prstDash val="lgDashDotDot"/>
            <a:miter lim="800000"/>
            <a:headEnd/>
            <a:tailEnd/>
          </a:ln>
          <a:effectLst/>
        </p:spPr>
        <p:txBody>
          <a:bodyPr>
            <a:spAutoFit/>
          </a:bodyPr>
          <a:lstStyle/>
          <a:p>
            <a:pPr marL="342900" indent="-342900">
              <a:spcAft>
                <a:spcPct val="20000"/>
              </a:spcAft>
              <a:buFontTx/>
              <a:buAutoNum type="arabicPeriod"/>
              <a:defRPr/>
            </a:pPr>
            <a:r>
              <a:rPr lang="af-ZA" sz="2000" b="1" dirty="0">
                <a:solidFill>
                  <a:schemeClr val="bg1"/>
                </a:solidFill>
                <a:latin typeface="Arial Narrow" pitchFamily="34" charset="0"/>
              </a:rPr>
              <a:t>Berikan penjelasan, ciri-ciri umum sistem politik menurut Almond </a:t>
            </a:r>
            <a:r>
              <a:rPr lang="sv-SE" sz="2000" b="1" dirty="0">
                <a:solidFill>
                  <a:schemeClr val="bg1"/>
                </a:solidFill>
                <a:latin typeface="Arial Narrow" pitchFamily="34" charset="0"/>
              </a:rPr>
              <a:t>!</a:t>
            </a:r>
            <a:r>
              <a:rPr lang="en-US" sz="2000" b="1" dirty="0">
                <a:solidFill>
                  <a:schemeClr val="bg1"/>
                </a:solidFill>
                <a:latin typeface="Arial Narrow" pitchFamily="34" charset="0"/>
              </a:rPr>
              <a:t> </a:t>
            </a:r>
          </a:p>
          <a:p>
            <a:pPr marL="342900" indent="-342900" algn="just">
              <a:spcAft>
                <a:spcPct val="20000"/>
              </a:spcAft>
              <a:buFontTx/>
              <a:buAutoNum type="arabicPeriod"/>
              <a:defRPr/>
            </a:pPr>
            <a:r>
              <a:rPr lang="af-ZA" sz="2000" b="1" dirty="0">
                <a:solidFill>
                  <a:schemeClr val="bg1"/>
                </a:solidFill>
                <a:latin typeface="Arial Narrow" pitchFamily="34" charset="0"/>
              </a:rPr>
              <a:t>Dalam hal penerapan, jelaskan perbedaan orientasi tujuan partai politik di Indonesia pada masa orde baru dan era reformasi </a:t>
            </a:r>
            <a:r>
              <a:rPr lang="sv-SE" sz="2000" b="1" dirty="0">
                <a:solidFill>
                  <a:schemeClr val="bg1"/>
                </a:solidFill>
                <a:latin typeface="Arial Narrow" pitchFamily="34" charset="0"/>
              </a:rPr>
              <a:t>!</a:t>
            </a:r>
            <a:endParaRPr lang="en-US" sz="2000" b="1" dirty="0">
              <a:solidFill>
                <a:schemeClr val="bg1"/>
              </a:solidFill>
              <a:latin typeface="Arial Narrow" pitchFamily="34" charset="0"/>
            </a:endParaRPr>
          </a:p>
          <a:p>
            <a:pPr marL="342900" indent="-342900">
              <a:spcAft>
                <a:spcPct val="20000"/>
              </a:spcAft>
              <a:buFontTx/>
              <a:buAutoNum type="arabicPeriod"/>
              <a:defRPr/>
            </a:pPr>
            <a:r>
              <a:rPr lang="af-ZA" sz="2000" b="1" dirty="0">
                <a:solidFill>
                  <a:schemeClr val="bg1"/>
                </a:solidFill>
                <a:latin typeface="Arial Narrow" pitchFamily="34" charset="0"/>
              </a:rPr>
              <a:t>Pada akhir abad 20-an, gerakan partisipasi politik di Indonesia semakin meningkat, berikan alasan penjelasannya </a:t>
            </a:r>
            <a:r>
              <a:rPr lang="sv-SE" sz="2000" b="1" dirty="0">
                <a:solidFill>
                  <a:schemeClr val="bg1"/>
                </a:solidFill>
                <a:latin typeface="Arial Narrow" pitchFamily="34" charset="0"/>
              </a:rPr>
              <a:t>!</a:t>
            </a:r>
            <a:r>
              <a:rPr lang="en-US" sz="2000" b="1" dirty="0">
                <a:solidFill>
                  <a:schemeClr val="bg1"/>
                </a:solidFill>
                <a:latin typeface="Arial Narrow" pitchFamily="34" charset="0"/>
              </a:rPr>
              <a:t> </a:t>
            </a:r>
          </a:p>
          <a:p>
            <a:pPr marL="342900" indent="-342900">
              <a:spcAft>
                <a:spcPct val="20000"/>
              </a:spcAft>
              <a:buFontTx/>
              <a:buAutoNum type="arabicPeriod"/>
              <a:defRPr/>
            </a:pPr>
            <a:r>
              <a:rPr lang="af-ZA" sz="2000" b="1" dirty="0">
                <a:solidFill>
                  <a:schemeClr val="bg1"/>
                </a:solidFill>
                <a:latin typeface="Arial Narrow" pitchFamily="34" charset="0"/>
              </a:rPr>
              <a:t>Berikan penjelasan tentang pentingnya pendidikan politik  dalam kegiatan partisipai politik di Indonesia !</a:t>
            </a:r>
            <a:endParaRPr lang="en-US" sz="2000" b="1" dirty="0">
              <a:solidFill>
                <a:schemeClr val="bg1"/>
              </a:solidFill>
              <a:latin typeface="Arial Narrow" pitchFamily="34" charset="0"/>
            </a:endParaRPr>
          </a:p>
          <a:p>
            <a:pPr marL="342900" indent="-342900">
              <a:spcAft>
                <a:spcPct val="20000"/>
              </a:spcAft>
              <a:buFontTx/>
              <a:buAutoNum type="arabicPeriod"/>
              <a:defRPr/>
            </a:pPr>
            <a:r>
              <a:rPr lang="af-ZA" sz="2000" b="1" dirty="0">
                <a:solidFill>
                  <a:schemeClr val="bg1"/>
                </a:solidFill>
                <a:latin typeface="Arial Narrow" pitchFamily="34" charset="0"/>
              </a:rPr>
              <a:t>Berikan masing-masing 2 (dua) contoh wujud sosialisasi politik di dalam keluarga, sekolah maupun melalui partai politik !</a:t>
            </a:r>
            <a:endParaRPr lang="en-US" sz="2000" b="1" dirty="0">
              <a:solidFill>
                <a:schemeClr val="bg1"/>
              </a:solidFill>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Text Box 2"/>
          <p:cNvSpPr txBox="1">
            <a:spLocks noChangeArrowheads="1"/>
          </p:cNvSpPr>
          <p:nvPr/>
        </p:nvSpPr>
        <p:spPr bwMode="auto">
          <a:xfrm>
            <a:off x="381000" y="152400"/>
            <a:ext cx="2362200" cy="457200"/>
          </a:xfrm>
          <a:prstGeom prst="rect">
            <a:avLst/>
          </a:prstGeom>
          <a:noFill/>
          <a:ln w="9525">
            <a:noFill/>
            <a:miter lim="800000"/>
            <a:headEnd/>
            <a:tailEnd/>
          </a:ln>
          <a:effectLst/>
        </p:spPr>
        <p:txBody>
          <a:bodyPr>
            <a:spAutoFit/>
          </a:bodyPr>
          <a:lstStyle/>
          <a:p>
            <a:pPr marL="342900" indent="-342900" eaLnBrk="1" hangingPunct="1">
              <a:spcBef>
                <a:spcPct val="50000"/>
              </a:spcBef>
              <a:defRPr/>
            </a:pPr>
            <a:r>
              <a:rPr lang="af-ZA" b="1">
                <a:solidFill>
                  <a:srgbClr val="FFFF00"/>
                </a:solidFill>
                <a:effectLst>
                  <a:outerShdw blurRad="38100" dist="38100" dir="2700000" algn="tl">
                    <a:srgbClr val="C0C0C0"/>
                  </a:outerShdw>
                </a:effectLst>
              </a:rPr>
              <a:t>STUDI KASUS</a:t>
            </a:r>
            <a:endParaRPr lang="en-US" b="1">
              <a:solidFill>
                <a:srgbClr val="FFFF00"/>
              </a:solidFill>
              <a:effectLst>
                <a:outerShdw blurRad="38100" dist="38100" dir="2700000" algn="tl">
                  <a:srgbClr val="C0C0C0"/>
                </a:outerShdw>
              </a:effectLst>
            </a:endParaRPr>
          </a:p>
        </p:txBody>
      </p:sp>
      <p:graphicFrame>
        <p:nvGraphicFramePr>
          <p:cNvPr id="528410" name="Group 26"/>
          <p:cNvGraphicFramePr>
            <a:graphicFrameLocks noGrp="1"/>
          </p:cNvGraphicFramePr>
          <p:nvPr>
            <p:ph/>
          </p:nvPr>
        </p:nvGraphicFramePr>
        <p:xfrm>
          <a:off x="228600" y="914400"/>
          <a:ext cx="8686800" cy="5279136"/>
        </p:xfrm>
        <a:graphic>
          <a:graphicData uri="http://schemas.openxmlformats.org/drawingml/2006/table">
            <a:tbl>
              <a:tblPr/>
              <a:tblGrid>
                <a:gridCol w="8686800"/>
              </a:tblGrid>
              <a:tr h="533400">
                <a:tc>
                  <a:txBody>
                    <a:bodyPr/>
                    <a:lstStyle/>
                    <a:p>
                      <a:pPr marL="342900" marR="0" lvl="0" indent="-342900" algn="ctr" defTabSz="914400" rtl="0" eaLnBrk="1" fontAlgn="base" latinLnBrk="0" hangingPunct="1">
                        <a:lnSpc>
                          <a:spcPct val="100000"/>
                        </a:lnSpc>
                        <a:spcBef>
                          <a:spcPct val="0"/>
                        </a:spcBef>
                        <a:spcAft>
                          <a:spcPct val="20000"/>
                        </a:spcAft>
                        <a:buClrTx/>
                        <a:buSzTx/>
                        <a:buFontTx/>
                        <a:buNone/>
                        <a:tabLst/>
                      </a:pPr>
                      <a:r>
                        <a:rPr kumimoji="0" lang="af-ZA"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PARTAI POLITIK ALAMI KRISIS, </a:t>
                      </a:r>
                      <a:endParaRPr kumimoji="0" 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endParaRPr>
                    </a:p>
                    <a:p>
                      <a:pPr marL="342900" marR="0" lvl="0" indent="-342900" algn="ctr" defTabSz="914400" rtl="0" eaLnBrk="0" fontAlgn="base" latinLnBrk="0" hangingPunct="0">
                        <a:lnSpc>
                          <a:spcPct val="100000"/>
                        </a:lnSpc>
                        <a:spcBef>
                          <a:spcPct val="0"/>
                        </a:spcBef>
                        <a:spcAft>
                          <a:spcPct val="20000"/>
                        </a:spcAft>
                        <a:buClrTx/>
                        <a:buSzTx/>
                        <a:buFontTx/>
                        <a:buNone/>
                        <a:tabLst/>
                      </a:pPr>
                      <a:r>
                        <a:rPr kumimoji="0" lang="af-ZA"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cs typeface="Times New Roman" pitchFamily="18" charset="0"/>
                        </a:rPr>
                        <a:t>DAYA ARTIKULASI MENURUN</a:t>
                      </a:r>
                      <a:endParaRPr kumimoji="0" lang="af-ZA"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Narrow"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351338">
                <a:tc>
                  <a:txBody>
                    <a:bodyPr/>
                    <a:lstStyle/>
                    <a:p>
                      <a:pPr marL="0" marR="0" lvl="0" indent="0" algn="just" defTabSz="914400" rtl="0" eaLnBrk="1" fontAlgn="base" latinLnBrk="0" hangingPunct="1">
                        <a:lnSpc>
                          <a:spcPct val="100000"/>
                        </a:lnSpc>
                        <a:spcBef>
                          <a:spcPct val="0"/>
                        </a:spcBef>
                        <a:spcAft>
                          <a:spcPct val="20000"/>
                        </a:spcAft>
                        <a:buClrTx/>
                        <a:buSzTx/>
                        <a:buFontTx/>
                        <a:buNone/>
                        <a:tabLst/>
                      </a:pPr>
                      <a:r>
                        <a:rPr kumimoji="0" lang="af-ZA" sz="1800" b="0" i="0" u="none" strike="noStrike" cap="none" normalizeH="0" baseline="0" dirty="0" smtClean="0">
                          <a:ln>
                            <a:noFill/>
                          </a:ln>
                          <a:solidFill>
                            <a:schemeClr val="bg1"/>
                          </a:solidFill>
                          <a:effectLst/>
                          <a:latin typeface="Arial Narrow" pitchFamily="34" charset="0"/>
                          <a:cs typeface="Times New Roman" pitchFamily="18" charset="0"/>
                        </a:rPr>
                        <a:t>Setelah pemilu (2004), daya artikulasi partai politik menurun. Tidak heran jika sekarang kekuatan di luar negara muncul dengan kekuatan yang lebih kentara. Kondisi ini memperlihatkan betapa partai politik sekarang mengalami krisis. Hal ini disampaikan oleh pengamat Fachry Ali dalam diskusi tentang sikap partai politik terhadap masalah diplomasi pertahanan dan keamanan nasional yang diselenggarakan Majelis Pakar Partai Persatuan Pembangunan (PPP) di Jakarta, Kamis 4 Mei 2006.</a:t>
                      </a:r>
                      <a:endParaRPr kumimoji="0" lang="en-US" sz="1800" b="0" i="0" u="none" strike="noStrike" cap="none" normalizeH="0" baseline="0" dirty="0" smtClean="0">
                        <a:ln>
                          <a:noFill/>
                        </a:ln>
                        <a:solidFill>
                          <a:schemeClr val="bg1"/>
                        </a:solidFill>
                        <a:effectLst/>
                        <a:latin typeface="Arial Narrow"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20000"/>
                        </a:spcAft>
                        <a:buClrTx/>
                        <a:buSzTx/>
                        <a:buFontTx/>
                        <a:buNone/>
                        <a:tabLst/>
                      </a:pPr>
                      <a:r>
                        <a:rPr kumimoji="0" lang="af-ZA" sz="1800" b="0" i="0" u="none" strike="noStrike" cap="none" normalizeH="0" baseline="0" dirty="0" smtClean="0">
                          <a:ln>
                            <a:noFill/>
                          </a:ln>
                          <a:solidFill>
                            <a:schemeClr val="bg1"/>
                          </a:solidFill>
                          <a:effectLst/>
                          <a:latin typeface="Arial Narrow" pitchFamily="34" charset="0"/>
                          <a:cs typeface="Times New Roman" pitchFamily="18" charset="0"/>
                        </a:rPr>
                        <a:t>Menurut Fachry, partai politik memang sudah bisa menerima hasil pemilu. Namun, pemerintah yang terpilih tidak mampu membuatg koalisi nasional secara besar-besaran. “Problemnya, presiden terpilih yang berasal dari partai kecil akan bermasalah ketika berhadapan dengan parlemen. Untungnya ada Jusuf Kalla, yang berhasil menguasai Golkar sehingga bisa membuat stabilitas politik lebih kuat di parlemen,” ujarnya.</a:t>
                      </a:r>
                      <a:endParaRPr kumimoji="0" lang="en-US" sz="1800" b="0" i="0" u="none" strike="noStrike" cap="none" normalizeH="0" baseline="0" dirty="0" smtClean="0">
                        <a:ln>
                          <a:noFill/>
                        </a:ln>
                        <a:solidFill>
                          <a:schemeClr val="bg1"/>
                        </a:solidFill>
                        <a:effectLst/>
                        <a:latin typeface="Arial Narrow"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20000"/>
                        </a:spcAft>
                        <a:buClrTx/>
                        <a:buSzTx/>
                        <a:buFontTx/>
                        <a:buNone/>
                        <a:tabLst/>
                      </a:pPr>
                      <a:r>
                        <a:rPr kumimoji="0" lang="af-ZA" sz="1800" b="0" i="0" u="none" strike="noStrike" cap="none" normalizeH="0" baseline="0" dirty="0" smtClean="0">
                          <a:ln>
                            <a:noFill/>
                          </a:ln>
                          <a:solidFill>
                            <a:schemeClr val="bg1"/>
                          </a:solidFill>
                          <a:effectLst/>
                          <a:latin typeface="Arial Narrow" pitchFamily="34" charset="0"/>
                          <a:cs typeface="Times New Roman" pitchFamily="18" charset="0"/>
                        </a:rPr>
                        <a:t>Sayangnya, partai seperti PPP hampir tidak bersuara pada kebijakan pemerintah dan rakyat. Bahkan Partai Demokrasi Indonesia Perjuangan (PDIP), yang sudah menempatkan diri sebagai oposisi, tidak punya kepandaian menangkap esensi persoalan. Mereka tidak punya kemampuan meluncurkan persoalan pada saat yang tepat. “Jadinya, fungsi oposisi hampir tidak berjalan, dan yang dilakukan hanya hal-hal kecil. Padahal, PDIP potensial tampil berhadapan dengan pemerintah, ujarnya.</a:t>
                      </a:r>
                      <a:endParaRPr kumimoji="0" lang="en-US" sz="1800" b="0" i="0" u="none" strike="noStrike" cap="none" normalizeH="0" baseline="0" dirty="0" smtClean="0">
                        <a:ln>
                          <a:noFill/>
                        </a:ln>
                        <a:solidFill>
                          <a:schemeClr val="bg1"/>
                        </a:solidFill>
                        <a:effectLst/>
                        <a:latin typeface="Arial Narrow" pitchFamily="34" charset="0"/>
                        <a:cs typeface="Times New Roman" pitchFamily="18" charset="0"/>
                      </a:endParaRPr>
                    </a:p>
                    <a:p>
                      <a:pPr marL="0" marR="0" lvl="0" indent="0" algn="r" defTabSz="914400" rtl="0" eaLnBrk="0" fontAlgn="base" latinLnBrk="0" hangingPunct="0">
                        <a:lnSpc>
                          <a:spcPct val="100000"/>
                        </a:lnSpc>
                        <a:spcBef>
                          <a:spcPct val="0"/>
                        </a:spcBef>
                        <a:spcAft>
                          <a:spcPct val="20000"/>
                        </a:spcAft>
                        <a:buClrTx/>
                        <a:buSzTx/>
                        <a:buFontTx/>
                        <a:buNone/>
                        <a:tabLst/>
                      </a:pPr>
                      <a:r>
                        <a:rPr kumimoji="0" lang="af-ZA" sz="1400" b="0" i="1" u="none" strike="noStrike" cap="none" normalizeH="0" baseline="0" dirty="0" smtClean="0">
                          <a:ln>
                            <a:noFill/>
                          </a:ln>
                          <a:solidFill>
                            <a:schemeClr val="bg1"/>
                          </a:solidFill>
                          <a:effectLst/>
                          <a:latin typeface="Arial Narrow" pitchFamily="34" charset="0"/>
                          <a:cs typeface="Times New Roman" pitchFamily="18" charset="0"/>
                        </a:rPr>
                        <a:t>Sumber : Harian Kompas, 5/5/2006</a:t>
                      </a:r>
                      <a:endParaRPr kumimoji="0" lang="en-US" sz="1400" b="0" i="0" u="none" strike="noStrike" cap="none" normalizeH="0" baseline="0" dirty="0" smtClean="0">
                        <a:ln>
                          <a:noFill/>
                        </a:ln>
                        <a:solidFill>
                          <a:schemeClr val="bg1"/>
                        </a:solidFill>
                        <a:effectLst/>
                        <a:latin typeface="Arial Narrow"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alpha val="56000"/>
                      </a:schemeClr>
                    </a:solid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457200" y="304800"/>
            <a:ext cx="3124200" cy="523875"/>
          </a:xfrm>
          <a:prstGeom prst="rect">
            <a:avLst/>
          </a:prstGeom>
          <a:noFill/>
          <a:ln w="57150">
            <a:noFill/>
            <a:prstDash val="dashDot"/>
            <a:miter lim="800000"/>
            <a:headEnd/>
            <a:tailEnd/>
          </a:ln>
        </p:spPr>
        <p:txBody>
          <a:bodyPr>
            <a:spAutoFit/>
          </a:bodyPr>
          <a:lstStyle/>
          <a:p>
            <a:pPr>
              <a:spcAft>
                <a:spcPct val="50000"/>
              </a:spcAft>
            </a:pPr>
            <a:r>
              <a:rPr lang="af-ZA" sz="2800" b="1">
                <a:solidFill>
                  <a:schemeClr val="bg1"/>
                </a:solidFill>
                <a:latin typeface="Arial Narrow" pitchFamily="34" charset="0"/>
              </a:rPr>
              <a:t>TAGIHAN TUGAS :</a:t>
            </a:r>
          </a:p>
        </p:txBody>
      </p:sp>
      <p:sp>
        <p:nvSpPr>
          <p:cNvPr id="97283" name="Text Box 3"/>
          <p:cNvSpPr txBox="1">
            <a:spLocks noChangeArrowheads="1"/>
          </p:cNvSpPr>
          <p:nvPr/>
        </p:nvSpPr>
        <p:spPr bwMode="auto">
          <a:xfrm>
            <a:off x="457200" y="1219200"/>
            <a:ext cx="8305800" cy="4400550"/>
          </a:xfrm>
          <a:prstGeom prst="rect">
            <a:avLst/>
          </a:prstGeom>
          <a:solidFill>
            <a:schemeClr val="bg1">
              <a:alpha val="39999"/>
            </a:schemeClr>
          </a:solidFill>
          <a:ln w="57150">
            <a:noFill/>
            <a:prstDash val="dashDot"/>
            <a:miter lim="800000"/>
            <a:headEnd/>
            <a:tailEnd/>
          </a:ln>
        </p:spPr>
        <p:txBody>
          <a:bodyPr>
            <a:spAutoFit/>
          </a:bodyPr>
          <a:lstStyle/>
          <a:p>
            <a:pPr marL="342900" indent="-342900">
              <a:spcAft>
                <a:spcPct val="25000"/>
              </a:spcAft>
              <a:buFontTx/>
              <a:buAutoNum type="arabicPeriod"/>
            </a:pPr>
            <a:r>
              <a:rPr lang="af-ZA" sz="2000" b="1">
                <a:latin typeface="Arial Narrow" pitchFamily="34" charset="0"/>
              </a:rPr>
              <a:t>Setelah disimak dan baca baik-baik, jelaskan kembali apa telah ditulis sesuai dengan persepsi yang ada dibenak anda !</a:t>
            </a:r>
          </a:p>
          <a:p>
            <a:pPr marL="342900" indent="-342900">
              <a:spcAft>
                <a:spcPct val="25000"/>
              </a:spcAft>
              <a:buFontTx/>
              <a:buAutoNum type="arabicPeriod"/>
            </a:pPr>
            <a:r>
              <a:rPr lang="af-ZA" sz="2000" b="1">
                <a:latin typeface="Arial Narrow" pitchFamily="34" charset="0"/>
              </a:rPr>
              <a:t>Berikan beberapa penjelasan indikasi tentang terjadinya “krisis” dan “menurunnya daya artikulasi” partai politik di Indonesia pasca pemilu 2004 !</a:t>
            </a:r>
          </a:p>
          <a:p>
            <a:pPr marL="342900" indent="-342900">
              <a:spcAft>
                <a:spcPct val="25000"/>
              </a:spcAft>
              <a:buFontTx/>
              <a:buAutoNum type="arabicPeriod"/>
            </a:pPr>
            <a:r>
              <a:rPr lang="af-ZA" sz="2000" b="1">
                <a:latin typeface="Arial Narrow" pitchFamily="34" charset="0"/>
              </a:rPr>
              <a:t>Tentukan langkah-langkah konkrit upaya-upaya dalam membangun artikulasi partai politik guna meningkatkan kinerja di parlemen !</a:t>
            </a:r>
          </a:p>
          <a:p>
            <a:pPr marL="342900" indent="-342900">
              <a:spcAft>
                <a:spcPct val="25000"/>
              </a:spcAft>
              <a:buFontTx/>
              <a:buAutoNum type="arabicPeriod"/>
            </a:pPr>
            <a:r>
              <a:rPr lang="af-ZA" sz="2000" b="1">
                <a:latin typeface="Arial Narrow" pitchFamily="34" charset="0"/>
              </a:rPr>
              <a:t>Sebagai pelajar, apa yang harus dilakukan sebagai bentuk partisipasi ploitik?</a:t>
            </a:r>
          </a:p>
          <a:p>
            <a:pPr marL="342900" indent="-342900">
              <a:buFontTx/>
              <a:buAutoNum type="arabicPeriod"/>
            </a:pPr>
            <a:r>
              <a:rPr lang="af-ZA" sz="2000" b="1">
                <a:latin typeface="Arial Narrow" pitchFamily="34" charset="0"/>
              </a:rPr>
              <a:t>Berikan usulan konkrit, apa yang harus anda lakukan guna meningkatkan kinerja pemerintah dengan mitra kerjanya parlemen :</a:t>
            </a:r>
            <a:r>
              <a:rPr lang="en-US" sz="2000" b="1">
                <a:latin typeface="Arial Narrow" pitchFamily="34" charset="0"/>
              </a:rPr>
              <a:t> </a:t>
            </a:r>
          </a:p>
          <a:p>
            <a:pPr marL="800100" lvl="1" indent="-342900">
              <a:buFontTx/>
              <a:buAutoNum type="alphaLcPeriod"/>
            </a:pPr>
            <a:r>
              <a:rPr lang="af-ZA" sz="2000" b="1">
                <a:latin typeface="Arial Narrow" pitchFamily="34" charset="0"/>
              </a:rPr>
              <a:t>Sebagai salah satu kelompok kepentingan !</a:t>
            </a:r>
          </a:p>
          <a:p>
            <a:pPr marL="800100" lvl="1" indent="-342900">
              <a:buFontTx/>
              <a:buAutoNum type="alphaLcPeriod"/>
            </a:pPr>
            <a:r>
              <a:rPr lang="af-ZA" sz="2000" b="1">
                <a:latin typeface="Arial Narrow" pitchFamily="34" charset="0"/>
              </a:rPr>
              <a:t>Sebagai ketua suatu partai politik !</a:t>
            </a:r>
          </a:p>
          <a:p>
            <a:pPr marL="800100" lvl="1" indent="-342900">
              <a:buFontTx/>
              <a:buAutoNum type="alphaLcPeriod"/>
            </a:pPr>
            <a:r>
              <a:rPr lang="af-ZA" sz="2000" b="1">
                <a:latin typeface="Arial Narrow" pitchFamily="34" charset="0"/>
              </a:rPr>
              <a:t>Sebagai anggota Dewan Perwakilan Rakyat !</a:t>
            </a:r>
          </a:p>
          <a:p>
            <a:pPr marL="800100" lvl="1" indent="-342900">
              <a:buFontTx/>
              <a:buAutoNum type="alphaLcPeriod"/>
            </a:pPr>
            <a:r>
              <a:rPr lang="af-ZA" sz="2000" b="1">
                <a:latin typeface="Arial Narrow" pitchFamily="34" charset="0"/>
              </a:rPr>
              <a:t>Sebagai Presiden Republik Indonesia !</a:t>
            </a:r>
            <a:endParaRPr lang="en-US" sz="2000"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685800" y="228600"/>
            <a:ext cx="1524000" cy="523875"/>
          </a:xfrm>
          <a:prstGeom prst="rect">
            <a:avLst/>
          </a:prstGeom>
          <a:noFill/>
          <a:ln w="9525">
            <a:noFill/>
            <a:miter lim="800000"/>
            <a:headEnd/>
            <a:tailEnd/>
          </a:ln>
        </p:spPr>
        <p:txBody>
          <a:bodyPr>
            <a:spAutoFit/>
          </a:bodyPr>
          <a:lstStyle/>
          <a:p>
            <a:pPr marL="342900" indent="-342900" eaLnBrk="1" hangingPunct="1">
              <a:spcBef>
                <a:spcPct val="50000"/>
              </a:spcBef>
            </a:pPr>
            <a:r>
              <a:rPr lang="af-ZA" sz="2800" b="1">
                <a:solidFill>
                  <a:srgbClr val="FFFF00"/>
                </a:solidFill>
                <a:latin typeface="Arial Narrow" pitchFamily="34" charset="0"/>
              </a:rPr>
              <a:t>INQUIRI</a:t>
            </a:r>
            <a:endParaRPr lang="en-US" sz="2800" b="1">
              <a:solidFill>
                <a:srgbClr val="FFFF00"/>
              </a:solidFill>
              <a:latin typeface="Arial Narrow" pitchFamily="34" charset="0"/>
            </a:endParaRPr>
          </a:p>
        </p:txBody>
      </p:sp>
      <p:sp>
        <p:nvSpPr>
          <p:cNvPr id="98307" name="AutoShape 3"/>
          <p:cNvSpPr>
            <a:spLocks noChangeArrowheads="1"/>
          </p:cNvSpPr>
          <p:nvPr/>
        </p:nvSpPr>
        <p:spPr bwMode="auto">
          <a:xfrm>
            <a:off x="533400" y="1066800"/>
            <a:ext cx="8153400" cy="1752600"/>
          </a:xfrm>
          <a:prstGeom prst="roundRect">
            <a:avLst>
              <a:gd name="adj" fmla="val 16667"/>
            </a:avLst>
          </a:prstGeom>
          <a:solidFill>
            <a:srgbClr val="CCFFCC">
              <a:alpha val="41176"/>
            </a:srgbClr>
          </a:solidFill>
          <a:ln w="57150">
            <a:noFill/>
            <a:prstDash val="lgDashDotDot"/>
            <a:round/>
            <a:headEnd/>
            <a:tailEnd/>
          </a:ln>
        </p:spPr>
        <p:txBody>
          <a:bodyPr/>
          <a:lstStyle/>
          <a:p>
            <a:pPr algn="just"/>
            <a:r>
              <a:rPr lang="af-ZA" b="1">
                <a:latin typeface="Arial Narrow" pitchFamily="34" charset="0"/>
              </a:rPr>
              <a:t>Carilah referensi dari berbagai sumber untuk mengkaji ulang tentang rumusan dan penerapan sistem politik demokrasi Pancasila (berikut gambar-gambar pendukungnya) yang berkaitan dengan tata cara pengambilan keputusan !</a:t>
            </a:r>
            <a:endParaRPr lang="en-US" b="1">
              <a:latin typeface="Arial Narrow" pitchFamily="34" charset="0"/>
            </a:endParaRPr>
          </a:p>
        </p:txBody>
      </p:sp>
      <p:sp>
        <p:nvSpPr>
          <p:cNvPr id="98308" name="Text Box 4"/>
          <p:cNvSpPr txBox="1">
            <a:spLocks noChangeArrowheads="1"/>
          </p:cNvSpPr>
          <p:nvPr/>
        </p:nvSpPr>
        <p:spPr bwMode="auto">
          <a:xfrm>
            <a:off x="609600" y="3184525"/>
            <a:ext cx="8001000" cy="3046413"/>
          </a:xfrm>
          <a:prstGeom prst="rect">
            <a:avLst/>
          </a:prstGeom>
          <a:solidFill>
            <a:srgbClr val="CCFFCC">
              <a:alpha val="41176"/>
            </a:srgbClr>
          </a:solidFill>
          <a:ln w="9525">
            <a:noFill/>
            <a:miter lim="800000"/>
            <a:headEnd/>
            <a:tailEnd/>
          </a:ln>
        </p:spPr>
        <p:txBody>
          <a:bodyPr>
            <a:spAutoFit/>
          </a:bodyPr>
          <a:lstStyle/>
          <a:p>
            <a:pPr marL="342900" indent="-342900">
              <a:buFontTx/>
              <a:buAutoNum type="arabicPeriod"/>
            </a:pPr>
            <a:r>
              <a:rPr lang="af-ZA" b="1">
                <a:latin typeface="Arial Narrow" pitchFamily="34" charset="0"/>
              </a:rPr>
              <a:t>Pahami kembali tentang rumusan “demokrasi Pancasila ”, dan buatlah skenario (</a:t>
            </a:r>
            <a:r>
              <a:rPr lang="af-ZA" b="1" i="1">
                <a:latin typeface="Arial Narrow" pitchFamily="34" charset="0"/>
              </a:rPr>
              <a:t>simulasi</a:t>
            </a:r>
            <a:r>
              <a:rPr lang="af-ZA" b="1">
                <a:latin typeface="Arial Narrow" pitchFamily="34" charset="0"/>
              </a:rPr>
              <a:t> atau </a:t>
            </a:r>
            <a:r>
              <a:rPr lang="af-ZA" b="1" i="1">
                <a:latin typeface="Arial Narrow" pitchFamily="34" charset="0"/>
              </a:rPr>
              <a:t>role play</a:t>
            </a:r>
            <a:r>
              <a:rPr lang="af-ZA" b="1">
                <a:latin typeface="Arial Narrow" pitchFamily="34" charset="0"/>
              </a:rPr>
              <a:t>) wujud demokrasi Pancasila dalam pengambilan keputusan  di sekolah !</a:t>
            </a:r>
          </a:p>
          <a:p>
            <a:pPr marL="342900" indent="-342900">
              <a:buFontTx/>
              <a:buAutoNum type="arabicPeriod"/>
            </a:pPr>
            <a:r>
              <a:rPr lang="af-ZA" b="1">
                <a:latin typeface="Arial Narrow" pitchFamily="34" charset="0"/>
              </a:rPr>
              <a:t>Carilah topik-topik dari berbagai sumber (mass media cetak atau elektronik) sekitar pelaksanaan sistem politik demokrasi Pancasila (cara pengambilan keputusan), </a:t>
            </a:r>
          </a:p>
          <a:p>
            <a:pPr marL="342900" indent="-342900">
              <a:buFontTx/>
              <a:buAutoNum type="arabicPeriod"/>
            </a:pPr>
            <a:r>
              <a:rPr lang="af-ZA" b="1">
                <a:latin typeface="Arial Narrow" pitchFamily="34" charset="0"/>
              </a:rPr>
              <a:t>Kemudian lakukan demonstrasi dalam bentuk </a:t>
            </a:r>
            <a:r>
              <a:rPr lang="af-ZA" b="1" i="1">
                <a:latin typeface="Arial Narrow" pitchFamily="34" charset="0"/>
              </a:rPr>
              <a:t>simulasi</a:t>
            </a:r>
            <a:r>
              <a:rPr lang="af-ZA" b="1">
                <a:latin typeface="Arial Narrow" pitchFamily="34" charset="0"/>
              </a:rPr>
              <a:t> </a:t>
            </a:r>
            <a:r>
              <a:rPr lang="af-ZA" b="1" i="1">
                <a:latin typeface="Arial Narrow" pitchFamily="34" charset="0"/>
              </a:rPr>
              <a:t>atau role play</a:t>
            </a:r>
            <a:r>
              <a:rPr lang="af-ZA" b="1">
                <a:latin typeface="Arial Narrow" pitchFamily="34" charset="0"/>
              </a:rPr>
              <a:t> di dalam kelas !</a:t>
            </a:r>
            <a:endParaRPr lang="en-US"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609600" y="914400"/>
            <a:ext cx="8077200" cy="5416550"/>
          </a:xfrm>
          <a:prstGeom prst="rect">
            <a:avLst/>
          </a:prstGeom>
          <a:solidFill>
            <a:schemeClr val="bg1">
              <a:alpha val="49019"/>
            </a:schemeClr>
          </a:solidFill>
          <a:ln w="9525">
            <a:noFill/>
            <a:miter lim="800000"/>
            <a:headEnd/>
            <a:tailEnd/>
          </a:ln>
        </p:spPr>
        <p:txBody>
          <a:bodyPr>
            <a:spAutoFit/>
          </a:bodyPr>
          <a:lstStyle/>
          <a:p>
            <a:pPr marL="338138" indent="-338138">
              <a:spcAft>
                <a:spcPct val="30000"/>
              </a:spcAft>
            </a:pPr>
            <a:r>
              <a:rPr lang="sv-SE" sz="2800" b="1">
                <a:solidFill>
                  <a:srgbClr val="660066"/>
                </a:solidFill>
                <a:latin typeface="Arial Narrow" pitchFamily="34" charset="0"/>
              </a:rPr>
              <a:t>Batasan sistem politik menurut beberapa ahli</a:t>
            </a:r>
            <a:r>
              <a:rPr lang="sv-SE" sz="2000" b="1">
                <a:solidFill>
                  <a:srgbClr val="660066"/>
                </a:solidFill>
                <a:latin typeface="Arial Narrow" pitchFamily="34" charset="0"/>
              </a:rPr>
              <a:t> ;</a:t>
            </a:r>
          </a:p>
          <a:p>
            <a:pPr marL="338138" indent="-338138">
              <a:spcAft>
                <a:spcPct val="30000"/>
              </a:spcAft>
            </a:pPr>
            <a:r>
              <a:rPr lang="sv-SE" sz="2000" b="1">
                <a:latin typeface="Arial Narrow" pitchFamily="34" charset="0"/>
              </a:rPr>
              <a:t>a.	</a:t>
            </a:r>
            <a:r>
              <a:rPr lang="sv-SE" b="1">
                <a:solidFill>
                  <a:srgbClr val="A50021"/>
                </a:solidFill>
                <a:latin typeface="Arial Narrow" pitchFamily="34" charset="0"/>
              </a:rPr>
              <a:t>Rusandi Simuntapura</a:t>
            </a:r>
            <a:r>
              <a:rPr lang="sv-SE" b="1">
                <a:latin typeface="Arial Narrow" pitchFamily="34" charset="0"/>
              </a:rPr>
              <a:t>, sistem politik ialah mekanisme seperangkat fungsi atau peranan dalam struktur politik dalam hubungan satu sama lain yang menunjukkan suatu proses yang langgeng.</a:t>
            </a:r>
          </a:p>
          <a:p>
            <a:pPr marL="338138" indent="-338138">
              <a:spcAft>
                <a:spcPct val="30000"/>
              </a:spcAft>
            </a:pPr>
            <a:r>
              <a:rPr lang="sv-SE" b="1">
                <a:latin typeface="Arial Narrow" pitchFamily="34" charset="0"/>
              </a:rPr>
              <a:t>b.	</a:t>
            </a:r>
            <a:r>
              <a:rPr lang="sv-SE" b="1">
                <a:solidFill>
                  <a:srgbClr val="A50021"/>
                </a:solidFill>
                <a:latin typeface="Arial Narrow" pitchFamily="34" charset="0"/>
              </a:rPr>
              <a:t>Sukarna</a:t>
            </a:r>
            <a:r>
              <a:rPr lang="sv-SE" b="1">
                <a:latin typeface="Arial Narrow" pitchFamily="34" charset="0"/>
              </a:rPr>
              <a:t>, sistem politik ialah tata cara mengatur neg.</a:t>
            </a:r>
          </a:p>
          <a:p>
            <a:pPr marL="338138" indent="-338138">
              <a:spcAft>
                <a:spcPct val="30000"/>
              </a:spcAft>
            </a:pPr>
            <a:r>
              <a:rPr lang="sv-SE" b="1">
                <a:latin typeface="Arial Narrow" pitchFamily="34" charset="0"/>
              </a:rPr>
              <a:t>c.	</a:t>
            </a:r>
            <a:r>
              <a:rPr lang="sv-SE" b="1">
                <a:solidFill>
                  <a:srgbClr val="A50021"/>
                </a:solidFill>
                <a:latin typeface="Arial Narrow" pitchFamily="34" charset="0"/>
              </a:rPr>
              <a:t>David Easton</a:t>
            </a:r>
            <a:r>
              <a:rPr lang="sv-SE" b="1">
                <a:latin typeface="Arial Narrow" pitchFamily="34" charset="0"/>
              </a:rPr>
              <a:t>, sistem politik dapat diperkenalkan sebagai interaksi yang diabstraksikan dari seluruh tingkah laku sosial sehingga nilai-nilai dialokasikan secara otoritatif kepada masyarakat.</a:t>
            </a:r>
          </a:p>
          <a:p>
            <a:pPr marL="338138" indent="-338138">
              <a:spcAft>
                <a:spcPct val="30000"/>
              </a:spcAft>
            </a:pPr>
            <a:r>
              <a:rPr lang="sv-SE" b="1">
                <a:latin typeface="Arial Narrow" pitchFamily="34" charset="0"/>
              </a:rPr>
              <a:t>d.	</a:t>
            </a:r>
            <a:r>
              <a:rPr lang="sv-SE" b="1">
                <a:solidFill>
                  <a:srgbClr val="A50021"/>
                </a:solidFill>
                <a:latin typeface="Arial Narrow" pitchFamily="34" charset="0"/>
              </a:rPr>
              <a:t>Robert Dahl</a:t>
            </a:r>
            <a:r>
              <a:rPr lang="sv-SE" b="1">
                <a:latin typeface="Arial Narrow" pitchFamily="34" charset="0"/>
              </a:rPr>
              <a:t>, sistem politik merupakan pola yang tetap dari hubu-ngan antara manusia serta melibatkan sesuatu yang luas dan berarti ttg kekuasaan, aturan-aturan, dan kewenangan.</a:t>
            </a:r>
            <a:endParaRPr lang="en-US" b="1">
              <a:latin typeface="Arial Narrow" pitchFamily="34" charset="0"/>
            </a:endParaRP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555625" y="1219200"/>
            <a:ext cx="8359775" cy="4114800"/>
          </a:xfrm>
          <a:solidFill>
            <a:schemeClr val="bg1">
              <a:alpha val="23137"/>
            </a:schemeClr>
          </a:solidFill>
        </p:spPr>
        <p:txBody>
          <a:bodyPr/>
          <a:lstStyle/>
          <a:p>
            <a:pPr marL="514350" indent="-514350" eaLnBrk="1" hangingPunct="1">
              <a:lnSpc>
                <a:spcPct val="90000"/>
              </a:lnSpc>
              <a:spcBef>
                <a:spcPct val="30000"/>
              </a:spcBef>
              <a:buClr>
                <a:schemeClr val="tx1"/>
              </a:buClr>
              <a:buFont typeface="Wingdings" pitchFamily="2" charset="2"/>
              <a:buChar char="q"/>
            </a:pPr>
            <a:r>
              <a:rPr lang="en-US" sz="2400" b="1" smtClean="0">
                <a:solidFill>
                  <a:srgbClr val="FFFF00"/>
                </a:solidFill>
                <a:latin typeface="Arial Narrow" pitchFamily="34" charset="0"/>
              </a:rPr>
              <a:t>Kapabilitas, </a:t>
            </a:r>
            <a:r>
              <a:rPr lang="en-US" sz="2400" b="1" smtClean="0">
                <a:latin typeface="Arial Narrow" pitchFamily="34" charset="0"/>
              </a:rPr>
              <a:t>adalah kemampuan sistem politik dalam menjalankan fungsinya (eksistensi) di lingkungan yang lebih luas.</a:t>
            </a:r>
          </a:p>
          <a:p>
            <a:pPr marL="514350" indent="-514350" eaLnBrk="1" hangingPunct="1">
              <a:lnSpc>
                <a:spcPct val="90000"/>
              </a:lnSpc>
              <a:spcBef>
                <a:spcPct val="30000"/>
              </a:spcBef>
              <a:buClr>
                <a:schemeClr val="tx1"/>
              </a:buClr>
              <a:buFont typeface="Wingdings" pitchFamily="2" charset="2"/>
              <a:buChar char="q"/>
            </a:pPr>
            <a:r>
              <a:rPr lang="en-US" sz="2400" b="1" smtClean="0">
                <a:solidFill>
                  <a:srgbClr val="FFFF00"/>
                </a:solidFill>
                <a:latin typeface="Arial Narrow" pitchFamily="34" charset="0"/>
              </a:rPr>
              <a:t>Konversi, </a:t>
            </a:r>
            <a:r>
              <a:rPr lang="en-US" sz="2400" b="1" smtClean="0">
                <a:latin typeface="Arial Narrow" pitchFamily="34" charset="0"/>
              </a:rPr>
              <a:t>menggambarkan kegiatan pengolonganahan input menjadi ouput mulai dari : penyampaian tuntutan, perangkuman tuntutan menjadi tindakan pembuatan aturan, pelaksanaan peraturan, menghakimi, dan komunikasi.</a:t>
            </a:r>
          </a:p>
          <a:p>
            <a:pPr marL="514350" indent="-514350" eaLnBrk="1" hangingPunct="1">
              <a:lnSpc>
                <a:spcPct val="90000"/>
              </a:lnSpc>
              <a:spcBef>
                <a:spcPct val="30000"/>
              </a:spcBef>
              <a:buClr>
                <a:schemeClr val="tx1"/>
              </a:buClr>
              <a:buFont typeface="Wingdings" pitchFamily="2" charset="2"/>
              <a:buChar char="q"/>
            </a:pPr>
            <a:r>
              <a:rPr lang="en-US" sz="2400" b="1" smtClean="0">
                <a:solidFill>
                  <a:srgbClr val="FFFF00"/>
                </a:solidFill>
                <a:latin typeface="Arial Narrow" pitchFamily="34" charset="0"/>
              </a:rPr>
              <a:t>Adaptif, </a:t>
            </a:r>
            <a:r>
              <a:rPr lang="en-US" sz="2400" b="1" smtClean="0">
                <a:latin typeface="Arial Narrow" pitchFamily="34" charset="0"/>
              </a:rPr>
              <a:t>yaitu menyangkut sosialisasi dan rekruitmen yang bertujuan memantapkan bangunan struktur politik dari sistem politik.</a:t>
            </a:r>
          </a:p>
        </p:txBody>
      </p:sp>
      <p:sp>
        <p:nvSpPr>
          <p:cNvPr id="15363" name="Text Box 4"/>
          <p:cNvSpPr txBox="1">
            <a:spLocks noChangeArrowheads="1"/>
          </p:cNvSpPr>
          <p:nvPr/>
        </p:nvSpPr>
        <p:spPr bwMode="auto">
          <a:xfrm>
            <a:off x="228600" y="228600"/>
            <a:ext cx="4038600" cy="523875"/>
          </a:xfrm>
          <a:prstGeom prst="rect">
            <a:avLst/>
          </a:prstGeom>
          <a:noFill/>
          <a:ln w="9525">
            <a:noFill/>
            <a:miter lim="800000"/>
            <a:headEnd/>
            <a:tailEnd/>
          </a:ln>
        </p:spPr>
        <p:txBody>
          <a:bodyPr>
            <a:spAutoFit/>
          </a:bodyPr>
          <a:lstStyle/>
          <a:p>
            <a:pPr marL="342900" indent="-342900">
              <a:spcBef>
                <a:spcPct val="50000"/>
              </a:spcBef>
            </a:pPr>
            <a:r>
              <a:rPr lang="en-US" sz="2800" b="1">
                <a:solidFill>
                  <a:srgbClr val="FFFF00"/>
                </a:solidFill>
                <a:latin typeface="Arial Narrow" pitchFamily="34" charset="0"/>
              </a:rPr>
              <a:t>FUNGSI SISTEM POLITIK</a:t>
            </a:r>
          </a:p>
        </p:txBody>
      </p:sp>
      <p:sp>
        <p:nvSpPr>
          <p:cNvPr id="549893" name="Text Box 5"/>
          <p:cNvSpPr txBox="1">
            <a:spLocks noChangeArrowheads="1"/>
          </p:cNvSpPr>
          <p:nvPr/>
        </p:nvSpPr>
        <p:spPr bwMode="auto">
          <a:xfrm>
            <a:off x="609600" y="5562600"/>
            <a:ext cx="8153400" cy="860425"/>
          </a:xfrm>
          <a:prstGeom prst="rect">
            <a:avLst/>
          </a:prstGeom>
          <a:solidFill>
            <a:schemeClr val="tx2">
              <a:lumMod val="50000"/>
              <a:alpha val="50000"/>
            </a:schemeClr>
          </a:solidFill>
          <a:ln w="38100">
            <a:noFill/>
            <a:prstDash val="lgDashDotDot"/>
            <a:miter lim="800000"/>
            <a:headEnd/>
            <a:tailEnd/>
          </a:ln>
          <a:effectLst/>
        </p:spPr>
        <p:txBody>
          <a:bodyPr>
            <a:spAutoFit/>
          </a:bodyPr>
          <a:lstStyle/>
          <a:p>
            <a:pPr algn="ctr">
              <a:defRPr/>
            </a:pPr>
            <a:r>
              <a:rPr lang="en-US" b="1" dirty="0">
                <a:solidFill>
                  <a:schemeClr val="bg1"/>
                </a:solidFill>
                <a:latin typeface="Arial Narrow" pitchFamily="34" charset="0"/>
              </a:rPr>
              <a:t>2 </a:t>
            </a:r>
            <a:r>
              <a:rPr lang="en-US" b="1" dirty="0" err="1">
                <a:solidFill>
                  <a:schemeClr val="bg1"/>
                </a:solidFill>
                <a:latin typeface="Arial Narrow" pitchFamily="34" charset="0"/>
              </a:rPr>
              <a:t>Fungsi</a:t>
            </a:r>
            <a:r>
              <a:rPr lang="en-US" b="1" dirty="0">
                <a:solidFill>
                  <a:schemeClr val="bg1"/>
                </a:solidFill>
                <a:latin typeface="Arial Narrow" pitchFamily="34" charset="0"/>
              </a:rPr>
              <a:t> </a:t>
            </a:r>
            <a:r>
              <a:rPr lang="en-US" b="1" dirty="0" err="1">
                <a:solidFill>
                  <a:schemeClr val="bg1"/>
                </a:solidFill>
                <a:latin typeface="Arial Narrow" pitchFamily="34" charset="0"/>
              </a:rPr>
              <a:t>Utama</a:t>
            </a:r>
            <a:r>
              <a:rPr lang="en-US" b="1" dirty="0">
                <a:solidFill>
                  <a:schemeClr val="bg1"/>
                </a:solidFill>
                <a:latin typeface="Arial Narrow" pitchFamily="34" charset="0"/>
              </a:rPr>
              <a:t> </a:t>
            </a:r>
            <a:r>
              <a:rPr lang="en-US" b="1" dirty="0" err="1">
                <a:solidFill>
                  <a:schemeClr val="bg1"/>
                </a:solidFill>
                <a:latin typeface="Arial Narrow" pitchFamily="34" charset="0"/>
              </a:rPr>
              <a:t>Sistem</a:t>
            </a:r>
            <a:r>
              <a:rPr lang="en-US" b="1" dirty="0">
                <a:solidFill>
                  <a:schemeClr val="bg1"/>
                </a:solidFill>
                <a:latin typeface="Arial Narrow" pitchFamily="34" charset="0"/>
              </a:rPr>
              <a:t> </a:t>
            </a:r>
            <a:r>
              <a:rPr lang="en-US" b="1" dirty="0" err="1">
                <a:solidFill>
                  <a:schemeClr val="bg1"/>
                </a:solidFill>
                <a:latin typeface="Arial Narrow" pitchFamily="34" charset="0"/>
              </a:rPr>
              <a:t>politik</a:t>
            </a:r>
            <a:r>
              <a:rPr lang="en-US" b="1" dirty="0">
                <a:solidFill>
                  <a:schemeClr val="bg1"/>
                </a:solidFill>
                <a:latin typeface="Arial Narrow" pitchFamily="34" charset="0"/>
              </a:rPr>
              <a:t> : </a:t>
            </a:r>
            <a:r>
              <a:rPr lang="en-US" b="1" dirty="0" err="1">
                <a:solidFill>
                  <a:schemeClr val="bg1"/>
                </a:solidFill>
                <a:latin typeface="Arial Narrow" pitchFamily="34" charset="0"/>
              </a:rPr>
              <a:t>Perumusan</a:t>
            </a:r>
            <a:r>
              <a:rPr lang="en-US" b="1" dirty="0">
                <a:solidFill>
                  <a:schemeClr val="bg1"/>
                </a:solidFill>
                <a:latin typeface="Arial Narrow" pitchFamily="34" charset="0"/>
              </a:rPr>
              <a:t> </a:t>
            </a:r>
            <a:r>
              <a:rPr lang="en-US" b="1" dirty="0" err="1">
                <a:solidFill>
                  <a:schemeClr val="bg1"/>
                </a:solidFill>
                <a:latin typeface="Arial Narrow" pitchFamily="34" charset="0"/>
              </a:rPr>
              <a:t>kepentingan</a:t>
            </a:r>
            <a:r>
              <a:rPr lang="en-US" b="1" dirty="0">
                <a:solidFill>
                  <a:schemeClr val="bg1"/>
                </a:solidFill>
                <a:latin typeface="Arial Narrow" pitchFamily="34" charset="0"/>
              </a:rPr>
              <a:t> </a:t>
            </a:r>
            <a:r>
              <a:rPr lang="en-US" b="1" dirty="0" err="1">
                <a:solidFill>
                  <a:schemeClr val="bg1"/>
                </a:solidFill>
                <a:latin typeface="Arial Narrow" pitchFamily="34" charset="0"/>
              </a:rPr>
              <a:t>rakyat</a:t>
            </a:r>
            <a:r>
              <a:rPr lang="en-US" b="1" dirty="0">
                <a:solidFill>
                  <a:schemeClr val="bg1"/>
                </a:solidFill>
                <a:latin typeface="Arial Narrow" pitchFamily="34" charset="0"/>
              </a:rPr>
              <a:t>, </a:t>
            </a:r>
            <a:r>
              <a:rPr lang="en-US" b="1" dirty="0" err="1">
                <a:solidFill>
                  <a:schemeClr val="bg1"/>
                </a:solidFill>
                <a:latin typeface="Arial Narrow" pitchFamily="34" charset="0"/>
              </a:rPr>
              <a:t>dan</a:t>
            </a:r>
            <a:r>
              <a:rPr lang="en-US" b="1" dirty="0">
                <a:solidFill>
                  <a:schemeClr val="bg1"/>
                </a:solidFill>
                <a:latin typeface="Arial Narrow" pitchFamily="34" charset="0"/>
              </a:rPr>
              <a:t> </a:t>
            </a:r>
            <a:r>
              <a:rPr lang="en-US" b="1" dirty="0" err="1">
                <a:solidFill>
                  <a:schemeClr val="bg1"/>
                </a:solidFill>
                <a:latin typeface="Arial Narrow" pitchFamily="34" charset="0"/>
              </a:rPr>
              <a:t>Pemilihan</a:t>
            </a:r>
            <a:r>
              <a:rPr lang="en-US" b="1" dirty="0">
                <a:solidFill>
                  <a:schemeClr val="bg1"/>
                </a:solidFill>
                <a:latin typeface="Arial Narrow" pitchFamily="34" charset="0"/>
              </a:rPr>
              <a:t> </a:t>
            </a:r>
            <a:r>
              <a:rPr lang="en-US" b="1" dirty="0" err="1">
                <a:solidFill>
                  <a:schemeClr val="bg1"/>
                </a:solidFill>
                <a:latin typeface="Arial Narrow" pitchFamily="34" charset="0"/>
              </a:rPr>
              <a:t>pemimpin</a:t>
            </a:r>
            <a:r>
              <a:rPr lang="en-US" b="1" dirty="0">
                <a:solidFill>
                  <a:schemeClr val="bg1"/>
                </a:solidFill>
                <a:latin typeface="Arial Narrow" pitchFamily="34" charset="0"/>
              </a:rPr>
              <a:t> </a:t>
            </a:r>
            <a:r>
              <a:rPr lang="en-US" b="1" dirty="0" err="1">
                <a:solidFill>
                  <a:schemeClr val="bg1"/>
                </a:solidFill>
                <a:latin typeface="Arial Narrow" pitchFamily="34" charset="0"/>
              </a:rPr>
              <a:t>serta</a:t>
            </a:r>
            <a:r>
              <a:rPr lang="en-US" b="1" dirty="0">
                <a:solidFill>
                  <a:schemeClr val="bg1"/>
                </a:solidFill>
                <a:latin typeface="Arial Narrow" pitchFamily="34" charset="0"/>
              </a:rPr>
              <a:t> </a:t>
            </a:r>
            <a:r>
              <a:rPr lang="en-US" b="1" dirty="0" err="1">
                <a:solidFill>
                  <a:schemeClr val="bg1"/>
                </a:solidFill>
                <a:latin typeface="Arial Narrow" pitchFamily="34" charset="0"/>
              </a:rPr>
              <a:t>pejabat</a:t>
            </a:r>
            <a:r>
              <a:rPr lang="en-US" b="1" dirty="0">
                <a:solidFill>
                  <a:schemeClr val="bg1"/>
                </a:solidFill>
                <a:latin typeface="Arial Narrow" pitchFamily="34" charset="0"/>
              </a:rPr>
              <a:t> </a:t>
            </a:r>
            <a:r>
              <a:rPr lang="en-US" b="1" dirty="0" err="1">
                <a:solidFill>
                  <a:schemeClr val="bg1"/>
                </a:solidFill>
                <a:latin typeface="Arial Narrow" pitchFamily="34" charset="0"/>
              </a:rPr>
              <a:t>pembuat</a:t>
            </a:r>
            <a:r>
              <a:rPr lang="en-US" b="1" dirty="0">
                <a:solidFill>
                  <a:schemeClr val="bg1"/>
                </a:solidFill>
                <a:latin typeface="Arial Narrow" pitchFamily="34" charset="0"/>
              </a:rPr>
              <a:t> </a:t>
            </a:r>
            <a:r>
              <a:rPr lang="en-US" b="1" dirty="0" err="1">
                <a:solidFill>
                  <a:schemeClr val="bg1"/>
                </a:solidFill>
                <a:latin typeface="Arial Narrow" pitchFamily="34" charset="0"/>
              </a:rPr>
              <a:t>keputusan</a:t>
            </a:r>
            <a:r>
              <a:rPr lang="en-US" b="1" dirty="0">
                <a:solidFill>
                  <a:schemeClr val="bg1"/>
                </a:solidFill>
                <a:latin typeface="Arial Narrow" pitchFamily="34" charset="0"/>
              </a:rPr>
              <a:t>.</a:t>
            </a:r>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2227</TotalTime>
  <Words>5763</Words>
  <Application>Microsoft Office PowerPoint</Application>
  <PresentationFormat>On-screen Show (4:3)</PresentationFormat>
  <Paragraphs>737</Paragraphs>
  <Slides>76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76</vt:i4>
      </vt:variant>
    </vt:vector>
  </HeadingPairs>
  <TitlesOfParts>
    <vt:vector size="86" baseType="lpstr">
      <vt:lpstr>Arial</vt:lpstr>
      <vt:lpstr>Calibri</vt:lpstr>
      <vt:lpstr>Arial Narrow</vt:lpstr>
      <vt:lpstr>Wingdings</vt:lpstr>
      <vt:lpstr>Garamond</vt:lpstr>
      <vt:lpstr>Times New Roman</vt:lpstr>
      <vt:lpstr>Trebuchet MS</vt:lpstr>
      <vt:lpstr>Tahoma</vt:lpstr>
      <vt:lpstr>Maiandra GD</vt:lpstr>
      <vt:lpstr>Office Theme</vt:lpstr>
      <vt:lpstr>Slide 1</vt:lpstr>
      <vt:lpstr>Waktu: 8 x 45 Menit (Keseluruhan KD)</vt:lpstr>
      <vt:lpstr>Slide 3</vt:lpstr>
      <vt:lpstr>(Indikator) Hasil Yang Diharapkan:</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(Indikator) Hasil Yang Diharapkan :</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Surya Triana S</dc:creator>
  <dc:description>Pembelajaran PKN dengan Film/video</dc:description>
  <cp:lastModifiedBy>hendra</cp:lastModifiedBy>
  <cp:revision>22</cp:revision>
  <cp:lastPrinted>1601-01-01T00:00:00Z</cp:lastPrinted>
  <dcterms:created xsi:type="dcterms:W3CDTF">2009-01-10T02:04:29Z</dcterms:created>
  <dcterms:modified xsi:type="dcterms:W3CDTF">2013-09-23T16:53:27Z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