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2"/>
  </p:notesMasterIdLst>
  <p:sldIdLst>
    <p:sldId id="274" r:id="rId2"/>
    <p:sldId id="256" r:id="rId3"/>
    <p:sldId id="260" r:id="rId4"/>
    <p:sldId id="258" r:id="rId5"/>
    <p:sldId id="257" r:id="rId6"/>
    <p:sldId id="270" r:id="rId7"/>
    <p:sldId id="271" r:id="rId8"/>
    <p:sldId id="275" r:id="rId9"/>
    <p:sldId id="272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</p:showPr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6" autoAdjust="0"/>
    <p:restoredTop sz="94565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A540B4-4A9F-4080-AA9E-D96798F674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DABE45-7880-473E-93E5-A88CCA1ED5C6}" type="slidenum">
              <a:rPr lang="en-US"/>
              <a:pPr/>
              <a:t>6</a:t>
            </a:fld>
            <a:endParaRPr lang="en-US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3B2BFF1-F477-4FF8-B09F-FB7724DE82F7}" type="slidenum">
              <a:rPr lang="en-US"/>
              <a:pPr/>
              <a:t>7</a:t>
            </a:fld>
            <a:endParaRPr lang="en-US"/>
          </a:p>
        </p:txBody>
      </p:sp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3EF4FB-C2A7-49C5-861C-2705028A0B85}" type="slidenum">
              <a:rPr lang="en-US"/>
              <a:pPr/>
              <a:t>9</a:t>
            </a:fld>
            <a:endParaRPr lang="en-US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Freeform 6"/>
          <p:cNvSpPr>
            <a:spLocks/>
          </p:cNvSpPr>
          <p:nvPr/>
        </p:nvSpPr>
        <p:spPr bwMode="hidden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Freeform 8"/>
          <p:cNvSpPr>
            <a:spLocks/>
          </p:cNvSpPr>
          <p:nvPr/>
        </p:nvSpPr>
        <p:spPr bwMode="invGray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AB19E430-E502-4BEF-8921-42E571FD1186}" type="datetime3">
              <a:rPr lang="en-US" smtClean="0"/>
              <a:pPr/>
              <a:t>23 July 2013</a:t>
            </a:fld>
            <a:endParaRPr lang="en-US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r>
              <a:rPr lang="en-US" smtClean="0"/>
              <a:t>Adi Suhendra</a:t>
            </a:r>
            <a:endParaRPr lang="en-US"/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17F5F5F2-E69E-4C66-AD91-711C5F4B9E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EC8155-13B3-4C29-BD6E-F839C2CB0E7D}" type="datetime3">
              <a:rPr lang="en-US" smtClean="0"/>
              <a:pPr/>
              <a:t>23 July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Adi Suhendra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BCB91-8C0C-4E8C-8F5A-ED4E67409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6D62B-A14A-489B-AB72-92A2F2248357}" type="datetime3">
              <a:rPr lang="en-US" smtClean="0"/>
              <a:pPr/>
              <a:t>23 July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Adi Suhendra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4FF20-3120-43EB-B1F8-C984437A85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DAA12-DAED-4924-86FD-252B722BDDF5}" type="datetime3">
              <a:rPr lang="en-US" smtClean="0"/>
              <a:pPr/>
              <a:t>23 July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Adi Suhendra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A11DA-1677-4A6E-AB4A-855706D29E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0EB8AE-AF4B-4E2D-997C-2ED3950858BF}" type="datetime3">
              <a:rPr lang="en-US" smtClean="0"/>
              <a:pPr/>
              <a:t>23 July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Adi Suhendra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B69AE-89B9-4917-A329-89D6A2659D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428A8-5F20-43F7-829C-CB6E782A3A26}" type="datetime3">
              <a:rPr lang="en-US" smtClean="0"/>
              <a:pPr/>
              <a:t>23 July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Adi Suhendra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B15A1-E582-4682-877B-332E673741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102908-AD47-47E4-9A61-12020357811D}" type="datetime3">
              <a:rPr lang="en-US" smtClean="0"/>
              <a:pPr/>
              <a:t>23 July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Adi Suhendra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91E21-F3DB-4C2F-B725-D99048BAC7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CAE66F-AEAF-44DA-9FD1-E4E255E053A4}" type="datetime3">
              <a:rPr lang="en-US" smtClean="0"/>
              <a:pPr/>
              <a:t>23 July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Adi Suhendra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1E744-62C8-4651-8A14-DCBBE36DA0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99E058-CF64-4FEB-9281-57F0D12145F5}" type="datetime3">
              <a:rPr lang="en-US" smtClean="0"/>
              <a:pPr/>
              <a:t>23 July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Adi Suhendra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84112-70AA-4683-8C3A-9494C01854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61A981-B307-41C8-B556-70EFCB18DA7A}" type="datetime3">
              <a:rPr lang="en-US" smtClean="0"/>
              <a:pPr/>
              <a:t>23 July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Adi Suhendra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9A38C-772A-46F4-B9A1-FF2F642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231CF2-9B55-4D37-A328-2D59F8A83484}" type="datetime3">
              <a:rPr lang="en-US" smtClean="0"/>
              <a:pPr/>
              <a:t>23 July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Adi Suhendra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726DC-CD4A-4891-B707-6E399AF02F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Freeform 6"/>
          <p:cNvSpPr>
            <a:spLocks/>
          </p:cNvSpPr>
          <p:nvPr/>
        </p:nvSpPr>
        <p:spPr bwMode="invGray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Freeform 8"/>
          <p:cNvSpPr>
            <a:spLocks/>
          </p:cNvSpPr>
          <p:nvPr/>
        </p:nvSpPr>
        <p:spPr bwMode="white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		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fld id="{7E246781-02C9-4FF0-AE99-ED4121AEBAD4}" type="datetime3">
              <a:rPr lang="en-US" smtClean="0"/>
              <a:pPr/>
              <a:t>23 July 2013</a:t>
            </a:fld>
            <a:endParaRPr lang="en-US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r>
              <a:rPr lang="en-US" smtClean="0"/>
              <a:t>Adi Suhendra</a:t>
            </a:r>
            <a:endParaRPr lang="en-US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091B2FE9-F3D8-4BD5-B534-6592777F84C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2000" y="152400"/>
            <a:ext cx="7696200" cy="1600200"/>
          </a:xfrm>
        </p:spPr>
        <p:txBody>
          <a:bodyPr/>
          <a:lstStyle/>
          <a:p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011E-4C5F-4516-85C3-6867CA20E440}" type="datetime3">
              <a:rPr lang="en-US" smtClean="0"/>
              <a:pPr/>
              <a:t>23 July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Suhendra</a:t>
            </a:r>
            <a:endParaRPr lang="en-US" dirty="0"/>
          </a:p>
        </p:txBody>
      </p:sp>
      <p:pic>
        <p:nvPicPr>
          <p:cNvPr id="19458" name="Picture 2" descr="http://www.empatpilarkebangsaan.web.id/wp-content/uploads/2011/11/pancasil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828800"/>
            <a:ext cx="5867400" cy="40778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78E9-9C08-4756-8C8F-D7A9B71EA3C3}" type="datetime3">
              <a:rPr lang="en-US" smtClean="0"/>
              <a:pPr/>
              <a:t>23 July 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Suhendra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457200"/>
            <a:ext cx="6248400" cy="56388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4000" b="1" dirty="0" smtClean="0"/>
              <a:t>Deal</a:t>
            </a:r>
            <a:endParaRPr lang="en-US" sz="4000" b="1" dirty="0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2971800" y="2590800"/>
          <a:ext cx="3429000" cy="1865742"/>
        </p:xfrm>
        <a:graphic>
          <a:graphicData uri="http://schemas.openxmlformats.org/presentationml/2006/ole">
            <p:oleObj spid="_x0000_s15364" name="Clip" r:id="rId3" imgW="5349600" imgH="2911320" progId="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43113049-190D-408B-BAA5-6486A1FF36A2}" type="datetime3">
              <a:rPr lang="en-US" smtClean="0"/>
              <a:pPr/>
              <a:t>23 July 2013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Suhendra</a:t>
            </a:r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r>
              <a:rPr lang="en-US" sz="2800" b="1" dirty="0" smtClean="0"/>
              <a:t>PENDIDIKAN PANCASILA DAN KEWARGANEGARAAN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 3 SKS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524000"/>
            <a:ext cx="8305800" cy="4724400"/>
          </a:xfrm>
        </p:spPr>
        <p:txBody>
          <a:bodyPr/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         </a:t>
            </a:r>
            <a:r>
              <a:rPr lang="en-US" sz="1600" dirty="0" err="1" smtClean="0"/>
              <a:t>Pancasila</a:t>
            </a:r>
            <a:r>
              <a:rPr lang="en-US" sz="1600" dirty="0" smtClean="0"/>
              <a:t>                                                           </a:t>
            </a:r>
            <a:r>
              <a:rPr lang="en-US" sz="1600" dirty="0" err="1" smtClean="0"/>
              <a:t>Kewarganegaraan</a:t>
            </a:r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err="1" smtClean="0"/>
              <a:t>Maksud</a:t>
            </a:r>
            <a:r>
              <a:rPr lang="en-US" sz="1600" dirty="0"/>
              <a:t>: </a:t>
            </a:r>
          </a:p>
          <a:p>
            <a:r>
              <a:rPr lang="en-US" sz="1600" dirty="0" err="1"/>
              <a:t>Membentuk</a:t>
            </a:r>
            <a:r>
              <a:rPr lang="en-US" sz="1600" dirty="0"/>
              <a:t> </a:t>
            </a:r>
            <a:r>
              <a:rPr lang="en-US" sz="1600" dirty="0" err="1"/>
              <a:t>peserta</a:t>
            </a:r>
            <a:r>
              <a:rPr lang="en-US" sz="1600" dirty="0"/>
              <a:t> </a:t>
            </a:r>
            <a:r>
              <a:rPr lang="en-US" sz="1600" dirty="0" err="1"/>
              <a:t>didik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manusia</a:t>
            </a:r>
            <a:r>
              <a:rPr lang="en-US" sz="1600" dirty="0"/>
              <a:t> yang </a:t>
            </a:r>
            <a:r>
              <a:rPr lang="en-US" sz="1600" b="1" dirty="0" err="1" smtClean="0">
                <a:solidFill>
                  <a:srgbClr val="FF0000"/>
                </a:solidFill>
              </a:rPr>
              <a:t>Meamahami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dan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3300"/>
                </a:solidFill>
              </a:rPr>
              <a:t>memiliki</a:t>
            </a:r>
            <a:r>
              <a:rPr lang="en-US" sz="1600" b="1" dirty="0" smtClean="0">
                <a:solidFill>
                  <a:srgbClr val="FF3300"/>
                </a:solidFill>
              </a:rPr>
              <a:t> </a:t>
            </a:r>
            <a:r>
              <a:rPr lang="en-US" sz="1600" b="1" dirty="0">
                <a:solidFill>
                  <a:srgbClr val="FF3300"/>
                </a:solidFill>
              </a:rPr>
              <a:t>rasa </a:t>
            </a:r>
            <a:r>
              <a:rPr lang="en-US" sz="1600" b="1" dirty="0" err="1">
                <a:solidFill>
                  <a:srgbClr val="FF3300"/>
                </a:solidFill>
              </a:rPr>
              <a:t>kebangsaan</a:t>
            </a:r>
            <a:r>
              <a:rPr lang="en-US" sz="1600" b="1" dirty="0">
                <a:solidFill>
                  <a:srgbClr val="FF3300"/>
                </a:solidFill>
              </a:rPr>
              <a:t> </a:t>
            </a:r>
            <a:r>
              <a:rPr lang="en-US" sz="1600" b="1" dirty="0" err="1">
                <a:solidFill>
                  <a:srgbClr val="FF3300"/>
                </a:solidFill>
              </a:rPr>
              <a:t>dan</a:t>
            </a:r>
            <a:r>
              <a:rPr lang="en-US" sz="1600" b="1" dirty="0">
                <a:solidFill>
                  <a:srgbClr val="FF3300"/>
                </a:solidFill>
              </a:rPr>
              <a:t> </a:t>
            </a:r>
            <a:r>
              <a:rPr lang="en-US" sz="1600" b="1" dirty="0" err="1">
                <a:solidFill>
                  <a:srgbClr val="FF3300"/>
                </a:solidFill>
              </a:rPr>
              <a:t>cinta</a:t>
            </a:r>
            <a:r>
              <a:rPr lang="en-US" sz="1600" b="1" dirty="0">
                <a:solidFill>
                  <a:srgbClr val="FF3300"/>
                </a:solidFill>
              </a:rPr>
              <a:t> </a:t>
            </a:r>
            <a:r>
              <a:rPr lang="en-US" sz="1600" b="1" dirty="0" err="1">
                <a:solidFill>
                  <a:srgbClr val="FF3300"/>
                </a:solidFill>
              </a:rPr>
              <a:t>tanah</a:t>
            </a:r>
            <a:r>
              <a:rPr lang="en-US" sz="1600" b="1" dirty="0">
                <a:solidFill>
                  <a:srgbClr val="FF3300"/>
                </a:solidFill>
              </a:rPr>
              <a:t> air</a:t>
            </a:r>
            <a:endParaRPr lang="en-US" sz="1600" dirty="0"/>
          </a:p>
          <a:p>
            <a:pPr algn="l"/>
            <a:endParaRPr lang="en-US" sz="3600" dirty="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934200" y="5110877"/>
          <a:ext cx="1676400" cy="1747123"/>
        </p:xfrm>
        <a:graphic>
          <a:graphicData uri="http://schemas.openxmlformats.org/presentationml/2006/ole">
            <p:oleObj spid="_x0000_s2052" name="Clip" r:id="rId4" imgW="2309760" imgH="3176280" progId="">
              <p:embed/>
            </p:oleObj>
          </a:graphicData>
        </a:graphic>
      </p:graphicFrame>
      <p:pic>
        <p:nvPicPr>
          <p:cNvPr id="2054" name="Picture 6" descr="http://www.nonstop-online.com/wp-content/uploads/2013/04/pancasil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2111152"/>
            <a:ext cx="3200400" cy="2071628"/>
          </a:xfrm>
          <a:prstGeom prst="rect">
            <a:avLst/>
          </a:prstGeom>
          <a:noFill/>
        </p:spPr>
      </p:pic>
      <p:pic>
        <p:nvPicPr>
          <p:cNvPr id="8" name="Picture 2" descr="C:\Users\HendraRock\Downloads\Slide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57800" y="2057400"/>
            <a:ext cx="2819400" cy="21144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2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2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20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20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Relevansi</a:t>
            </a:r>
            <a:r>
              <a:rPr lang="en-US" dirty="0" smtClean="0"/>
              <a:t> Mata </a:t>
            </a:r>
            <a:r>
              <a:rPr lang="en-US" dirty="0" err="1" smtClean="0"/>
              <a:t>ajaran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err="1" smtClean="0"/>
              <a:t>Krisis</a:t>
            </a:r>
            <a:r>
              <a:rPr lang="en-US" sz="2400" dirty="0" smtClean="0"/>
              <a:t> </a:t>
            </a:r>
            <a:r>
              <a:rPr lang="en-US" sz="2400" dirty="0" err="1" smtClean="0"/>
              <a:t>multidemensi</a:t>
            </a:r>
            <a:endParaRPr lang="en-US" sz="2400" dirty="0" smtClean="0"/>
          </a:p>
          <a:p>
            <a:r>
              <a:rPr lang="en-US" sz="2400" dirty="0" err="1" smtClean="0"/>
              <a:t>Reformasi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Tantangan</a:t>
            </a:r>
            <a:r>
              <a:rPr lang="en-US" sz="2400" dirty="0" smtClean="0"/>
              <a:t> Global</a:t>
            </a:r>
          </a:p>
          <a:p>
            <a:r>
              <a:rPr lang="en-US" sz="2400" dirty="0" err="1" smtClean="0"/>
              <a:t>Perubahan-perubahan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segala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endParaRPr lang="en-US" sz="2400" dirty="0" smtClean="0"/>
          </a:p>
          <a:p>
            <a:r>
              <a:rPr lang="en-US" sz="2400" dirty="0" err="1" smtClean="0"/>
              <a:t>Pengokohan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kebangsaan</a:t>
            </a:r>
            <a:r>
              <a:rPr lang="en-US" sz="2400" dirty="0" smtClean="0"/>
              <a:t> Indonesia</a:t>
            </a:r>
          </a:p>
          <a:p>
            <a:r>
              <a:rPr lang="en-US" sz="2400" dirty="0" err="1" smtClean="0"/>
              <a:t>Tanggungjawab</a:t>
            </a:r>
            <a:r>
              <a:rPr lang="en-US" sz="2400" dirty="0" smtClean="0"/>
              <a:t> </a:t>
            </a:r>
            <a:r>
              <a:rPr lang="en-US" sz="2400" dirty="0" err="1" smtClean="0"/>
              <a:t>generasi</a:t>
            </a:r>
            <a:r>
              <a:rPr lang="en-US" sz="2400" dirty="0" smtClean="0"/>
              <a:t> </a:t>
            </a:r>
            <a:r>
              <a:rPr lang="en-US" sz="2400" dirty="0" err="1" smtClean="0"/>
              <a:t>penerus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CFE06-CA67-4427-80F0-7F39FCBFFBA0}" type="datetime3">
              <a:rPr lang="en-US" smtClean="0"/>
              <a:pPr/>
              <a:t>23 July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Suhendra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10C2-BAA1-4576-8F00-3DAE718AA22A}" type="datetime3">
              <a:rPr lang="en-US" smtClean="0"/>
              <a:pPr/>
              <a:t>23 July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Suhendra</a:t>
            </a:r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KOMPETENSI MINIMAL:</a:t>
            </a:r>
            <a:br>
              <a:rPr lang="en-US" sz="2400" b="1" dirty="0" smtClean="0">
                <a:solidFill>
                  <a:srgbClr val="FF3300"/>
                </a:solidFill>
              </a:rPr>
            </a:br>
            <a:r>
              <a:rPr lang="en-US" sz="2400" b="1" dirty="0" smtClean="0">
                <a:solidFill>
                  <a:srgbClr val="FF3300"/>
                </a:solidFill>
              </a:rPr>
              <a:t>KEMAMPUAN DAN KECAKAPAN MAHASISWA </a:t>
            </a:r>
            <a:r>
              <a:rPr lang="en-US" sz="2400" b="1" dirty="0" err="1" smtClean="0">
                <a:solidFill>
                  <a:srgbClr val="FF3300"/>
                </a:solidFill>
              </a:rPr>
              <a:t>dalam</a:t>
            </a:r>
            <a:r>
              <a:rPr lang="en-US" sz="2400" b="1" dirty="0" smtClean="0">
                <a:solidFill>
                  <a:srgbClr val="FF3300"/>
                </a:solidFill>
              </a:rPr>
              <a:t>:</a:t>
            </a:r>
            <a:endParaRPr lang="en-US" sz="2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err="1" smtClean="0"/>
              <a:t>Penguasaan</a:t>
            </a:r>
            <a:r>
              <a:rPr lang="en-US" sz="2000" dirty="0" smtClean="0"/>
              <a:t>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dirty="0" err="1" smtClean="0"/>
              <a:t>Pancasila</a:t>
            </a:r>
            <a:r>
              <a:rPr lang="en-US" sz="2000" dirty="0" smtClean="0"/>
              <a:t> Dan </a:t>
            </a:r>
            <a:r>
              <a:rPr lang="en-US" sz="2000" dirty="0" err="1" smtClean="0"/>
              <a:t>Kewarganegaraan</a:t>
            </a:r>
            <a:r>
              <a:rPr lang="en-US" sz="2000" dirty="0" smtClean="0"/>
              <a:t>;</a:t>
            </a:r>
          </a:p>
          <a:p>
            <a:r>
              <a:rPr lang="en-US" sz="2000" dirty="0" err="1" smtClean="0"/>
              <a:t>Pengukuhan</a:t>
            </a:r>
            <a:r>
              <a:rPr lang="en-US" sz="2000" dirty="0" smtClean="0"/>
              <a:t> Negara-</a:t>
            </a:r>
            <a:r>
              <a:rPr lang="en-US" sz="2000" dirty="0" err="1" smtClean="0"/>
              <a:t>kebangsaan</a:t>
            </a:r>
            <a:r>
              <a:rPr lang="en-US" sz="2000" dirty="0" smtClean="0"/>
              <a:t> Modern Dan </a:t>
            </a:r>
            <a:r>
              <a:rPr lang="en-US" sz="2000" dirty="0" err="1" smtClean="0"/>
              <a:t>Demokratis</a:t>
            </a:r>
            <a:endParaRPr lang="en-US" sz="2000" dirty="0" smtClean="0"/>
          </a:p>
          <a:p>
            <a:r>
              <a:rPr lang="en-US" sz="2000" dirty="0" err="1" smtClean="0"/>
              <a:t>Mengidentifikasikan</a:t>
            </a:r>
            <a:r>
              <a:rPr lang="en-US" sz="2000" dirty="0" smtClean="0"/>
              <a:t> </a:t>
            </a:r>
            <a:r>
              <a:rPr lang="en-US" sz="2000" dirty="0" err="1" smtClean="0"/>
              <a:t>Isu</a:t>
            </a:r>
            <a:r>
              <a:rPr lang="en-US" sz="2000" dirty="0" smtClean="0"/>
              <a:t> </a:t>
            </a:r>
            <a:r>
              <a:rPr lang="en-US" sz="2000" dirty="0" err="1" smtClean="0"/>
              <a:t>Aktual</a:t>
            </a:r>
            <a:r>
              <a:rPr lang="en-US" sz="2000" dirty="0" smtClean="0"/>
              <a:t>/</a:t>
            </a:r>
            <a:r>
              <a:rPr lang="en-US" sz="2000" dirty="0" err="1" smtClean="0"/>
              <a:t>Kewargaan</a:t>
            </a:r>
            <a:endParaRPr lang="en-US" sz="2000" dirty="0" smtClean="0"/>
          </a:p>
          <a:p>
            <a:r>
              <a:rPr lang="en-US" sz="2000" dirty="0" err="1" smtClean="0"/>
              <a:t>Ketrampilan</a:t>
            </a:r>
            <a:r>
              <a:rPr lang="en-US" sz="2000" dirty="0" smtClean="0"/>
              <a:t> </a:t>
            </a:r>
            <a:r>
              <a:rPr lang="en-US" sz="2000" dirty="0" err="1" smtClean="0"/>
              <a:t>Mengartikulasikan</a:t>
            </a:r>
            <a:r>
              <a:rPr lang="en-US" sz="2000" dirty="0" smtClean="0"/>
              <a:t> </a:t>
            </a:r>
            <a:r>
              <a:rPr lang="en-US" sz="2000" dirty="0" err="1" smtClean="0"/>
              <a:t>Isu</a:t>
            </a:r>
            <a:r>
              <a:rPr lang="en-US" sz="2000" dirty="0" smtClean="0"/>
              <a:t> </a:t>
            </a:r>
            <a:r>
              <a:rPr lang="en-US" sz="2000" dirty="0" err="1" smtClean="0"/>
              <a:t>Aktual</a:t>
            </a:r>
            <a:r>
              <a:rPr lang="en-US" sz="2000" dirty="0" smtClean="0"/>
              <a:t>/ </a:t>
            </a:r>
            <a:r>
              <a:rPr lang="en-US" sz="2000" dirty="0" err="1" smtClean="0"/>
              <a:t>Kewargaan</a:t>
            </a:r>
            <a:endParaRPr lang="en-US" sz="2000" dirty="0" smtClean="0"/>
          </a:p>
          <a:p>
            <a:r>
              <a:rPr lang="en-US" sz="2000" dirty="0" err="1" smtClean="0"/>
              <a:t>Menyampaikan</a:t>
            </a:r>
            <a:r>
              <a:rPr lang="en-US" sz="2000" dirty="0" smtClean="0"/>
              <a:t> </a:t>
            </a:r>
            <a:r>
              <a:rPr lang="en-US" sz="2000" dirty="0" err="1" smtClean="0"/>
              <a:t>pendapat</a:t>
            </a:r>
            <a:endParaRPr lang="en-US" sz="2000" dirty="0" smtClean="0"/>
          </a:p>
          <a:p>
            <a:endParaRPr lang="en-US" dirty="0"/>
          </a:p>
        </p:txBody>
      </p:sp>
      <p:pic>
        <p:nvPicPr>
          <p:cNvPr id="6149" name="Picture 1029" descr="http://th08.deviantart.net/fs71/200H/i/2010/054/a/0/Garuda_Pancasila_by_onmyown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4724400"/>
            <a:ext cx="2695575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581D-740D-41D0-AF80-80CA6C9F2671}" type="datetime3">
              <a:rPr lang="en-US" smtClean="0"/>
              <a:pPr/>
              <a:t>23 July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Suhendra</a:t>
            </a:r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r>
              <a:rPr lang="en-US" sz="3600" b="1" dirty="0"/>
              <a:t>TUJUAN </a:t>
            </a:r>
            <a:r>
              <a:rPr lang="en-US" sz="3600" b="1" dirty="0" smtClean="0"/>
              <a:t>MATA AJARAN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7772400" cy="4572000"/>
          </a:xfrm>
        </p:spPr>
        <p:txBody>
          <a:bodyPr/>
          <a:lstStyle/>
          <a:p>
            <a:r>
              <a:rPr lang="en-US" dirty="0"/>
              <a:t>   </a:t>
            </a:r>
            <a:r>
              <a:rPr lang="en-US" sz="2800" dirty="0" err="1"/>
              <a:t>Menggugah</a:t>
            </a:r>
            <a:r>
              <a:rPr lang="en-US" sz="2800" dirty="0"/>
              <a:t> </a:t>
            </a:r>
            <a:r>
              <a:rPr lang="en-US" sz="2800" dirty="0" err="1"/>
              <a:t>kesadaran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tanggungjawab</a:t>
            </a:r>
            <a:r>
              <a:rPr lang="en-US" sz="2800" dirty="0"/>
              <a:t> (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fasilitasi</a:t>
            </a:r>
            <a:r>
              <a:rPr lang="en-US" sz="2800" dirty="0"/>
              <a:t>  </a:t>
            </a:r>
            <a:r>
              <a:rPr lang="en-US" sz="2800" dirty="0" err="1"/>
              <a:t>dan</a:t>
            </a:r>
            <a:r>
              <a:rPr lang="en-US" sz="2800" dirty="0"/>
              <a:t>/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membekali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kompetensi</a:t>
            </a:r>
            <a:r>
              <a:rPr lang="en-US" sz="2800" dirty="0"/>
              <a:t>: </a:t>
            </a:r>
            <a:r>
              <a:rPr lang="en-US" sz="2800" dirty="0" err="1">
                <a:solidFill>
                  <a:srgbClr val="FF3300"/>
                </a:solidFill>
              </a:rPr>
              <a:t>sebagai</a:t>
            </a:r>
            <a:r>
              <a:rPr lang="en-US" sz="2800" dirty="0">
                <a:solidFill>
                  <a:srgbClr val="FF3300"/>
                </a:solidFill>
              </a:rPr>
              <a:t> </a:t>
            </a:r>
            <a:r>
              <a:rPr lang="en-US" sz="2800" dirty="0" err="1">
                <a:solidFill>
                  <a:srgbClr val="FF3300"/>
                </a:solidFill>
              </a:rPr>
              <a:t>subyek</a:t>
            </a:r>
            <a:r>
              <a:rPr lang="en-US" sz="2800" dirty="0">
                <a:solidFill>
                  <a:srgbClr val="FF3300"/>
                </a:solidFill>
              </a:rPr>
              <a:t> </a:t>
            </a:r>
            <a:r>
              <a:rPr lang="en-US" sz="2800" dirty="0" err="1">
                <a:solidFill>
                  <a:srgbClr val="FF3300"/>
                </a:solidFill>
              </a:rPr>
              <a:t>warganegara</a:t>
            </a:r>
            <a:r>
              <a:rPr lang="en-US" sz="2800" dirty="0"/>
              <a:t> yang </a:t>
            </a:r>
            <a:r>
              <a:rPr lang="en-US" sz="2800" dirty="0" err="1"/>
              <a:t>utuh</a:t>
            </a:r>
            <a:r>
              <a:rPr lang="en-US" sz="2800" dirty="0"/>
              <a:t>; </a:t>
            </a:r>
            <a:r>
              <a:rPr lang="en-US" sz="2800" dirty="0" err="1"/>
              <a:t>cerdas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kritis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rangka</a:t>
            </a:r>
            <a:r>
              <a:rPr lang="en-US" sz="2800" dirty="0"/>
              <a:t> </a:t>
            </a:r>
            <a:r>
              <a:rPr lang="en-US" sz="2800" dirty="0" err="1"/>
              <a:t>pengukuhan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</a:t>
            </a:r>
            <a:r>
              <a:rPr lang="en-US" sz="2800" dirty="0" err="1"/>
              <a:t>kebangsaan</a:t>
            </a:r>
            <a:r>
              <a:rPr lang="en-US" sz="2800" dirty="0"/>
              <a:t> yang:</a:t>
            </a:r>
          </a:p>
          <a:p>
            <a:r>
              <a:rPr lang="en-US" sz="2800" dirty="0"/>
              <a:t>    </a:t>
            </a:r>
            <a:r>
              <a:rPr lang="en-US" sz="2800" dirty="0" smtClean="0"/>
              <a:t>MODERN, DEMOKRATIS; EFEKTIF DAN SEJAHTERA DALAM KONTEKS GLOBALISASI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/>
              <a:t>16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Pancasila</a:t>
            </a:r>
            <a:r>
              <a:rPr lang="en-US" dirty="0"/>
              <a:t> &amp; KWN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604329"/>
            <a:ext cx="8045280" cy="5031888"/>
          </a:xfrm>
          <a:ln/>
        </p:spPr>
        <p:txBody>
          <a:bodyPr/>
          <a:lstStyle/>
          <a:p>
            <a:pPr marL="388806" indent="-293764">
              <a:buClr>
                <a:srgbClr val="FFFFFF"/>
              </a:buClr>
              <a:buFont typeface="Times New Roman" pitchFamily="18" charset="0"/>
              <a:buAutoNum type="arabicPeriod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000" b="1" dirty="0"/>
              <a:t>Introduction (KP, Roadmap, </a:t>
            </a:r>
            <a:r>
              <a:rPr lang="en-US" sz="2000" b="1" dirty="0" err="1"/>
              <a:t>Kelompok</a:t>
            </a:r>
            <a:r>
              <a:rPr lang="en-US" sz="2000" b="1" dirty="0"/>
              <a:t>), </a:t>
            </a:r>
            <a:r>
              <a:rPr lang="en-US" sz="2000" b="1" dirty="0" err="1"/>
              <a:t>Filsafat</a:t>
            </a:r>
            <a:r>
              <a:rPr lang="en-US" sz="2000" b="1" dirty="0"/>
              <a:t> </a:t>
            </a:r>
            <a:r>
              <a:rPr lang="en-US" sz="2000" b="1" dirty="0" err="1"/>
              <a:t>Pancasila</a:t>
            </a:r>
            <a:endParaRPr lang="en-US" sz="2000" b="1" dirty="0"/>
          </a:p>
          <a:p>
            <a:pPr marL="388806" indent="-293764">
              <a:buClr>
                <a:srgbClr val="FFFFFF"/>
              </a:buClr>
              <a:buFont typeface="Times New Roman" pitchFamily="18" charset="0"/>
              <a:buAutoNum type="arabicPeriod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000" b="1" dirty="0" err="1"/>
              <a:t>Ideologi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Sejarah</a:t>
            </a:r>
            <a:r>
              <a:rPr lang="en-US" sz="2000" b="1" dirty="0"/>
              <a:t> </a:t>
            </a:r>
            <a:r>
              <a:rPr lang="en-US" sz="2000" b="1" dirty="0" err="1"/>
              <a:t>Pancasila</a:t>
            </a:r>
            <a:r>
              <a:rPr lang="en-US" sz="2000" b="1" dirty="0"/>
              <a:t> – (</a:t>
            </a:r>
            <a:r>
              <a:rPr lang="en-US" sz="2000" b="1" dirty="0" err="1"/>
              <a:t>Kuliah</a:t>
            </a:r>
            <a:r>
              <a:rPr lang="en-US" sz="2000" b="1" dirty="0"/>
              <a:t> </a:t>
            </a:r>
            <a:r>
              <a:rPr lang="en-US" sz="2000" b="1" dirty="0" err="1"/>
              <a:t>Umum</a:t>
            </a:r>
            <a:r>
              <a:rPr lang="en-US" sz="2000" b="1" dirty="0"/>
              <a:t> </a:t>
            </a:r>
            <a:r>
              <a:rPr lang="en-US" sz="2000" b="1" dirty="0" err="1"/>
              <a:t>Leimena</a:t>
            </a:r>
            <a:r>
              <a:rPr lang="en-US" sz="2000" b="1" dirty="0"/>
              <a:t>) (</a:t>
            </a:r>
            <a:r>
              <a:rPr lang="en-US" sz="2000" b="1" dirty="0" err="1"/>
              <a:t>hari</a:t>
            </a:r>
            <a:r>
              <a:rPr lang="en-US" sz="2000" b="1" dirty="0"/>
              <a:t> </a:t>
            </a:r>
            <a:r>
              <a:rPr lang="en-US" sz="2000" b="1" dirty="0" err="1"/>
              <a:t>Sabtu</a:t>
            </a:r>
            <a:r>
              <a:rPr lang="en-US" sz="2000" b="1" dirty="0"/>
              <a:t>)</a:t>
            </a:r>
          </a:p>
          <a:p>
            <a:pPr marL="388806" indent="-293764">
              <a:buClr>
                <a:srgbClr val="FFFFFF"/>
              </a:buClr>
              <a:buFont typeface="Times New Roman" pitchFamily="18" charset="0"/>
              <a:buAutoNum type="arabicPeriod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000" b="1" dirty="0" err="1"/>
              <a:t>Permasalahan</a:t>
            </a:r>
            <a:r>
              <a:rPr lang="en-US" sz="2000" b="1" dirty="0"/>
              <a:t> </a:t>
            </a:r>
            <a:r>
              <a:rPr lang="en-US" sz="2000" b="1" dirty="0" err="1"/>
              <a:t>Sila</a:t>
            </a:r>
            <a:r>
              <a:rPr lang="en-US" sz="2000" b="1" dirty="0"/>
              <a:t> </a:t>
            </a:r>
            <a:r>
              <a:rPr lang="en-US" sz="2000" b="1" dirty="0" err="1"/>
              <a:t>Pertama</a:t>
            </a:r>
            <a:r>
              <a:rPr lang="en-US" sz="2000" b="1" dirty="0"/>
              <a:t>, </a:t>
            </a:r>
            <a:r>
              <a:rPr lang="en-US" sz="2000" b="1" dirty="0" err="1"/>
              <a:t>Presentasi</a:t>
            </a:r>
            <a:r>
              <a:rPr lang="en-US" sz="2000" b="1" dirty="0"/>
              <a:t> Tim </a:t>
            </a:r>
            <a:r>
              <a:rPr lang="en-US" sz="2000" b="1" dirty="0" err="1"/>
              <a:t>Mahasiswa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diskusi</a:t>
            </a:r>
            <a:r>
              <a:rPr lang="en-US" sz="2000" b="1" dirty="0"/>
              <a:t>.</a:t>
            </a:r>
          </a:p>
          <a:p>
            <a:pPr marL="388806" indent="-293764">
              <a:buClr>
                <a:srgbClr val="FFFFFF"/>
              </a:buClr>
              <a:buFont typeface="Times New Roman" pitchFamily="18" charset="0"/>
              <a:buAutoNum type="arabicPeriod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000" b="1" dirty="0" err="1"/>
              <a:t>Permasalahan</a:t>
            </a:r>
            <a:r>
              <a:rPr lang="en-US" sz="2000" b="1" dirty="0"/>
              <a:t> </a:t>
            </a:r>
            <a:r>
              <a:rPr lang="en-US" sz="2000" b="1" dirty="0" err="1"/>
              <a:t>Sila</a:t>
            </a:r>
            <a:r>
              <a:rPr lang="en-US" sz="2000" b="1" dirty="0"/>
              <a:t> </a:t>
            </a:r>
            <a:r>
              <a:rPr lang="en-US" sz="2000" b="1" dirty="0" err="1"/>
              <a:t>Kedua</a:t>
            </a:r>
            <a:r>
              <a:rPr lang="en-US" sz="2000" b="1" dirty="0"/>
              <a:t>, </a:t>
            </a:r>
            <a:r>
              <a:rPr lang="en-US" sz="2000" b="1" dirty="0" err="1"/>
              <a:t>Presentasi</a:t>
            </a:r>
            <a:r>
              <a:rPr lang="en-US" sz="2000" b="1" dirty="0"/>
              <a:t> Tim </a:t>
            </a:r>
            <a:r>
              <a:rPr lang="en-US" sz="2000" b="1" dirty="0" err="1"/>
              <a:t>Mahasiswa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diskusi</a:t>
            </a:r>
            <a:r>
              <a:rPr lang="en-US" sz="2000" b="1" dirty="0"/>
              <a:t>.</a:t>
            </a:r>
          </a:p>
          <a:p>
            <a:pPr marL="388806" indent="-293764">
              <a:buClr>
                <a:srgbClr val="FFFFFF"/>
              </a:buClr>
              <a:buFont typeface="Times New Roman" pitchFamily="18" charset="0"/>
              <a:buAutoNum type="arabicPeriod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000" b="1" dirty="0" err="1"/>
              <a:t>Permasalahan</a:t>
            </a:r>
            <a:r>
              <a:rPr lang="en-US" sz="2000" b="1" dirty="0"/>
              <a:t> </a:t>
            </a:r>
            <a:r>
              <a:rPr lang="en-US" sz="2000" b="1" dirty="0" err="1"/>
              <a:t>Sila</a:t>
            </a:r>
            <a:r>
              <a:rPr lang="en-US" sz="2000" b="1" dirty="0"/>
              <a:t> </a:t>
            </a:r>
            <a:r>
              <a:rPr lang="en-US" sz="2000" b="1" dirty="0" err="1"/>
              <a:t>Ketiga</a:t>
            </a:r>
            <a:r>
              <a:rPr lang="en-US" sz="2000" b="1" dirty="0"/>
              <a:t>, </a:t>
            </a:r>
            <a:r>
              <a:rPr lang="en-US" sz="2000" b="1" dirty="0" err="1"/>
              <a:t>Presentasi</a:t>
            </a:r>
            <a:r>
              <a:rPr lang="en-US" sz="2000" b="1" dirty="0"/>
              <a:t> Tim </a:t>
            </a:r>
            <a:r>
              <a:rPr lang="en-US" sz="2000" b="1" dirty="0" err="1"/>
              <a:t>Mahasiswa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diskusi</a:t>
            </a:r>
            <a:r>
              <a:rPr lang="en-US" sz="2000" b="1" dirty="0"/>
              <a:t>.</a:t>
            </a:r>
          </a:p>
          <a:p>
            <a:pPr marL="388806" indent="-293764">
              <a:buClr>
                <a:srgbClr val="FFFFFF"/>
              </a:buClr>
              <a:buFont typeface="Times New Roman" pitchFamily="18" charset="0"/>
              <a:buAutoNum type="arabicPeriod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000" b="1" dirty="0" err="1"/>
              <a:t>Permasalahan</a:t>
            </a:r>
            <a:r>
              <a:rPr lang="en-US" sz="2000" b="1" dirty="0"/>
              <a:t> </a:t>
            </a:r>
            <a:r>
              <a:rPr lang="en-US" sz="2000" b="1" dirty="0" err="1"/>
              <a:t>Sila</a:t>
            </a:r>
            <a:r>
              <a:rPr lang="en-US" sz="2000" b="1" dirty="0"/>
              <a:t> </a:t>
            </a:r>
            <a:r>
              <a:rPr lang="en-US" sz="2000" b="1" dirty="0" err="1"/>
              <a:t>Keempat</a:t>
            </a:r>
            <a:r>
              <a:rPr lang="en-US" sz="2000" b="1" dirty="0"/>
              <a:t>, </a:t>
            </a:r>
            <a:r>
              <a:rPr lang="en-US" sz="2000" b="1" dirty="0" err="1"/>
              <a:t>Presentasi</a:t>
            </a:r>
            <a:r>
              <a:rPr lang="en-US" sz="2000" b="1" dirty="0"/>
              <a:t> Tim </a:t>
            </a:r>
            <a:r>
              <a:rPr lang="en-US" sz="2000" b="1" dirty="0" err="1"/>
              <a:t>Mahasiswa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diskusi</a:t>
            </a:r>
            <a:r>
              <a:rPr lang="en-US" sz="2000" b="1" dirty="0"/>
              <a:t>.</a:t>
            </a:r>
          </a:p>
          <a:p>
            <a:pPr marL="388806" indent="-293764">
              <a:buClr>
                <a:srgbClr val="FFFFFF"/>
              </a:buClr>
              <a:buFont typeface="Times New Roman" pitchFamily="18" charset="0"/>
              <a:buAutoNum type="arabicPeriod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000" b="1" dirty="0" err="1"/>
              <a:t>Permasalah</a:t>
            </a:r>
            <a:r>
              <a:rPr lang="en-US" sz="2000" b="1" dirty="0"/>
              <a:t> </a:t>
            </a:r>
            <a:r>
              <a:rPr lang="en-US" sz="2000" b="1" dirty="0" err="1"/>
              <a:t>Sila</a:t>
            </a:r>
            <a:r>
              <a:rPr lang="en-US" sz="2000" b="1" dirty="0"/>
              <a:t> </a:t>
            </a:r>
            <a:r>
              <a:rPr lang="en-US" sz="2000" b="1" dirty="0" err="1"/>
              <a:t>Kelima</a:t>
            </a:r>
            <a:r>
              <a:rPr lang="en-US" sz="2000" b="1" dirty="0"/>
              <a:t>, </a:t>
            </a:r>
            <a:r>
              <a:rPr lang="en-US" sz="2000" b="1" dirty="0" err="1"/>
              <a:t>Presentasi</a:t>
            </a:r>
            <a:r>
              <a:rPr lang="en-US" sz="2000" b="1" dirty="0"/>
              <a:t> Tim </a:t>
            </a:r>
            <a:r>
              <a:rPr lang="en-US" sz="2000" b="1" dirty="0" err="1"/>
              <a:t>Mahasiswa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diskusi</a:t>
            </a:r>
            <a:r>
              <a:rPr lang="en-US" sz="2000" b="1" dirty="0"/>
              <a:t>.</a:t>
            </a:r>
          </a:p>
          <a:p>
            <a:pPr marL="388806" indent="-293764">
              <a:buClr>
                <a:srgbClr val="FFFFFF"/>
              </a:buClr>
              <a:buFont typeface="Times New Roman" pitchFamily="18" charset="0"/>
              <a:buAutoNum type="arabicPeriod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000" b="1" dirty="0">
                <a:solidFill>
                  <a:srgbClr val="FF0000"/>
                </a:solidFill>
              </a:rPr>
              <a:t>UTS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BB8F-6DE8-4A3C-9665-DE9F4E3CB564}" type="datetime3">
              <a:rPr lang="en-US" smtClean="0"/>
              <a:pPr/>
              <a:t>23 July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Suhendra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/>
              <a:t>16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Pancasila</a:t>
            </a:r>
            <a:r>
              <a:rPr lang="en-US" dirty="0"/>
              <a:t> &amp; KWN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604328"/>
            <a:ext cx="8045280" cy="4367979"/>
          </a:xfrm>
          <a:ln/>
        </p:spPr>
        <p:txBody>
          <a:bodyPr/>
          <a:lstStyle/>
          <a:p>
            <a:pPr marL="388806" indent="-293764">
              <a:buClr>
                <a:srgbClr val="FFFFFF"/>
              </a:buClr>
              <a:buFont typeface="Times New Roman" pitchFamily="18" charset="0"/>
              <a:buAutoNum type="arabicPeriod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200" b="1" dirty="0" err="1"/>
              <a:t>Demokrasi</a:t>
            </a:r>
            <a:r>
              <a:rPr lang="en-US" sz="2200" b="1" dirty="0"/>
              <a:t> </a:t>
            </a:r>
            <a:r>
              <a:rPr lang="en-US" sz="2200" b="1" dirty="0" err="1"/>
              <a:t>Politik</a:t>
            </a:r>
            <a:endParaRPr lang="en-US" sz="2200" b="1" dirty="0"/>
          </a:p>
          <a:p>
            <a:pPr marL="388806" indent="-293764">
              <a:buClr>
                <a:srgbClr val="FFFFFF"/>
              </a:buClr>
              <a:buFont typeface="Times New Roman" pitchFamily="18" charset="0"/>
              <a:buAutoNum type="arabicPeriod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200" b="1" dirty="0" err="1"/>
              <a:t>Demokrasi</a:t>
            </a:r>
            <a:r>
              <a:rPr lang="en-US" sz="2200" b="1" dirty="0"/>
              <a:t> </a:t>
            </a:r>
            <a:r>
              <a:rPr lang="en-US" sz="2200" b="1" dirty="0" err="1"/>
              <a:t>Ekonomi</a:t>
            </a:r>
            <a:endParaRPr lang="en-US" sz="2200" b="1" dirty="0"/>
          </a:p>
          <a:p>
            <a:pPr marL="388806" indent="-293764">
              <a:buClr>
                <a:srgbClr val="FFFFFF"/>
              </a:buClr>
              <a:buFont typeface="Times New Roman" pitchFamily="18" charset="0"/>
              <a:buAutoNum type="arabicPeriod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200" b="1" dirty="0" err="1"/>
              <a:t>Globalisasi</a:t>
            </a:r>
            <a:r>
              <a:rPr lang="en-US" sz="2200" b="1" dirty="0"/>
              <a:t> &amp; </a:t>
            </a:r>
            <a:r>
              <a:rPr lang="en-US" sz="2200" b="1" dirty="0" err="1"/>
              <a:t>Otonomi</a:t>
            </a:r>
            <a:r>
              <a:rPr lang="en-US" sz="2200" b="1" dirty="0"/>
              <a:t> Daerah</a:t>
            </a:r>
          </a:p>
          <a:p>
            <a:pPr marL="388806" indent="-293764">
              <a:buClr>
                <a:srgbClr val="FFFFFF"/>
              </a:buClr>
              <a:buFont typeface="Times New Roman" pitchFamily="18" charset="0"/>
              <a:buAutoNum type="arabicPeriod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200" b="1" dirty="0" err="1"/>
              <a:t>Geopolitik</a:t>
            </a:r>
            <a:r>
              <a:rPr lang="en-US" sz="2200" b="1" dirty="0"/>
              <a:t> &amp; </a:t>
            </a:r>
            <a:r>
              <a:rPr lang="en-US" sz="2200" b="1" dirty="0" err="1"/>
              <a:t>Wawasan</a:t>
            </a:r>
            <a:r>
              <a:rPr lang="en-US" sz="2200" b="1" dirty="0"/>
              <a:t> Nusantara</a:t>
            </a:r>
          </a:p>
          <a:p>
            <a:pPr marL="388806" indent="-293764">
              <a:buClr>
                <a:srgbClr val="FFFFFF"/>
              </a:buClr>
              <a:buFont typeface="Times New Roman" pitchFamily="18" charset="0"/>
              <a:buAutoNum type="arabicPeriod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200" b="1" dirty="0" err="1"/>
              <a:t>Geostrategi</a:t>
            </a:r>
            <a:r>
              <a:rPr lang="en-US" sz="2200" b="1" dirty="0"/>
              <a:t> &amp; </a:t>
            </a:r>
            <a:r>
              <a:rPr lang="en-US" sz="2200" b="1" dirty="0" err="1"/>
              <a:t>Ketahanan</a:t>
            </a:r>
            <a:r>
              <a:rPr lang="en-US" sz="2200" b="1" dirty="0"/>
              <a:t> </a:t>
            </a:r>
            <a:r>
              <a:rPr lang="en-US" sz="2200" b="1" dirty="0" err="1"/>
              <a:t>Nasional</a:t>
            </a:r>
            <a:r>
              <a:rPr lang="en-US" sz="2200" b="1" dirty="0"/>
              <a:t> </a:t>
            </a:r>
          </a:p>
          <a:p>
            <a:pPr marL="388806" indent="-293764">
              <a:buClr>
                <a:srgbClr val="FFFFFF"/>
              </a:buClr>
              <a:buFont typeface="Times New Roman" pitchFamily="18" charset="0"/>
              <a:buAutoNum type="arabicPeriod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200" b="1" dirty="0"/>
              <a:t>HAM</a:t>
            </a:r>
          </a:p>
          <a:p>
            <a:pPr marL="388806" indent="-293764">
              <a:buClr>
                <a:srgbClr val="FFFFFF"/>
              </a:buClr>
              <a:buFont typeface="Times New Roman" pitchFamily="18" charset="0"/>
              <a:buAutoNum type="arabicPeriod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200" b="1" dirty="0" err="1"/>
              <a:t>Pendidikan</a:t>
            </a:r>
            <a:r>
              <a:rPr lang="en-US" sz="2200" b="1" dirty="0"/>
              <a:t> </a:t>
            </a:r>
            <a:r>
              <a:rPr lang="en-US" sz="2200" b="1" dirty="0" err="1"/>
              <a:t>AntiKorupsi</a:t>
            </a:r>
            <a:r>
              <a:rPr lang="en-US" sz="2200" b="1" dirty="0"/>
              <a:t> (</a:t>
            </a:r>
            <a:r>
              <a:rPr lang="en-US" sz="2200" b="1" dirty="0" err="1"/>
              <a:t>Kuliah</a:t>
            </a:r>
            <a:r>
              <a:rPr lang="en-US" sz="2200" b="1" dirty="0"/>
              <a:t> </a:t>
            </a:r>
            <a:r>
              <a:rPr lang="en-US" sz="2200" b="1" dirty="0" err="1"/>
              <a:t>Umum</a:t>
            </a:r>
            <a:r>
              <a:rPr lang="en-US" sz="2200" b="1" dirty="0"/>
              <a:t> </a:t>
            </a:r>
            <a:r>
              <a:rPr lang="en-US" sz="2200" b="1" dirty="0" err="1"/>
              <a:t>hari</a:t>
            </a:r>
            <a:r>
              <a:rPr lang="en-US" sz="2200" b="1" dirty="0"/>
              <a:t> </a:t>
            </a:r>
            <a:r>
              <a:rPr lang="en-US" sz="2200" b="1" dirty="0" err="1"/>
              <a:t>Sabtu</a:t>
            </a:r>
            <a:r>
              <a:rPr lang="en-US" sz="2200" b="1" dirty="0"/>
              <a:t>) </a:t>
            </a:r>
          </a:p>
          <a:p>
            <a:pPr marL="388806" indent="-293764">
              <a:buClr>
                <a:srgbClr val="FFFFFF"/>
              </a:buClr>
              <a:buFont typeface="Times New Roman" pitchFamily="18" charset="0"/>
              <a:buAutoNum type="arabicPeriod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200" b="1" dirty="0" smtClean="0">
                <a:solidFill>
                  <a:srgbClr val="FF0000"/>
                </a:solidFill>
              </a:rPr>
              <a:t>UAS</a:t>
            </a:r>
            <a:endParaRPr lang="en-US" sz="2200" b="1" dirty="0">
              <a:solidFill>
                <a:srgbClr val="FF0000"/>
              </a:solidFill>
            </a:endParaRPr>
          </a:p>
          <a:p>
            <a:pPr marL="388806" indent="-293764">
              <a:buNone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7109-EB96-4DF6-BAC6-58B99AC23EAA}" type="datetime3">
              <a:rPr lang="en-US" smtClean="0"/>
              <a:pPr/>
              <a:t>23 July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Suhendra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Penunjang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AA12-DAED-4924-86FD-252B722BDDF5}" type="datetime3">
              <a:rPr lang="en-US" smtClean="0"/>
              <a:pPr/>
              <a:t>23 July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Suhendra</a:t>
            </a:r>
            <a:endParaRPr lang="en-US"/>
          </a:p>
        </p:txBody>
      </p:sp>
      <p:pic>
        <p:nvPicPr>
          <p:cNvPr id="27653" name="Picture 5" descr="C:\Users\HendraRock\Downloads\Pendidikan+Kewarganegaraan+2010_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828800"/>
            <a:ext cx="1752600" cy="2463445"/>
          </a:xfrm>
          <a:prstGeom prst="rect">
            <a:avLst/>
          </a:prstGeom>
          <a:noFill/>
        </p:spPr>
      </p:pic>
      <p:pic>
        <p:nvPicPr>
          <p:cNvPr id="27654" name="Picture 6" descr="C:\Users\HendraRock\Downloads\Pendidikan Kewarganegara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1828800"/>
            <a:ext cx="1661265" cy="2576512"/>
          </a:xfrm>
          <a:prstGeom prst="rect">
            <a:avLst/>
          </a:prstGeom>
          <a:noFill/>
        </p:spPr>
      </p:pic>
      <p:pic>
        <p:nvPicPr>
          <p:cNvPr id="27655" name="Picture 7" descr="C:\Users\HendraRock\Downloads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1828800"/>
            <a:ext cx="2590800" cy="25908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838200" y="45720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Kaelan.2010.Pendidikan </a:t>
            </a:r>
            <a:r>
              <a:rPr lang="en-US" sz="1600" dirty="0" err="1" smtClean="0"/>
              <a:t>Pancasila</a:t>
            </a:r>
            <a:r>
              <a:rPr lang="en-US" sz="1600" dirty="0" smtClean="0"/>
              <a:t>. Yogyakarta : </a:t>
            </a:r>
            <a:r>
              <a:rPr lang="en-US" sz="1600" dirty="0" err="1" smtClean="0"/>
              <a:t>Paradigma</a:t>
            </a: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err="1" smtClean="0"/>
              <a:t>Suprijadi</a:t>
            </a:r>
            <a:r>
              <a:rPr lang="en-US" sz="1600" dirty="0" smtClean="0"/>
              <a:t> </a:t>
            </a:r>
            <a:r>
              <a:rPr lang="en-US" sz="1600" dirty="0" err="1" smtClean="0"/>
              <a:t>bambang</a:t>
            </a:r>
            <a:r>
              <a:rPr lang="en-US" sz="1600" dirty="0" smtClean="0"/>
              <a:t>, </a:t>
            </a:r>
            <a:r>
              <a:rPr lang="en-US" sz="1600" dirty="0" err="1" smtClean="0"/>
              <a:t>Djuroto</a:t>
            </a:r>
            <a:r>
              <a:rPr lang="en-US" sz="1600" dirty="0" smtClean="0"/>
              <a:t> </a:t>
            </a:r>
            <a:r>
              <a:rPr lang="en-US" sz="1600" dirty="0" err="1" smtClean="0"/>
              <a:t>Totok</a:t>
            </a:r>
            <a:r>
              <a:rPr lang="en-US" sz="1600" dirty="0" smtClean="0"/>
              <a:t>. 2006. </a:t>
            </a:r>
            <a:r>
              <a:rPr lang="en-US" sz="1600" dirty="0" err="1" smtClean="0"/>
              <a:t>Pendidikan</a:t>
            </a:r>
            <a:r>
              <a:rPr lang="en-US" sz="1600" dirty="0" smtClean="0"/>
              <a:t> </a:t>
            </a:r>
            <a:r>
              <a:rPr lang="en-US" sz="1600" dirty="0" err="1" smtClean="0"/>
              <a:t>Pancasila</a:t>
            </a:r>
            <a:r>
              <a:rPr lang="en-US" sz="1600" dirty="0" smtClean="0"/>
              <a:t>. Surabaya UWKS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err="1" smtClean="0"/>
              <a:t>Mansyur</a:t>
            </a:r>
            <a:r>
              <a:rPr lang="en-US" sz="1600" dirty="0" smtClean="0"/>
              <a:t> </a:t>
            </a:r>
            <a:r>
              <a:rPr lang="en-US" sz="1600" dirty="0" err="1" smtClean="0"/>
              <a:t>Hamdan</a:t>
            </a:r>
            <a:r>
              <a:rPr lang="en-US" sz="1600" dirty="0" smtClean="0"/>
              <a:t>…(et.al). 2001. </a:t>
            </a:r>
            <a:r>
              <a:rPr lang="en-US" sz="1600" dirty="0" err="1" smtClean="0"/>
              <a:t>Pendidikan</a:t>
            </a:r>
            <a:r>
              <a:rPr lang="en-US" sz="1600" dirty="0" smtClean="0"/>
              <a:t> </a:t>
            </a:r>
            <a:r>
              <a:rPr lang="en-US" sz="1600" dirty="0" err="1" smtClean="0"/>
              <a:t>Kewarganegaraan</a:t>
            </a:r>
            <a:r>
              <a:rPr lang="en-US" sz="1600" dirty="0" smtClean="0"/>
              <a:t>. Jakarta : </a:t>
            </a:r>
            <a:r>
              <a:rPr lang="en-US" sz="1600" dirty="0" err="1" smtClean="0"/>
              <a:t>Gramedia</a:t>
            </a:r>
            <a:r>
              <a:rPr lang="en-US" sz="1600" dirty="0" smtClean="0"/>
              <a:t> </a:t>
            </a:r>
            <a:r>
              <a:rPr lang="en-US" sz="1600" dirty="0" err="1" smtClean="0"/>
              <a:t>Pustaka</a:t>
            </a:r>
            <a:r>
              <a:rPr lang="en-US" sz="1600" dirty="0" smtClean="0"/>
              <a:t> </a:t>
            </a:r>
            <a:r>
              <a:rPr lang="en-US" sz="1600" dirty="0" err="1" smtClean="0"/>
              <a:t>Utama</a:t>
            </a: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err="1" smtClean="0"/>
              <a:t>Kaelan</a:t>
            </a:r>
            <a:r>
              <a:rPr lang="en-US" sz="1600" dirty="0" smtClean="0"/>
              <a:t>  2002. </a:t>
            </a:r>
            <a:r>
              <a:rPr lang="en-US" sz="1600" dirty="0" err="1" smtClean="0"/>
              <a:t>Pendidikan</a:t>
            </a:r>
            <a:r>
              <a:rPr lang="en-US" sz="1600" dirty="0" smtClean="0"/>
              <a:t> </a:t>
            </a:r>
            <a:r>
              <a:rPr lang="en-US" sz="1600" dirty="0" err="1" smtClean="0"/>
              <a:t>Kewarganegaraan</a:t>
            </a:r>
            <a:r>
              <a:rPr lang="en-US" sz="1600" dirty="0" smtClean="0"/>
              <a:t>. </a:t>
            </a:r>
            <a:r>
              <a:rPr lang="en-US" sz="1600" dirty="0" smtClean="0"/>
              <a:t>Yogyakarta : </a:t>
            </a:r>
            <a:r>
              <a:rPr lang="en-US" sz="1600" dirty="0" err="1" smtClean="0"/>
              <a:t>Paradigma</a:t>
            </a: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err="1" smtClean="0"/>
              <a:t>Srijanti</a:t>
            </a:r>
            <a:r>
              <a:rPr lang="en-US" sz="1600" dirty="0" smtClean="0"/>
              <a:t> … (et.al). 2009. </a:t>
            </a:r>
            <a:r>
              <a:rPr lang="en-US" sz="1600" dirty="0" err="1" smtClean="0"/>
              <a:t>Pendidikan</a:t>
            </a:r>
            <a:r>
              <a:rPr lang="en-US" sz="1600" dirty="0" smtClean="0"/>
              <a:t> </a:t>
            </a:r>
            <a:r>
              <a:rPr lang="en-US" sz="1600" dirty="0" err="1" smtClean="0"/>
              <a:t>Kewarganegaraan</a:t>
            </a:r>
            <a:r>
              <a:rPr lang="en-US" sz="1600" dirty="0" smtClean="0"/>
              <a:t>, Jakarta : </a:t>
            </a:r>
            <a:r>
              <a:rPr lang="en-US" sz="1600" dirty="0" err="1" smtClean="0"/>
              <a:t>Graha</a:t>
            </a:r>
            <a:r>
              <a:rPr lang="en-US" sz="1600" dirty="0" smtClean="0"/>
              <a:t> </a:t>
            </a:r>
            <a:r>
              <a:rPr lang="en-US" sz="1600" dirty="0" err="1" smtClean="0"/>
              <a:t>Ilmu</a:t>
            </a:r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 err="1"/>
              <a:t>Tugas</a:t>
            </a:r>
            <a:r>
              <a:rPr lang="en-US" dirty="0"/>
              <a:t> &amp; </a:t>
            </a:r>
            <a:r>
              <a:rPr lang="en-US" dirty="0" err="1"/>
              <a:t>Prosentasi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Mahasiswa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0" y="1604329"/>
            <a:ext cx="8045280" cy="5047730"/>
          </a:xfrm>
          <a:ln/>
        </p:spPr>
        <p:txBody>
          <a:bodyPr/>
          <a:lstStyle/>
          <a:p>
            <a:pPr marL="388806" indent="-293764">
              <a:buClr>
                <a:srgbClr val="FFFFFF"/>
              </a:buClr>
              <a:buSzPct val="45000"/>
              <a:buFont typeface="StarSymbol" charset="0"/>
              <a:buChar char="●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000" dirty="0" err="1"/>
              <a:t>Tugas</a:t>
            </a:r>
            <a:r>
              <a:rPr lang="en-US" sz="2000" dirty="0"/>
              <a:t> </a:t>
            </a:r>
            <a:r>
              <a:rPr lang="en-US" sz="2000" dirty="0" err="1"/>
              <a:t>Presentasi</a:t>
            </a:r>
            <a:r>
              <a:rPr lang="en-US" sz="2000" dirty="0"/>
              <a:t> </a:t>
            </a:r>
            <a:r>
              <a:rPr lang="en-US" sz="2000" dirty="0" err="1"/>
              <a:t>Pancasila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tim</a:t>
            </a:r>
            <a:r>
              <a:rPr lang="en-US" sz="2000" dirty="0"/>
              <a:t> </a:t>
            </a:r>
            <a:r>
              <a:rPr lang="en-US" sz="2000" dirty="0" err="1"/>
              <a:t>kelompok</a:t>
            </a:r>
            <a:r>
              <a:rPr lang="en-US" sz="2000" dirty="0"/>
              <a:t> </a:t>
            </a: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en-US" sz="2000" dirty="0" err="1"/>
              <a:t>membahas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sila</a:t>
            </a:r>
            <a:r>
              <a:rPr lang="en-US" sz="2000" dirty="0"/>
              <a:t> </a:t>
            </a:r>
            <a:r>
              <a:rPr lang="en-US" sz="2000" dirty="0" err="1"/>
              <a:t>Pancasila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kasus</a:t>
            </a:r>
            <a:r>
              <a:rPr lang="en-US" sz="2000" dirty="0"/>
              <a:t>/ problem </a:t>
            </a:r>
            <a:r>
              <a:rPr lang="en-US" sz="2000" dirty="0" err="1"/>
              <a:t>riil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Indonesia (SAA1 – 20%), </a:t>
            </a:r>
            <a:r>
              <a:rPr lang="en-US" sz="2000" dirty="0" err="1"/>
              <a:t>maksimum</a:t>
            </a:r>
            <a:r>
              <a:rPr lang="en-US" sz="2000" dirty="0"/>
              <a:t> 5 </a:t>
            </a:r>
            <a:r>
              <a:rPr lang="en-US" sz="2000" dirty="0" err="1"/>
              <a:t>orang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tim</a:t>
            </a:r>
            <a:r>
              <a:rPr lang="en-US" sz="2000" dirty="0"/>
              <a:t>. </a:t>
            </a:r>
            <a:r>
              <a:rPr lang="en-US" sz="2000" dirty="0" err="1"/>
              <a:t>Kelompok</a:t>
            </a:r>
            <a:r>
              <a:rPr lang="en-US" sz="2000" dirty="0"/>
              <a:t> </a:t>
            </a:r>
            <a:r>
              <a:rPr lang="en-US" sz="2000" dirty="0" err="1"/>
              <a:t>dibentuk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minggu</a:t>
            </a:r>
            <a:r>
              <a:rPr lang="en-US" sz="2000" dirty="0"/>
              <a:t> </a:t>
            </a:r>
            <a:r>
              <a:rPr lang="en-US" sz="2000" dirty="0" err="1"/>
              <a:t>pertama</a:t>
            </a:r>
            <a:r>
              <a:rPr lang="en-US" sz="2000" dirty="0"/>
              <a:t>, </a:t>
            </a:r>
            <a:r>
              <a:rPr lang="en-US" sz="2000" dirty="0" err="1"/>
              <a:t>pembagian</a:t>
            </a:r>
            <a:r>
              <a:rPr lang="en-US" sz="2000" dirty="0"/>
              <a:t> </a:t>
            </a:r>
            <a:r>
              <a:rPr lang="en-US" sz="2000" dirty="0" err="1"/>
              <a:t>diskusi</a:t>
            </a:r>
            <a:r>
              <a:rPr lang="en-US" sz="2000" dirty="0"/>
              <a:t> </a:t>
            </a:r>
            <a:r>
              <a:rPr lang="en-US" sz="2000" dirty="0" err="1"/>
              <a:t>sila</a:t>
            </a:r>
            <a:r>
              <a:rPr lang="en-US" sz="2000" dirty="0"/>
              <a:t> </a:t>
            </a:r>
            <a:r>
              <a:rPr lang="en-US" sz="2000" dirty="0" err="1"/>
              <a:t>keberapa</a:t>
            </a:r>
            <a:r>
              <a:rPr lang="en-US" sz="2000" dirty="0"/>
              <a:t>.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sila</a:t>
            </a:r>
            <a:r>
              <a:rPr lang="en-US" sz="2000" dirty="0"/>
              <a:t> </a:t>
            </a:r>
            <a:r>
              <a:rPr lang="en-US" sz="2000" dirty="0" err="1"/>
              <a:t>kurang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dibahas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kelompok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dosen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pengantar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rangkuman</a:t>
            </a:r>
            <a:r>
              <a:rPr lang="en-US" sz="2000" dirty="0" smtClean="0"/>
              <a:t>.</a:t>
            </a:r>
          </a:p>
          <a:p>
            <a:pPr marL="388806" indent="-293764">
              <a:buClr>
                <a:srgbClr val="FFFFFF"/>
              </a:buClr>
              <a:buSzPct val="45000"/>
              <a:buFont typeface="StarSymbol" charset="0"/>
              <a:buChar char="●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endParaRPr lang="en-US" sz="2000" dirty="0"/>
          </a:p>
          <a:p>
            <a:pPr marL="388806" indent="-293764">
              <a:buClr>
                <a:srgbClr val="FFFFFF"/>
              </a:buClr>
              <a:buSzPct val="45000"/>
              <a:buFont typeface="StarSymbol" charset="0"/>
              <a:buChar char="●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000" dirty="0" err="1" smtClean="0"/>
              <a:t>Tugas</a:t>
            </a:r>
            <a:r>
              <a:rPr lang="en-US" sz="2000" dirty="0" smtClean="0"/>
              <a:t> Paper </a:t>
            </a:r>
            <a:r>
              <a:rPr lang="en-US" sz="2000" dirty="0" err="1" smtClean="0"/>
              <a:t>Kewarganegaraan</a:t>
            </a:r>
            <a:r>
              <a:rPr lang="en-US" sz="2000" dirty="0" smtClean="0"/>
              <a:t> </a:t>
            </a:r>
            <a:r>
              <a:rPr lang="en-US" sz="2000" dirty="0" err="1" smtClean="0"/>
              <a:t>maksimum</a:t>
            </a:r>
            <a:r>
              <a:rPr lang="en-US" sz="2000" dirty="0" smtClean="0"/>
              <a:t> 2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tugas</a:t>
            </a:r>
            <a:r>
              <a:rPr lang="en-US" sz="2000" dirty="0" smtClean="0"/>
              <a:t> SAA2,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minimum 8 – 12 </a:t>
            </a:r>
            <a:r>
              <a:rPr lang="en-US" sz="2000" dirty="0" err="1" smtClean="0"/>
              <a:t>halaman</a:t>
            </a:r>
            <a:r>
              <a:rPr lang="en-US" sz="2000" dirty="0" smtClean="0"/>
              <a:t>. (SAA2 – 20%). </a:t>
            </a:r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r>
              <a:rPr lang="en-US" sz="2000" dirty="0" err="1" smtClean="0"/>
              <a:t>terbaik</a:t>
            </a:r>
            <a:r>
              <a:rPr lang="en-US" sz="2000" dirty="0" smtClean="0"/>
              <a:t> BISA </a:t>
            </a:r>
            <a:r>
              <a:rPr lang="en-US" sz="2000" dirty="0" err="1" smtClean="0"/>
              <a:t>dibukukan</a:t>
            </a:r>
            <a:endParaRPr lang="en-US" sz="2000" dirty="0" smtClean="0"/>
          </a:p>
          <a:p>
            <a:pPr marL="388806" indent="-293764">
              <a:buClr>
                <a:srgbClr val="FFFFFF"/>
              </a:buClr>
              <a:buSzPct val="45000"/>
              <a:buFont typeface="StarSymbol" charset="0"/>
              <a:buChar char="●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000" dirty="0" err="1" smtClean="0"/>
              <a:t>Tugas</a:t>
            </a:r>
            <a:r>
              <a:rPr lang="en-US" sz="2000" dirty="0" smtClean="0"/>
              <a:t> </a:t>
            </a:r>
            <a:r>
              <a:rPr lang="en-US" sz="2000" dirty="0" err="1"/>
              <a:t>laporan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 (SAA3 – 10%) - </a:t>
            </a:r>
            <a:r>
              <a:rPr lang="en-US" sz="2000" dirty="0" err="1"/>
              <a:t>Leimena</a:t>
            </a:r>
            <a:r>
              <a:rPr lang="en-US" sz="2000" dirty="0"/>
              <a:t> &amp; KPK</a:t>
            </a:r>
          </a:p>
          <a:p>
            <a:pPr marL="388806" indent="-293764">
              <a:buClr>
                <a:srgbClr val="FFFFFF"/>
              </a:buClr>
              <a:buSzPct val="45000"/>
              <a:buFont typeface="StarSymbol" charset="0"/>
              <a:buChar char="●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000" dirty="0"/>
              <a:t>UTS 25% </a:t>
            </a:r>
            <a:r>
              <a:rPr lang="en-US" sz="2000" dirty="0" err="1" smtClean="0"/>
              <a:t>Ujian</a:t>
            </a:r>
            <a:r>
              <a:rPr lang="en-US" sz="2000" dirty="0" smtClean="0"/>
              <a:t>.</a:t>
            </a:r>
            <a:endParaRPr lang="en-US" sz="2000" dirty="0"/>
          </a:p>
          <a:p>
            <a:pPr marL="388806" indent="-293764">
              <a:buClr>
                <a:srgbClr val="FFFFFF"/>
              </a:buClr>
              <a:buSzPct val="45000"/>
              <a:buFont typeface="StarSymbol" charset="0"/>
              <a:buChar char="●"/>
              <a:tabLst>
                <a:tab pos="388806" algn="l"/>
                <a:tab pos="491048" algn="l"/>
                <a:tab pos="905774" algn="l"/>
                <a:tab pos="1320500" algn="l"/>
                <a:tab pos="1735226" algn="l"/>
                <a:tab pos="2149952" algn="l"/>
                <a:tab pos="2564678" algn="l"/>
                <a:tab pos="2979404" algn="l"/>
                <a:tab pos="3394131" algn="l"/>
                <a:tab pos="3808857" algn="l"/>
                <a:tab pos="4223583" algn="l"/>
                <a:tab pos="4638309" algn="l"/>
                <a:tab pos="5053035" algn="l"/>
                <a:tab pos="5467761" algn="l"/>
                <a:tab pos="5882487" algn="l"/>
                <a:tab pos="6297213" algn="l"/>
                <a:tab pos="6711939" algn="l"/>
                <a:tab pos="7126666" algn="l"/>
                <a:tab pos="7541392" algn="l"/>
                <a:tab pos="7956118" algn="l"/>
                <a:tab pos="8370844" algn="l"/>
              </a:tabLst>
            </a:pPr>
            <a:r>
              <a:rPr lang="en-US" sz="2000" dirty="0"/>
              <a:t>UAS 25% </a:t>
            </a:r>
            <a:r>
              <a:rPr lang="en-US" sz="2000" dirty="0" err="1" smtClean="0"/>
              <a:t>Ujian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277E-849B-49DA-86EE-6CA5ED89F8F4}" type="datetime3">
              <a:rPr lang="en-US" smtClean="0"/>
              <a:pPr/>
              <a:t>23 July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Suhendra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ibbons">
  <a:themeElements>
    <a:clrScheme name="Ribbon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3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4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663300"/>
        </a:dk1>
        <a:lt1>
          <a:srgbClr val="FFFFFF"/>
        </a:lt1>
        <a:dk2>
          <a:srgbClr val="000000"/>
        </a:dk2>
        <a:lt2>
          <a:srgbClr val="FFFF99"/>
        </a:lt2>
        <a:accent1>
          <a:srgbClr val="FFCC66"/>
        </a:accent1>
        <a:accent2>
          <a:srgbClr val="FFFFCC"/>
        </a:accent2>
        <a:accent3>
          <a:srgbClr val="FFFFFF"/>
        </a:accent3>
        <a:accent4>
          <a:srgbClr val="562A00"/>
        </a:accent4>
        <a:accent5>
          <a:srgbClr val="FFE2B8"/>
        </a:accent5>
        <a:accent6>
          <a:srgbClr val="E7E7B9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Designs\RIBBONS.POT</Template>
  <TotalTime>296</TotalTime>
  <Words>431</Words>
  <Application>Microsoft PowerPoint</Application>
  <PresentationFormat>On-screen Show (4:3)</PresentationFormat>
  <Paragraphs>87</Paragraphs>
  <Slides>10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Ribbons</vt:lpstr>
      <vt:lpstr>Clip</vt:lpstr>
      <vt:lpstr>Pendidikan Pancasila dan Kewarganegaraan</vt:lpstr>
      <vt:lpstr>PENDIDIKAN PANCASILA DAN KEWARGANEGARAAN  3 SKS</vt:lpstr>
      <vt:lpstr>Relevansi Mata ajaran:</vt:lpstr>
      <vt:lpstr>KOMPETENSI MINIMAL: KEMAMPUAN DAN KECAKAPAN MAHASISWA dalam:</vt:lpstr>
      <vt:lpstr>TUJUAN MATA AJARAN</vt:lpstr>
      <vt:lpstr>16 Pertemuan Pancasila &amp; KWN</vt:lpstr>
      <vt:lpstr>16 Pertemuan Pancasila &amp; KWN</vt:lpstr>
      <vt:lpstr>Buku Penunjang</vt:lpstr>
      <vt:lpstr>Tugas &amp; Prosentasi Nilai Mahasiswa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PANCASILA &amp; KEWARGANEGARAAN 3 SKS</dc:title>
  <dc:creator>toshiba</dc:creator>
  <cp:lastModifiedBy>HendraRock</cp:lastModifiedBy>
  <cp:revision>43</cp:revision>
  <dcterms:created xsi:type="dcterms:W3CDTF">2006-03-10T04:49:22Z</dcterms:created>
  <dcterms:modified xsi:type="dcterms:W3CDTF">2013-07-22T18:39:08Z</dcterms:modified>
</cp:coreProperties>
</file>